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60" r:id="rId3"/>
    <p:sldId id="261" r:id="rId4"/>
    <p:sldId id="262" r:id="rId5"/>
    <p:sldId id="263" r:id="rId6"/>
    <p:sldId id="264" r:id="rId7"/>
    <p:sldId id="265" r:id="rId8"/>
    <p:sldId id="266" r:id="rId9"/>
    <p:sldId id="267" r:id="rId10"/>
    <p:sldId id="268" r:id="rId11"/>
    <p:sldId id="270" r:id="rId12"/>
    <p:sldId id="271" r:id="rId13"/>
    <p:sldId id="395" r:id="rId14"/>
    <p:sldId id="269" r:id="rId15"/>
    <p:sldId id="273" r:id="rId16"/>
    <p:sldId id="274" r:id="rId17"/>
    <p:sldId id="276" r:id="rId18"/>
    <p:sldId id="277" r:id="rId19"/>
    <p:sldId id="278" r:id="rId20"/>
    <p:sldId id="275" r:id="rId21"/>
    <p:sldId id="279" r:id="rId22"/>
    <p:sldId id="280" r:id="rId23"/>
    <p:sldId id="281" r:id="rId24"/>
    <p:sldId id="282" r:id="rId25"/>
    <p:sldId id="283" r:id="rId26"/>
    <p:sldId id="284" r:id="rId27"/>
    <p:sldId id="286" r:id="rId28"/>
    <p:sldId id="287" r:id="rId29"/>
    <p:sldId id="285" r:id="rId30"/>
    <p:sldId id="3170" r:id="rId31"/>
    <p:sldId id="521"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6" autoAdjust="0"/>
    <p:restoredTop sz="94660"/>
  </p:normalViewPr>
  <p:slideViewPr>
    <p:cSldViewPr snapToGrid="0">
      <p:cViewPr varScale="1">
        <p:scale>
          <a:sx n="62" d="100"/>
          <a:sy n="62" d="100"/>
        </p:scale>
        <p:origin x="7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FB782-9528-4CE5-8EAF-29492247674B}" type="datetimeFigureOut">
              <a:rPr lang="zh-CN" altLang="en-US" smtClean="0"/>
              <a:t>2026/3/16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2E117-9348-48E6-A4DB-29ED0319B42C}" type="slidenum">
              <a:rPr lang="zh-CN" altLang="en-US" smtClean="0"/>
              <a:t>‹#›</a:t>
            </a:fld>
            <a:endParaRPr lang="zh-CN" altLang="en-US"/>
          </a:p>
        </p:txBody>
      </p:sp>
    </p:spTree>
    <p:extLst>
      <p:ext uri="{BB962C8B-B14F-4D97-AF65-F5344CB8AC3E}">
        <p14:creationId xmlns:p14="http://schemas.microsoft.com/office/powerpoint/2010/main" val="132021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boron</a:t>
            </a:r>
            <a:endParaRPr lang="zh-CN" altLang="en-US" dirty="0"/>
          </a:p>
        </p:txBody>
      </p:sp>
      <p:sp>
        <p:nvSpPr>
          <p:cNvPr id="4" name="灯片编号占位符 3"/>
          <p:cNvSpPr>
            <a:spLocks noGrp="1"/>
          </p:cNvSpPr>
          <p:nvPr>
            <p:ph type="sldNum" sz="quarter" idx="5"/>
          </p:nvPr>
        </p:nvSpPr>
        <p:spPr/>
        <p:txBody>
          <a:bodyPr/>
          <a:lstStyle/>
          <a:p>
            <a:fld id="{0C0E6397-AFB7-4578-84A5-971785DB4128}" type="slidenum">
              <a:rPr lang="zh-CN" altLang="en-US" smtClean="0"/>
              <a:t>13</a:t>
            </a:fld>
            <a:endParaRPr lang="zh-CN" altLang="en-US"/>
          </a:p>
        </p:txBody>
      </p:sp>
    </p:spTree>
    <p:extLst>
      <p:ext uri="{BB962C8B-B14F-4D97-AF65-F5344CB8AC3E}">
        <p14:creationId xmlns:p14="http://schemas.microsoft.com/office/powerpoint/2010/main" val="113060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FHT: </a:t>
            </a:r>
            <a:r>
              <a:rPr lang="en-US" altLang="zh-CN" dirty="0" err="1"/>
              <a:t>Furutani</a:t>
            </a:r>
            <a:r>
              <a:rPr lang="en-US" altLang="zh-CN" dirty="0"/>
              <a:t>-Horiuchi-</a:t>
            </a:r>
            <a:r>
              <a:rPr lang="en-US" altLang="zh-CN" dirty="0" err="1"/>
              <a:t>Tamagaki</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D12E117-9348-48E6-A4DB-29ED0319B42C}" type="slidenum">
              <a:rPr lang="zh-CN" altLang="en-US" smtClean="0"/>
              <a:t>23</a:t>
            </a:fld>
            <a:endParaRPr lang="zh-CN" altLang="en-US"/>
          </a:p>
        </p:txBody>
      </p:sp>
    </p:spTree>
    <p:extLst>
      <p:ext uri="{BB962C8B-B14F-4D97-AF65-F5344CB8AC3E}">
        <p14:creationId xmlns:p14="http://schemas.microsoft.com/office/powerpoint/2010/main" val="158291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65F27C-36D6-473D-AEA7-A014476AC6F7}" type="slidenum">
              <a:rPr lang="en-US" altLang="zh-CN"/>
              <a:pPr fontAlgn="base">
                <a:spcBef>
                  <a:spcPct val="0"/>
                </a:spcBef>
                <a:spcAft>
                  <a:spcPct val="0"/>
                </a:spcAft>
              </a:pPr>
              <a:t>30</a:t>
            </a:fld>
            <a:endParaRPr lang="en-US" altLang="zh-CN"/>
          </a:p>
        </p:txBody>
      </p:sp>
      <p:sp>
        <p:nvSpPr>
          <p:cNvPr id="26626" name="Rectangle 2"/>
          <p:cNvSpPr>
            <a:spLocks noGrp="1" noRot="1" noChangeAspect="1" noChangeArrowheads="1" noTextEdit="1"/>
          </p:cNvSpPr>
          <p:nvPr>
            <p:ph type="sldImg"/>
          </p:nvPr>
        </p:nvSpPr>
        <p:spPr bwMode="auto">
          <a:xfrm>
            <a:off x="384175" y="687388"/>
            <a:ext cx="6089650" cy="3425825"/>
          </a:xfrm>
          <a:noFill/>
          <a:ln cap="flat">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wrap="square" lIns="92066" tIns="46033" rIns="92066" bIns="46033" numCol="1" anchor="t" anchorCtr="0" compatLnSpc="1">
            <a:prstTxWarp prst="textNoShape">
              <a:avLst/>
            </a:prstTxWarp>
          </a:bodyPr>
          <a:lstStyle/>
          <a:p>
            <a:pPr>
              <a:spcBef>
                <a:spcPct val="0"/>
              </a:spcBef>
            </a:pPr>
            <a:endParaRPr lang="en-US" altLang="zh-CN"/>
          </a:p>
        </p:txBody>
      </p:sp>
    </p:spTree>
    <p:extLst>
      <p:ext uri="{BB962C8B-B14F-4D97-AF65-F5344CB8AC3E}">
        <p14:creationId xmlns:p14="http://schemas.microsoft.com/office/powerpoint/2010/main" val="393573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63EB91-113A-4511-B397-708E90B40563}" type="slidenum">
              <a:rPr lang="en-US" altLang="zh-CN"/>
              <a:pPr fontAlgn="base">
                <a:spcBef>
                  <a:spcPct val="0"/>
                </a:spcBef>
                <a:spcAft>
                  <a:spcPct val="0"/>
                </a:spcAft>
              </a:pPr>
              <a:t>31</a:t>
            </a:fld>
            <a:endParaRPr lang="en-US" altLang="zh-CN"/>
          </a:p>
        </p:txBody>
      </p:sp>
      <p:sp>
        <p:nvSpPr>
          <p:cNvPr id="54274" name="Rectangle 2"/>
          <p:cNvSpPr>
            <a:spLocks noGrp="1" noRot="1" noChangeAspect="1" noChangeArrowheads="1" noTextEdit="1"/>
          </p:cNvSpPr>
          <p:nvPr>
            <p:ph type="sldImg"/>
          </p:nvPr>
        </p:nvSpPr>
        <p:spPr bwMode="auto">
          <a:xfrm>
            <a:off x="384175" y="687388"/>
            <a:ext cx="6089650" cy="3425825"/>
          </a:xfrm>
          <a:noFill/>
          <a:ln cap="flat">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noFill/>
        </p:spPr>
        <p:txBody>
          <a:bodyPr wrap="square" lIns="92075" tIns="46038" rIns="92075" bIns="46038" numCol="1" anchor="t" anchorCtr="0" compatLnSpc="1">
            <a:prstTxWarp prst="textNoShape">
              <a:avLst/>
            </a:prstTxWarp>
          </a:bodyPr>
          <a:lstStyle/>
          <a:p>
            <a:pPr>
              <a:spcBef>
                <a:spcPct val="0"/>
              </a:spcBef>
            </a:pPr>
            <a:endParaRPr lang="zh-CN" altLang="zh-CN"/>
          </a:p>
        </p:txBody>
      </p:sp>
    </p:spTree>
    <p:extLst>
      <p:ext uri="{BB962C8B-B14F-4D97-AF65-F5344CB8AC3E}">
        <p14:creationId xmlns:p14="http://schemas.microsoft.com/office/powerpoint/2010/main" val="1962018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5CA5E8-89C7-4D0C-ACEB-07B12D106F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DA809-EF66-4332-BFD8-E9DA25BAB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132A787-0395-4C1E-9127-4874B3461113}"/>
              </a:ext>
            </a:extLst>
          </p:cNvPr>
          <p:cNvSpPr>
            <a:spLocks noGrp="1"/>
          </p:cNvSpPr>
          <p:nvPr>
            <p:ph type="dt" sz="half" idx="10"/>
          </p:nvPr>
        </p:nvSpPr>
        <p:spPr/>
        <p:txBody>
          <a:bodyPr/>
          <a:lstStyle/>
          <a:p>
            <a:fld id="{377A261D-D6D9-4B2E-AA30-187182807527}" type="datetime1">
              <a:rPr lang="zh-CN" altLang="en-US" smtClean="0"/>
              <a:t>2026/3/16</a:t>
            </a:fld>
            <a:endParaRPr lang="zh-CN" altLang="en-US"/>
          </a:p>
        </p:txBody>
      </p:sp>
      <p:sp>
        <p:nvSpPr>
          <p:cNvPr id="5" name="页脚占位符 4">
            <a:extLst>
              <a:ext uri="{FF2B5EF4-FFF2-40B4-BE49-F238E27FC236}">
                <a16:creationId xmlns:a16="http://schemas.microsoft.com/office/drawing/2014/main" id="{546BF106-77D7-4C9F-AE7E-801C4A3DC2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7DE5AD-64D3-4078-A3DA-D448399F5A65}"/>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301858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FBF4C1-FE27-4B31-8BD9-D52780717FC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D6F72A1-0C7B-41E0-9D5D-CEBA03CC89D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579C159-348E-4E4D-8A92-A751E109D61C}"/>
              </a:ext>
            </a:extLst>
          </p:cNvPr>
          <p:cNvSpPr>
            <a:spLocks noGrp="1"/>
          </p:cNvSpPr>
          <p:nvPr>
            <p:ph type="dt" sz="half" idx="10"/>
          </p:nvPr>
        </p:nvSpPr>
        <p:spPr/>
        <p:txBody>
          <a:bodyPr/>
          <a:lstStyle/>
          <a:p>
            <a:fld id="{847F998F-C31D-4F23-8AC2-D075B219EABC}" type="datetime1">
              <a:rPr lang="zh-CN" altLang="en-US" smtClean="0"/>
              <a:t>2026/3/16</a:t>
            </a:fld>
            <a:endParaRPr lang="zh-CN" altLang="en-US"/>
          </a:p>
        </p:txBody>
      </p:sp>
      <p:sp>
        <p:nvSpPr>
          <p:cNvPr id="5" name="页脚占位符 4">
            <a:extLst>
              <a:ext uri="{FF2B5EF4-FFF2-40B4-BE49-F238E27FC236}">
                <a16:creationId xmlns:a16="http://schemas.microsoft.com/office/drawing/2014/main" id="{EB2F281A-5C30-480D-BBA1-351CBB442E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EE7F368-0D10-45E0-B0D5-A6B16A6A5E0C}"/>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45206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D19FCC4-AF6D-4247-94A4-198CCAB9C6D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F0FA2C-401C-40B1-9B35-6B112770936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81F20A4-3638-4AFF-85BC-6FC7B8FF081B}"/>
              </a:ext>
            </a:extLst>
          </p:cNvPr>
          <p:cNvSpPr>
            <a:spLocks noGrp="1"/>
          </p:cNvSpPr>
          <p:nvPr>
            <p:ph type="dt" sz="half" idx="10"/>
          </p:nvPr>
        </p:nvSpPr>
        <p:spPr/>
        <p:txBody>
          <a:bodyPr/>
          <a:lstStyle/>
          <a:p>
            <a:fld id="{89D26449-A37E-4189-8831-B8C8E1A58107}" type="datetime1">
              <a:rPr lang="zh-CN" altLang="en-US" smtClean="0"/>
              <a:t>2026/3/16</a:t>
            </a:fld>
            <a:endParaRPr lang="zh-CN" altLang="en-US"/>
          </a:p>
        </p:txBody>
      </p:sp>
      <p:sp>
        <p:nvSpPr>
          <p:cNvPr id="5" name="页脚占位符 4">
            <a:extLst>
              <a:ext uri="{FF2B5EF4-FFF2-40B4-BE49-F238E27FC236}">
                <a16:creationId xmlns:a16="http://schemas.microsoft.com/office/drawing/2014/main" id="{DB4C77BC-0AC5-40C0-8E82-3D26CF24F5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2FA2D2-83C6-4FA9-9ADD-24CCAC288F2E}"/>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184022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DD5F8C-968B-4A40-9326-1E94347B9B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244702-10A5-4F70-A3EF-80C172308F6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FCA5B63-93C0-413A-A269-EA8377F3B04C}"/>
              </a:ext>
            </a:extLst>
          </p:cNvPr>
          <p:cNvSpPr>
            <a:spLocks noGrp="1"/>
          </p:cNvSpPr>
          <p:nvPr>
            <p:ph type="dt" sz="half" idx="10"/>
          </p:nvPr>
        </p:nvSpPr>
        <p:spPr/>
        <p:txBody>
          <a:bodyPr/>
          <a:lstStyle/>
          <a:p>
            <a:fld id="{744C8782-7A1A-4276-8489-A6055A3819E1}" type="datetime1">
              <a:rPr lang="zh-CN" altLang="en-US" smtClean="0"/>
              <a:t>2026/3/16</a:t>
            </a:fld>
            <a:endParaRPr lang="zh-CN" altLang="en-US"/>
          </a:p>
        </p:txBody>
      </p:sp>
      <p:sp>
        <p:nvSpPr>
          <p:cNvPr id="5" name="页脚占位符 4">
            <a:extLst>
              <a:ext uri="{FF2B5EF4-FFF2-40B4-BE49-F238E27FC236}">
                <a16:creationId xmlns:a16="http://schemas.microsoft.com/office/drawing/2014/main" id="{C03C79CD-237C-4436-9133-FEA3B6ECB7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B642E1-1F91-4F6F-93CD-91D323E26350}"/>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29437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63A7C7-F21B-49BB-8DAA-9658B967D05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C33E31-3A18-4629-99AC-3CFCD166C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B4DAD35-A4F6-4134-8EE4-B7512E01E4F7}"/>
              </a:ext>
            </a:extLst>
          </p:cNvPr>
          <p:cNvSpPr>
            <a:spLocks noGrp="1"/>
          </p:cNvSpPr>
          <p:nvPr>
            <p:ph type="dt" sz="half" idx="10"/>
          </p:nvPr>
        </p:nvSpPr>
        <p:spPr/>
        <p:txBody>
          <a:bodyPr/>
          <a:lstStyle/>
          <a:p>
            <a:fld id="{884CFD34-36FE-49F0-B80F-122D859716AE}" type="datetime1">
              <a:rPr lang="zh-CN" altLang="en-US" smtClean="0"/>
              <a:t>2026/3/16</a:t>
            </a:fld>
            <a:endParaRPr lang="zh-CN" altLang="en-US"/>
          </a:p>
        </p:txBody>
      </p:sp>
      <p:sp>
        <p:nvSpPr>
          <p:cNvPr id="5" name="页脚占位符 4">
            <a:extLst>
              <a:ext uri="{FF2B5EF4-FFF2-40B4-BE49-F238E27FC236}">
                <a16:creationId xmlns:a16="http://schemas.microsoft.com/office/drawing/2014/main" id="{32D77D76-2BDA-4E0E-88D7-AE2BEB654F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50D4D2-D445-42AB-8AB9-46C12024AFC3}"/>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60033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D35D9-68C0-4C7E-8B4C-9688A103F38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AEF352-4B75-4B72-B0ED-C8A0363CE68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DCF206F-32CB-44D1-BDDC-394EE41CF9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271DFC4-D6E2-4AAA-B8F5-DD5BE6DD3A71}"/>
              </a:ext>
            </a:extLst>
          </p:cNvPr>
          <p:cNvSpPr>
            <a:spLocks noGrp="1"/>
          </p:cNvSpPr>
          <p:nvPr>
            <p:ph type="dt" sz="half" idx="10"/>
          </p:nvPr>
        </p:nvSpPr>
        <p:spPr/>
        <p:txBody>
          <a:bodyPr/>
          <a:lstStyle/>
          <a:p>
            <a:fld id="{6E7DC628-AD66-4742-B465-FAEF36834FF0}" type="datetime1">
              <a:rPr lang="zh-CN" altLang="en-US" smtClean="0"/>
              <a:t>2026/3/16</a:t>
            </a:fld>
            <a:endParaRPr lang="zh-CN" altLang="en-US"/>
          </a:p>
        </p:txBody>
      </p:sp>
      <p:sp>
        <p:nvSpPr>
          <p:cNvPr id="6" name="页脚占位符 5">
            <a:extLst>
              <a:ext uri="{FF2B5EF4-FFF2-40B4-BE49-F238E27FC236}">
                <a16:creationId xmlns:a16="http://schemas.microsoft.com/office/drawing/2014/main" id="{97ED7443-7663-4C15-9A79-62F15998DB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D8D33C7-6D67-42E9-A598-9DBA63B0E0E6}"/>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320914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4883FE-5417-4360-BC2F-B8CF360FB6E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5FFF703-1B66-46DF-996C-A4496BE68E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E8BCA15-78D4-4297-9D9E-849FD2F78E0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EEBB090-AAE3-49B3-A0CC-E3F603A761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F3C180D-E99C-4798-BA5B-F5CA05AD569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A731E29-64E7-42E1-89E9-4638B8C8A8C5}"/>
              </a:ext>
            </a:extLst>
          </p:cNvPr>
          <p:cNvSpPr>
            <a:spLocks noGrp="1"/>
          </p:cNvSpPr>
          <p:nvPr>
            <p:ph type="dt" sz="half" idx="10"/>
          </p:nvPr>
        </p:nvSpPr>
        <p:spPr/>
        <p:txBody>
          <a:bodyPr/>
          <a:lstStyle/>
          <a:p>
            <a:fld id="{B9766B2C-E4A0-421C-BD3D-BD4D2EF7BE9D}" type="datetime1">
              <a:rPr lang="zh-CN" altLang="en-US" smtClean="0"/>
              <a:t>2026/3/16</a:t>
            </a:fld>
            <a:endParaRPr lang="zh-CN" altLang="en-US"/>
          </a:p>
        </p:txBody>
      </p:sp>
      <p:sp>
        <p:nvSpPr>
          <p:cNvPr id="8" name="页脚占位符 7">
            <a:extLst>
              <a:ext uri="{FF2B5EF4-FFF2-40B4-BE49-F238E27FC236}">
                <a16:creationId xmlns:a16="http://schemas.microsoft.com/office/drawing/2014/main" id="{FBE6C93F-2DA1-4889-B771-DD2384780B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3AD8661-5194-40D5-AA93-A872E6AA8D61}"/>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278917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D864C5-0974-43A9-9C5D-43878E42CC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A23C1E5-B29C-4225-A910-9461FE269472}"/>
              </a:ext>
            </a:extLst>
          </p:cNvPr>
          <p:cNvSpPr>
            <a:spLocks noGrp="1"/>
          </p:cNvSpPr>
          <p:nvPr>
            <p:ph type="dt" sz="half" idx="10"/>
          </p:nvPr>
        </p:nvSpPr>
        <p:spPr/>
        <p:txBody>
          <a:bodyPr/>
          <a:lstStyle/>
          <a:p>
            <a:fld id="{775B5A6E-AC13-4B3B-B391-FE2F3BCC15A3}" type="datetime1">
              <a:rPr lang="zh-CN" altLang="en-US" smtClean="0"/>
              <a:t>2026/3/16</a:t>
            </a:fld>
            <a:endParaRPr lang="zh-CN" altLang="en-US"/>
          </a:p>
        </p:txBody>
      </p:sp>
      <p:sp>
        <p:nvSpPr>
          <p:cNvPr id="4" name="页脚占位符 3">
            <a:extLst>
              <a:ext uri="{FF2B5EF4-FFF2-40B4-BE49-F238E27FC236}">
                <a16:creationId xmlns:a16="http://schemas.microsoft.com/office/drawing/2014/main" id="{7CC04BF8-0902-4164-A40C-195A2C5F2D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8CC516E-AB5A-4959-833D-8092AF64D698}"/>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6063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13F8879-61A4-430B-B848-3DA164CD990D}"/>
              </a:ext>
            </a:extLst>
          </p:cNvPr>
          <p:cNvSpPr>
            <a:spLocks noGrp="1"/>
          </p:cNvSpPr>
          <p:nvPr>
            <p:ph type="dt" sz="half" idx="10"/>
          </p:nvPr>
        </p:nvSpPr>
        <p:spPr/>
        <p:txBody>
          <a:bodyPr/>
          <a:lstStyle/>
          <a:p>
            <a:fld id="{41CD843E-2459-4104-B0E0-5D3E13B18D96}" type="datetime1">
              <a:rPr lang="zh-CN" altLang="en-US" smtClean="0"/>
              <a:t>2026/3/16</a:t>
            </a:fld>
            <a:endParaRPr lang="zh-CN" altLang="en-US"/>
          </a:p>
        </p:txBody>
      </p:sp>
      <p:sp>
        <p:nvSpPr>
          <p:cNvPr id="3" name="页脚占位符 2">
            <a:extLst>
              <a:ext uri="{FF2B5EF4-FFF2-40B4-BE49-F238E27FC236}">
                <a16:creationId xmlns:a16="http://schemas.microsoft.com/office/drawing/2014/main" id="{4EEBA04A-A354-4327-95D8-F773F893AC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9F7252-E823-4BD5-9501-4285ABF96C9E}"/>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154702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39213-3359-4CEB-9C05-CFDD78FFE83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B83EC5-5FBD-4ACA-8141-38599D867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4351EE2-3D91-4A31-BB85-6284C5C87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A1C07F-31BB-4329-9367-981344A4BA98}"/>
              </a:ext>
            </a:extLst>
          </p:cNvPr>
          <p:cNvSpPr>
            <a:spLocks noGrp="1"/>
          </p:cNvSpPr>
          <p:nvPr>
            <p:ph type="dt" sz="half" idx="10"/>
          </p:nvPr>
        </p:nvSpPr>
        <p:spPr/>
        <p:txBody>
          <a:bodyPr/>
          <a:lstStyle/>
          <a:p>
            <a:fld id="{E430F851-4B97-405B-99A1-B999E2C80B85}" type="datetime1">
              <a:rPr lang="zh-CN" altLang="en-US" smtClean="0"/>
              <a:t>2026/3/16</a:t>
            </a:fld>
            <a:endParaRPr lang="zh-CN" altLang="en-US"/>
          </a:p>
        </p:txBody>
      </p:sp>
      <p:sp>
        <p:nvSpPr>
          <p:cNvPr id="6" name="页脚占位符 5">
            <a:extLst>
              <a:ext uri="{FF2B5EF4-FFF2-40B4-BE49-F238E27FC236}">
                <a16:creationId xmlns:a16="http://schemas.microsoft.com/office/drawing/2014/main" id="{89BF9F04-E097-4CD6-BA6B-77308CB497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12B4509-4B56-456B-A1D2-7AD8771E5DF3}"/>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3022451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8984CC-B737-4764-A348-E4227F95B97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4154FD7-2087-4212-8A6E-48E3FDD79E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DA2FB5-9FF1-418C-BF0F-ED72792C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25BEE2A-1236-4A34-ABE9-CFA24050FAAB}"/>
              </a:ext>
            </a:extLst>
          </p:cNvPr>
          <p:cNvSpPr>
            <a:spLocks noGrp="1"/>
          </p:cNvSpPr>
          <p:nvPr>
            <p:ph type="dt" sz="half" idx="10"/>
          </p:nvPr>
        </p:nvSpPr>
        <p:spPr/>
        <p:txBody>
          <a:bodyPr/>
          <a:lstStyle/>
          <a:p>
            <a:fld id="{0DBFDA13-F828-43F8-ACD8-F593709C2D41}" type="datetime1">
              <a:rPr lang="zh-CN" altLang="en-US" smtClean="0"/>
              <a:t>2026/3/16</a:t>
            </a:fld>
            <a:endParaRPr lang="zh-CN" altLang="en-US"/>
          </a:p>
        </p:txBody>
      </p:sp>
      <p:sp>
        <p:nvSpPr>
          <p:cNvPr id="6" name="页脚占位符 5">
            <a:extLst>
              <a:ext uri="{FF2B5EF4-FFF2-40B4-BE49-F238E27FC236}">
                <a16:creationId xmlns:a16="http://schemas.microsoft.com/office/drawing/2014/main" id="{F8BF9C03-1A39-45F1-9328-22A276B45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E965E7-63ED-4784-A80F-A6C8C697B34E}"/>
              </a:ext>
            </a:extLst>
          </p:cNvPr>
          <p:cNvSpPr>
            <a:spLocks noGrp="1"/>
          </p:cNvSpPr>
          <p:nvPr>
            <p:ph type="sldNum" sz="quarter" idx="12"/>
          </p:nvPr>
        </p:nvSpPr>
        <p:spPr/>
        <p:txBody>
          <a:body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338704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DC109DD-DFB0-4357-93AA-A5AE50030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A891CA3-DEA6-4B6E-95CB-9D7A37237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9C89028-DAE4-42D0-8D7B-891D54A79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81968-CBD0-4B67-A870-5A86F25B5CB0}" type="datetime1">
              <a:rPr lang="zh-CN" altLang="en-US" smtClean="0"/>
              <a:t>2026/3/16</a:t>
            </a:fld>
            <a:endParaRPr lang="zh-CN" altLang="en-US"/>
          </a:p>
        </p:txBody>
      </p:sp>
      <p:sp>
        <p:nvSpPr>
          <p:cNvPr id="5" name="页脚占位符 4">
            <a:extLst>
              <a:ext uri="{FF2B5EF4-FFF2-40B4-BE49-F238E27FC236}">
                <a16:creationId xmlns:a16="http://schemas.microsoft.com/office/drawing/2014/main" id="{773BD799-BDFF-4CB4-B180-4769C3AC3B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6061CB5-DA74-4E33-A824-125EA7C1F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D9CF6-2EB0-4E04-8338-D36046F01F75}" type="slidenum">
              <a:rPr lang="zh-CN" altLang="en-US" smtClean="0"/>
              <a:t>‹#›</a:t>
            </a:fld>
            <a:endParaRPr lang="zh-CN" altLang="en-US"/>
          </a:p>
        </p:txBody>
      </p:sp>
    </p:spTree>
    <p:extLst>
      <p:ext uri="{BB962C8B-B14F-4D97-AF65-F5344CB8AC3E}">
        <p14:creationId xmlns:p14="http://schemas.microsoft.com/office/powerpoint/2010/main" val="397795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tmp"/><Relationship Id="rId5" Type="http://schemas.openxmlformats.org/officeDocument/2006/relationships/image" Target="../media/image40.jpeg"/><Relationship Id="rId10" Type="http://schemas.openxmlformats.org/officeDocument/2006/relationships/image" Target="../media/image45.tmp"/><Relationship Id="rId4" Type="http://schemas.openxmlformats.org/officeDocument/2006/relationships/image" Target="../media/image39.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9.tmp"/></Relationships>
</file>

<file path=ppt/slides/_rels/slide1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51.tmp"/><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tmp"/></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tmp"/></Relationships>
</file>

<file path=ppt/slides/_rels/slide15.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62.png"/><Relationship Id="rId7" Type="http://schemas.openxmlformats.org/officeDocument/2006/relationships/image" Target="../media/image19.tmp"/><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9.bin"/><Relationship Id="rId4" Type="http://schemas.openxmlformats.org/officeDocument/2006/relationships/image" Target="../media/image63.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68.tmp"/><Relationship Id="rId3" Type="http://schemas.openxmlformats.org/officeDocument/2006/relationships/oleObject" Target="../embeddings/oleObject10.bin"/><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6.png"/><Relationship Id="rId5" Type="http://schemas.openxmlformats.org/officeDocument/2006/relationships/image" Target="../media/image65.tmp"/><Relationship Id="rId4" Type="http://schemas.openxmlformats.org/officeDocument/2006/relationships/image" Target="../media/image64.wmf"/><Relationship Id="rId9" Type="http://schemas.openxmlformats.org/officeDocument/2006/relationships/image" Target="../media/image69.tmp"/></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tmp"/><Relationship Id="rId5" Type="http://schemas.openxmlformats.org/officeDocument/2006/relationships/image" Target="../media/image71.tmp"/><Relationship Id="rId4" Type="http://schemas.openxmlformats.org/officeDocument/2006/relationships/image" Target="../media/image70.tmp"/></Relationships>
</file>

<file path=ppt/slides/_rels/slide19.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5.tmp"/><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image" Target="../media/image3.tmp"/><Relationship Id="rId7" Type="http://schemas.openxmlformats.org/officeDocument/2006/relationships/image" Target="../media/image7.tmp"/><Relationship Id="rId2" Type="http://schemas.openxmlformats.org/officeDocument/2006/relationships/image" Target="../media/image2.tmp"/><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9.tmp"/><Relationship Id="rId5" Type="http://schemas.openxmlformats.org/officeDocument/2006/relationships/image" Target="../media/image78.tmp"/><Relationship Id="rId4" Type="http://schemas.openxmlformats.org/officeDocument/2006/relationships/image" Target="../media/image77.tmp"/></Relationships>
</file>

<file path=ppt/slides/_rels/slide21.xml.rels><?xml version="1.0" encoding="UTF-8" standalone="yes"?>
<Relationships xmlns="http://schemas.openxmlformats.org/package/2006/relationships"><Relationship Id="rId8" Type="http://schemas.openxmlformats.org/officeDocument/2006/relationships/image" Target="../media/image86.tmp"/><Relationship Id="rId13" Type="http://schemas.openxmlformats.org/officeDocument/2006/relationships/image" Target="../media/image88.png"/><Relationship Id="rId3" Type="http://schemas.openxmlformats.org/officeDocument/2006/relationships/image" Target="../media/image81.tmp"/><Relationship Id="rId7" Type="http://schemas.openxmlformats.org/officeDocument/2006/relationships/image" Target="../media/image85.tmp"/><Relationship Id="rId12" Type="http://schemas.openxmlformats.org/officeDocument/2006/relationships/image" Target="../media/image75.tmp"/><Relationship Id="rId2" Type="http://schemas.openxmlformats.org/officeDocument/2006/relationships/image" Target="../media/image80.tmp"/><Relationship Id="rId1" Type="http://schemas.openxmlformats.org/officeDocument/2006/relationships/slideLayout" Target="../slideLayouts/slideLayout7.xml"/><Relationship Id="rId6" Type="http://schemas.openxmlformats.org/officeDocument/2006/relationships/image" Target="../media/image84.tmp"/><Relationship Id="rId11" Type="http://schemas.openxmlformats.org/officeDocument/2006/relationships/image" Target="../media/image87.tmp"/><Relationship Id="rId5" Type="http://schemas.openxmlformats.org/officeDocument/2006/relationships/image" Target="../media/image83.tmp"/><Relationship Id="rId10" Type="http://schemas.openxmlformats.org/officeDocument/2006/relationships/image" Target="../media/image86.png"/><Relationship Id="rId4" Type="http://schemas.openxmlformats.org/officeDocument/2006/relationships/image" Target="../media/image82.tmp"/><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90.tmp"/><Relationship Id="rId7" Type="http://schemas.openxmlformats.org/officeDocument/2006/relationships/image" Target="../media/image94.png"/><Relationship Id="rId2" Type="http://schemas.openxmlformats.org/officeDocument/2006/relationships/image" Target="../media/image89.tmp"/><Relationship Id="rId1" Type="http://schemas.openxmlformats.org/officeDocument/2006/relationships/slideLayout" Target="../slideLayouts/slideLayout7.xml"/><Relationship Id="rId6" Type="http://schemas.openxmlformats.org/officeDocument/2006/relationships/image" Target="../media/image93.tmp"/><Relationship Id="rId5" Type="http://schemas.openxmlformats.org/officeDocument/2006/relationships/image" Target="../media/image92.tmp"/><Relationship Id="rId10" Type="http://schemas.openxmlformats.org/officeDocument/2006/relationships/image" Target="../media/image97.tmp"/><Relationship Id="rId4" Type="http://schemas.openxmlformats.org/officeDocument/2006/relationships/image" Target="../media/image91.png"/><Relationship Id="rId9" Type="http://schemas.openxmlformats.org/officeDocument/2006/relationships/image" Target="../media/image96.tmp"/></Relationships>
</file>

<file path=ppt/slides/_rels/slide23.xml.rels><?xml version="1.0" encoding="UTF-8" standalone="yes"?>
<Relationships xmlns="http://schemas.openxmlformats.org/package/2006/relationships"><Relationship Id="rId8" Type="http://schemas.openxmlformats.org/officeDocument/2006/relationships/image" Target="../media/image103.tmp"/><Relationship Id="rId3" Type="http://schemas.openxmlformats.org/officeDocument/2006/relationships/image" Target="../media/image98.png"/><Relationship Id="rId7" Type="http://schemas.openxmlformats.org/officeDocument/2006/relationships/image" Target="../media/image102.tm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1.tmp"/><Relationship Id="rId5" Type="http://schemas.openxmlformats.org/officeDocument/2006/relationships/image" Target="../media/image100.png"/><Relationship Id="rId10" Type="http://schemas.openxmlformats.org/officeDocument/2006/relationships/image" Target="../media/image105.emf"/><Relationship Id="rId4" Type="http://schemas.openxmlformats.org/officeDocument/2006/relationships/image" Target="../media/image99.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tmp"/><Relationship Id="rId3" Type="http://schemas.openxmlformats.org/officeDocument/2006/relationships/image" Target="../media/image107.tmp"/><Relationship Id="rId7" Type="http://schemas.openxmlformats.org/officeDocument/2006/relationships/image" Target="../media/image111.tmp"/><Relationship Id="rId12" Type="http://schemas.openxmlformats.org/officeDocument/2006/relationships/image" Target="../media/image116.tmp"/><Relationship Id="rId2" Type="http://schemas.openxmlformats.org/officeDocument/2006/relationships/image" Target="../media/image106.tmp"/><Relationship Id="rId1" Type="http://schemas.openxmlformats.org/officeDocument/2006/relationships/slideLayout" Target="../slideLayouts/slideLayout7.xml"/><Relationship Id="rId6" Type="http://schemas.openxmlformats.org/officeDocument/2006/relationships/image" Target="../media/image110.tmp"/><Relationship Id="rId11" Type="http://schemas.openxmlformats.org/officeDocument/2006/relationships/image" Target="../media/image115.png"/><Relationship Id="rId5" Type="http://schemas.openxmlformats.org/officeDocument/2006/relationships/image" Target="../media/image109.tmp"/><Relationship Id="rId15" Type="http://schemas.openxmlformats.org/officeDocument/2006/relationships/image" Target="../media/image119.png"/><Relationship Id="rId10" Type="http://schemas.openxmlformats.org/officeDocument/2006/relationships/image" Target="../media/image114.tmp"/><Relationship Id="rId4" Type="http://schemas.openxmlformats.org/officeDocument/2006/relationships/image" Target="../media/image108.tmp"/><Relationship Id="rId9" Type="http://schemas.openxmlformats.org/officeDocument/2006/relationships/image" Target="../media/image113.tmp"/><Relationship Id="rId14" Type="http://schemas.openxmlformats.org/officeDocument/2006/relationships/image" Target="../media/image118.tmp"/></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4.tmp"/><Relationship Id="rId2" Type="http://schemas.openxmlformats.org/officeDocument/2006/relationships/image" Target="../media/image133.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7.tmp"/><Relationship Id="rId2" Type="http://schemas.openxmlformats.org/officeDocument/2006/relationships/image" Target="../media/image136.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tmp"/><Relationship Id="rId3" Type="http://schemas.openxmlformats.org/officeDocument/2006/relationships/image" Target="../media/image10.tmp"/><Relationship Id="rId7" Type="http://schemas.openxmlformats.org/officeDocument/2006/relationships/image" Target="../media/image14.tmp"/><Relationship Id="rId2" Type="http://schemas.openxmlformats.org/officeDocument/2006/relationships/image" Target="../media/image9.tmp"/><Relationship Id="rId1" Type="http://schemas.openxmlformats.org/officeDocument/2006/relationships/slideLayout" Target="../slideLayouts/slideLayout7.xml"/><Relationship Id="rId6" Type="http://schemas.openxmlformats.org/officeDocument/2006/relationships/image" Target="../media/image13.tmp"/><Relationship Id="rId5" Type="http://schemas.openxmlformats.org/officeDocument/2006/relationships/image" Target="../media/image12.tmp"/><Relationship Id="rId4" Type="http://schemas.openxmlformats.org/officeDocument/2006/relationships/image" Target="../media/image11.tmp"/><Relationship Id="rId9" Type="http://schemas.openxmlformats.org/officeDocument/2006/relationships/image" Target="../media/image16.tmp"/></Relationships>
</file>

<file path=ppt/slides/_rels/slide30.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image" Target="../media/image138.wmf"/><Relationship Id="rId7" Type="http://schemas.openxmlformats.org/officeDocument/2006/relationships/image" Target="../media/image142.jpeg"/><Relationship Id="rId12" Type="http://schemas.openxmlformats.org/officeDocument/2006/relationships/image" Target="../media/image14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wmf"/><Relationship Id="rId4" Type="http://schemas.openxmlformats.org/officeDocument/2006/relationships/image" Target="../media/image139.jpeg"/><Relationship Id="rId9" Type="http://schemas.openxmlformats.org/officeDocument/2006/relationships/image" Target="../media/image144.png"/></Relationships>
</file>

<file path=ppt/slides/_rels/slide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tm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oleObject" Target="../embeddings/oleObject1.bin"/><Relationship Id="rId7" Type="http://schemas.openxmlformats.org/officeDocument/2006/relationships/image" Target="../media/image23.tm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tmp"/><Relationship Id="rId5" Type="http://schemas.openxmlformats.org/officeDocument/2006/relationships/image" Target="../media/image21.png"/><Relationship Id="rId4" Type="http://schemas.openxmlformats.org/officeDocument/2006/relationships/image" Target="../media/image20.wmf"/><Relationship Id="rId9" Type="http://schemas.openxmlformats.org/officeDocument/2006/relationships/image" Target="../media/image25.tmp"/></Relationships>
</file>

<file path=ppt/slides/_rels/slide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1.wmf"/><Relationship Id="rId3" Type="http://schemas.openxmlformats.org/officeDocument/2006/relationships/oleObject" Target="../embeddings/oleObject2.bin"/><Relationship Id="rId7" Type="http://schemas.openxmlformats.org/officeDocument/2006/relationships/image" Target="../media/image33.png"/><Relationship Id="rId12" Type="http://schemas.openxmlformats.org/officeDocument/2006/relationships/oleObject" Target="../embeddings/oleObject6.bin"/><Relationship Id="rId2" Type="http://schemas.openxmlformats.org/officeDocument/2006/relationships/slideLayout" Target="../slideLayouts/slideLayout7.xml"/><Relationship Id="rId16" Type="http://schemas.openxmlformats.org/officeDocument/2006/relationships/image" Target="../media/image26.png"/><Relationship Id="rId1" Type="http://schemas.openxmlformats.org/officeDocument/2006/relationships/vmlDrawing" Target="../drawings/vmlDrawing2.vml"/><Relationship Id="rId6" Type="http://schemas.openxmlformats.org/officeDocument/2006/relationships/image" Target="../media/image28.wmf"/><Relationship Id="rId11" Type="http://schemas.openxmlformats.org/officeDocument/2006/relationships/image" Target="../media/image30.wmf"/><Relationship Id="rId5" Type="http://schemas.openxmlformats.org/officeDocument/2006/relationships/oleObject" Target="../embeddings/oleObject3.bin"/><Relationship Id="rId15" Type="http://schemas.openxmlformats.org/officeDocument/2006/relationships/image" Target="../media/image32.wmf"/><Relationship Id="rId10" Type="http://schemas.openxmlformats.org/officeDocument/2006/relationships/oleObject" Target="../embeddings/oleObject5.bin"/><Relationship Id="rId4" Type="http://schemas.openxmlformats.org/officeDocument/2006/relationships/image" Target="../media/image27.wmf"/><Relationship Id="rId9" Type="http://schemas.openxmlformats.org/officeDocument/2006/relationships/image" Target="../media/image29.wmf"/><Relationship Id="rId1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en.wikipedia.org/wiki/File:Steven_weinberg_2010.jpg" TargetMode="External"/><Relationship Id="rId1" Type="http://schemas.openxmlformats.org/officeDocument/2006/relationships/slideLayout" Target="../slideLayouts/slideLayout7.xml"/><Relationship Id="rId5" Type="http://schemas.openxmlformats.org/officeDocument/2006/relationships/image" Target="../media/image36.tmp"/><Relationship Id="rId4" Type="http://schemas.openxmlformats.org/officeDocument/2006/relationships/image" Target="../media/image3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9CB1B2E9-BFC1-48B8-9B13-ED9A23C4A61E}"/>
              </a:ext>
            </a:extLst>
          </p:cNvPr>
          <p:cNvSpPr/>
          <p:nvPr/>
        </p:nvSpPr>
        <p:spPr>
          <a:xfrm>
            <a:off x="1223494" y="1523266"/>
            <a:ext cx="9221273" cy="1200329"/>
          </a:xfrm>
          <a:prstGeom prst="rect">
            <a:avLst/>
          </a:prstGeom>
        </p:spPr>
        <p:txBody>
          <a:bodyPr wrap="square">
            <a:spAutoFit/>
          </a:bodyPr>
          <a:lstStyle/>
          <a:p>
            <a:pPr algn="ctr"/>
            <a:r>
              <a:rPr lang="en-US" altLang="zh-CN" sz="2400" b="1" kern="100" dirty="0">
                <a:latin typeface="Times New Roman" panose="02020603050405020304" pitchFamily="18" charset="0"/>
                <a:ea typeface="仿宋" panose="02010609060101010101" pitchFamily="49" charset="-122"/>
              </a:rPr>
              <a:t>Chiral nuclear forces and </a:t>
            </a:r>
            <a:r>
              <a:rPr lang="en-US" altLang="zh-CN" sz="2400" b="1" i="1" kern="100" dirty="0">
                <a:latin typeface="Times New Roman" panose="02020603050405020304" pitchFamily="18" charset="0"/>
                <a:ea typeface="仿宋" panose="02010609060101010101" pitchFamily="49" charset="-122"/>
              </a:rPr>
              <a:t>ab initio </a:t>
            </a:r>
            <a:r>
              <a:rPr lang="en-US" altLang="zh-CN" sz="2400" b="1" kern="100" dirty="0">
                <a:latin typeface="Times New Roman" panose="02020603050405020304" pitchFamily="18" charset="0"/>
                <a:ea typeface="仿宋" panose="02010609060101010101" pitchFamily="49" charset="-122"/>
              </a:rPr>
              <a:t>calculations of nuclear structure</a:t>
            </a:r>
          </a:p>
          <a:p>
            <a:pPr algn="ctr"/>
            <a:endParaRPr lang="en-US" altLang="zh-CN" sz="2400" b="1" kern="100" dirty="0">
              <a:latin typeface="Times New Roman" panose="02020603050405020304" pitchFamily="18" charset="0"/>
              <a:ea typeface="仿宋" panose="02010609060101010101" pitchFamily="49" charset="-122"/>
            </a:endParaRPr>
          </a:p>
          <a:p>
            <a:pPr algn="ctr"/>
            <a:r>
              <a:rPr lang="en-US" altLang="zh-CN" sz="2400" b="1" kern="100" dirty="0" err="1">
                <a:latin typeface="Times New Roman" panose="02020603050405020304" pitchFamily="18" charset="0"/>
                <a:ea typeface="仿宋" panose="02010609060101010101" pitchFamily="49" charset="-122"/>
              </a:rPr>
              <a:t>Furong</a:t>
            </a:r>
            <a:r>
              <a:rPr lang="en-US" altLang="zh-CN" sz="2400" b="1" kern="100" dirty="0">
                <a:latin typeface="Times New Roman" panose="02020603050405020304" pitchFamily="18" charset="0"/>
                <a:ea typeface="仿宋" panose="02010609060101010101" pitchFamily="49" charset="-122"/>
              </a:rPr>
              <a:t> Xu (</a:t>
            </a:r>
            <a:r>
              <a:rPr lang="zh-CN" altLang="en-US" sz="2400" b="1" kern="100" dirty="0">
                <a:latin typeface="Times New Roman" panose="02020603050405020304" pitchFamily="18" charset="0"/>
                <a:ea typeface="仿宋" panose="02010609060101010101" pitchFamily="49" charset="-122"/>
              </a:rPr>
              <a:t>许甫荣</a:t>
            </a:r>
            <a:r>
              <a:rPr lang="en-US" altLang="zh-CN" sz="2400" b="1" kern="100" dirty="0">
                <a:latin typeface="Times New Roman" panose="02020603050405020304" pitchFamily="18" charset="0"/>
                <a:ea typeface="仿宋" panose="02010609060101010101" pitchFamily="49" charset="-122"/>
              </a:rPr>
              <a:t>)</a:t>
            </a:r>
            <a:endParaRPr lang="zh-CN" altLang="en-US" sz="2400" dirty="0"/>
          </a:p>
        </p:txBody>
      </p:sp>
      <p:sp>
        <p:nvSpPr>
          <p:cNvPr id="13" name="矩形 12">
            <a:extLst>
              <a:ext uri="{FF2B5EF4-FFF2-40B4-BE49-F238E27FC236}">
                <a16:creationId xmlns:a16="http://schemas.microsoft.com/office/drawing/2014/main" id="{31373EC5-60B1-44DF-9F34-EC4DEF202DBE}"/>
              </a:ext>
            </a:extLst>
          </p:cNvPr>
          <p:cNvSpPr/>
          <p:nvPr/>
        </p:nvSpPr>
        <p:spPr>
          <a:xfrm>
            <a:off x="2137892" y="6023886"/>
            <a:ext cx="8815589" cy="369332"/>
          </a:xfrm>
          <a:prstGeom prst="rect">
            <a:avLst/>
          </a:prstGeom>
        </p:spPr>
        <p:txBody>
          <a:bodyPr wrap="square">
            <a:spAutoFit/>
          </a:bodyPr>
          <a:lstStyle/>
          <a:p>
            <a:r>
              <a:rPr lang="zh-CN" altLang="en-US" b="1" dirty="0">
                <a:solidFill>
                  <a:srgbClr val="0070C0"/>
                </a:solidFill>
                <a:latin typeface="Times New Roman" panose="02020603050405020304" pitchFamily="18" charset="0"/>
                <a:cs typeface="Times New Roman" panose="02020603050405020304" pitchFamily="18" charset="0"/>
              </a:rPr>
              <a:t>The 8</a:t>
            </a:r>
            <a:r>
              <a:rPr lang="zh-CN" altLang="en-US" b="1" baseline="30000" dirty="0">
                <a:solidFill>
                  <a:srgbClr val="0070C0"/>
                </a:solidFill>
                <a:latin typeface="Times New Roman" panose="02020603050405020304" pitchFamily="18" charset="0"/>
                <a:cs typeface="Times New Roman" panose="02020603050405020304" pitchFamily="18" charset="0"/>
              </a:rPr>
              <a:t>th</a:t>
            </a:r>
            <a:r>
              <a:rPr lang="zh-CN" altLang="en-US" b="1" dirty="0">
                <a:solidFill>
                  <a:srgbClr val="0070C0"/>
                </a:solidFill>
                <a:latin typeface="Times New Roman" panose="02020603050405020304" pitchFamily="18" charset="0"/>
                <a:cs typeface="Times New Roman" panose="02020603050405020304" pitchFamily="18" charset="0"/>
              </a:rPr>
              <a:t> IOPP Colloquium</a:t>
            </a:r>
            <a:r>
              <a:rPr lang="en-US" altLang="zh-CN" b="1" dirty="0">
                <a:solidFill>
                  <a:srgbClr val="0070C0"/>
                </a:solidFill>
                <a:latin typeface="Times New Roman" panose="02020603050405020304" pitchFamily="18" charset="0"/>
                <a:cs typeface="Times New Roman" panose="02020603050405020304" pitchFamily="18" charset="0"/>
              </a:rPr>
              <a:t>, March 17, 2026, Central China Normal University, Wuhan</a:t>
            </a:r>
            <a:endParaRPr lang="zh-CN" altLang="en-US" b="1" dirty="0">
              <a:solidFill>
                <a:srgbClr val="0070C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0EBA5924-FCA7-429E-9549-AE1249FF0D95}"/>
              </a:ext>
            </a:extLst>
          </p:cNvPr>
          <p:cNvPicPr/>
          <p:nvPr/>
        </p:nvPicPr>
        <p:blipFill>
          <a:blip r:embed="rId2" cstate="print"/>
          <a:srcRect/>
          <a:stretch>
            <a:fillRect/>
          </a:stretch>
        </p:blipFill>
        <p:spPr bwMode="auto">
          <a:xfrm>
            <a:off x="35822" y="60864"/>
            <a:ext cx="5547170" cy="1149750"/>
          </a:xfrm>
          <a:prstGeom prst="rect">
            <a:avLst/>
          </a:prstGeom>
          <a:noFill/>
          <a:ln w="9525">
            <a:noFill/>
            <a:miter lim="800000"/>
            <a:headEnd/>
            <a:tailEnd/>
          </a:ln>
        </p:spPr>
      </p:pic>
      <p:sp>
        <p:nvSpPr>
          <p:cNvPr id="15" name="文本框 14">
            <a:extLst>
              <a:ext uri="{FF2B5EF4-FFF2-40B4-BE49-F238E27FC236}">
                <a16:creationId xmlns:a16="http://schemas.microsoft.com/office/drawing/2014/main" id="{A9CD0503-AA3A-48E8-AA44-B6AB5AF559A7}"/>
              </a:ext>
            </a:extLst>
          </p:cNvPr>
          <p:cNvSpPr txBox="1"/>
          <p:nvPr/>
        </p:nvSpPr>
        <p:spPr>
          <a:xfrm>
            <a:off x="455053" y="3138940"/>
            <a:ext cx="11281893" cy="2195794"/>
          </a:xfrm>
          <a:prstGeom prst="rect">
            <a:avLst/>
          </a:prstGeom>
          <a:noFill/>
        </p:spPr>
        <p:txBody>
          <a:bodyPr wrap="square" rtlCol="0">
            <a:spAutoFit/>
          </a:bodyPr>
          <a:lstStyle/>
          <a:p>
            <a:pPr marL="400050" indent="-400050">
              <a:lnSpc>
                <a:spcPct val="200000"/>
              </a:lnSpc>
              <a:buAutoNum type="romanUcPeriod"/>
            </a:pPr>
            <a:r>
              <a:rPr lang="en-US" altLang="zh-CN" sz="2400" dirty="0">
                <a:latin typeface="Times New Roman" panose="02020603050405020304" pitchFamily="18" charset="0"/>
                <a:cs typeface="Times New Roman" panose="02020603050405020304" pitchFamily="18" charset="0"/>
              </a:rPr>
              <a:t>Chiral EFT nuclear forces</a:t>
            </a:r>
          </a:p>
          <a:p>
            <a:pPr marL="400050" indent="-400050">
              <a:lnSpc>
                <a:spcPct val="200000"/>
              </a:lnSpc>
              <a:buAutoNum type="romanUcPeriod"/>
            </a:pPr>
            <a:r>
              <a:rPr lang="en-US" altLang="zh-CN" sz="2400" dirty="0">
                <a:latin typeface="Times New Roman" panose="02020603050405020304" pitchFamily="18" charset="0"/>
                <a:cs typeface="Times New Roman" panose="02020603050405020304" pitchFamily="18" charset="0"/>
              </a:rPr>
              <a:t>The first-principles (</a:t>
            </a:r>
            <a:r>
              <a:rPr lang="en-US" altLang="zh-CN" sz="2400" i="1" dirty="0">
                <a:latin typeface="Times New Roman" panose="02020603050405020304" pitchFamily="18" charset="0"/>
                <a:cs typeface="Times New Roman" panose="02020603050405020304" pitchFamily="18" charset="0"/>
              </a:rPr>
              <a:t>ab initio</a:t>
            </a:r>
            <a:r>
              <a:rPr lang="en-US" altLang="zh-CN" sz="2400" dirty="0">
                <a:latin typeface="Times New Roman" panose="02020603050405020304" pitchFamily="18" charset="0"/>
                <a:cs typeface="Times New Roman" panose="02020603050405020304" pitchFamily="18" charset="0"/>
              </a:rPr>
              <a:t>) calculations of nuclear structure</a:t>
            </a:r>
          </a:p>
          <a:p>
            <a:pPr marL="400050" indent="-400050">
              <a:lnSpc>
                <a:spcPct val="200000"/>
              </a:lnSpc>
              <a:buAutoNum type="romanUcPeriod"/>
            </a:pPr>
            <a:r>
              <a:rPr lang="en-US" altLang="zh-CN" sz="2400" dirty="0">
                <a:latin typeface="Times New Roman" panose="02020603050405020304" pitchFamily="18" charset="0"/>
                <a:cs typeface="Times New Roman" panose="02020603050405020304" pitchFamily="18" charset="0"/>
              </a:rPr>
              <a:t> Conclusions and perspectives</a:t>
            </a:r>
            <a:endParaRPr lang="zh-CN" altLang="en-US" sz="24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13999F4C-F849-45ED-864A-76C27F493169}"/>
              </a:ext>
            </a:extLst>
          </p:cNvPr>
          <p:cNvSpPr>
            <a:spLocks noGrp="1"/>
          </p:cNvSpPr>
          <p:nvPr>
            <p:ph type="sldNum" sz="quarter" idx="12"/>
          </p:nvPr>
        </p:nvSpPr>
        <p:spPr/>
        <p:txBody>
          <a:bodyPr/>
          <a:lstStyle/>
          <a:p>
            <a:fld id="{666D9CF6-2EB0-4E04-8338-D36046F01F75}" type="slidenum">
              <a:rPr lang="zh-CN" altLang="en-US" smtClean="0"/>
              <a:t>1</a:t>
            </a:fld>
            <a:endParaRPr lang="zh-CN" altLang="en-US"/>
          </a:p>
        </p:txBody>
      </p:sp>
    </p:spTree>
    <p:extLst>
      <p:ext uri="{BB962C8B-B14F-4D97-AF65-F5344CB8AC3E}">
        <p14:creationId xmlns:p14="http://schemas.microsoft.com/office/powerpoint/2010/main" val="2979037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54FB03C-7967-4046-8F98-48D0967DBBC9}"/>
              </a:ext>
            </a:extLst>
          </p:cNvPr>
          <p:cNvSpPr txBox="1">
            <a:spLocks/>
          </p:cNvSpPr>
          <p:nvPr/>
        </p:nvSpPr>
        <p:spPr>
          <a:xfrm>
            <a:off x="6342691" y="6356349"/>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eaLnBrk="1" hangingPunct="1"/>
            <a:fld id="{DC45E9F6-BD6F-4AB5-95CC-C3652616731E}" type="slidenum">
              <a:rPr lang="en-US" altLang="zh-CN" sz="1400" smtClean="0"/>
              <a:pPr eaLnBrk="1" hangingPunct="1"/>
              <a:t>10</a:t>
            </a:fld>
            <a:endParaRPr lang="en-US" altLang="zh-CN" sz="1400"/>
          </a:p>
        </p:txBody>
      </p:sp>
      <p:pic>
        <p:nvPicPr>
          <p:cNvPr id="3" name="Picture 33" descr="diagCW (2)">
            <a:extLst>
              <a:ext uri="{FF2B5EF4-FFF2-40B4-BE49-F238E27FC236}">
                <a16:creationId xmlns:a16="http://schemas.microsoft.com/office/drawing/2014/main" id="{677E100C-3FAD-4E3A-99B8-A052338EE8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5891" y="684212"/>
            <a:ext cx="21336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4" descr="diagCW (3)">
            <a:extLst>
              <a:ext uri="{FF2B5EF4-FFF2-40B4-BE49-F238E27FC236}">
                <a16:creationId xmlns:a16="http://schemas.microsoft.com/office/drawing/2014/main" id="{CF69A2CF-BD9F-43A9-B3D5-2CB6D0ACF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91" y="1676399"/>
            <a:ext cx="22098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descr="diagCW (4)">
            <a:extLst>
              <a:ext uri="{FF2B5EF4-FFF2-40B4-BE49-F238E27FC236}">
                <a16:creationId xmlns:a16="http://schemas.microsoft.com/office/drawing/2014/main" id="{EDCF87B7-4507-4406-ADC9-FF0F75F33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7291" y="3428999"/>
            <a:ext cx="2514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6" descr="diagCW (5)">
            <a:extLst>
              <a:ext uri="{FF2B5EF4-FFF2-40B4-BE49-F238E27FC236}">
                <a16:creationId xmlns:a16="http://schemas.microsoft.com/office/drawing/2014/main" id="{5BAD5776-C1BD-4421-8646-E9907A4369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591" y="4952999"/>
            <a:ext cx="23749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7" descr="diagCW (6)">
            <a:extLst>
              <a:ext uri="{FF2B5EF4-FFF2-40B4-BE49-F238E27FC236}">
                <a16:creationId xmlns:a16="http://schemas.microsoft.com/office/drawing/2014/main" id="{14DD700D-CE3F-4091-8B29-BBD1705BC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0091" y="3200399"/>
            <a:ext cx="1600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diagCW (7)">
            <a:extLst>
              <a:ext uri="{FF2B5EF4-FFF2-40B4-BE49-F238E27FC236}">
                <a16:creationId xmlns:a16="http://schemas.microsoft.com/office/drawing/2014/main" id="{28492243-6387-4671-BDDC-0CF24FAACC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3091" y="4876799"/>
            <a:ext cx="21082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diagCW (8)">
            <a:extLst>
              <a:ext uri="{FF2B5EF4-FFF2-40B4-BE49-F238E27FC236}">
                <a16:creationId xmlns:a16="http://schemas.microsoft.com/office/drawing/2014/main" id="{67ACB638-E3FC-4737-9CA3-1F31A90CEF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9916" y="4800599"/>
            <a:ext cx="17049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0">
            <a:extLst>
              <a:ext uri="{FF2B5EF4-FFF2-40B4-BE49-F238E27FC236}">
                <a16:creationId xmlns:a16="http://schemas.microsoft.com/office/drawing/2014/main" id="{EF42310C-53B7-4B50-A576-3F52E245FA16}"/>
              </a:ext>
            </a:extLst>
          </p:cNvPr>
          <p:cNvSpPr txBox="1">
            <a:spLocks noChangeArrowheads="1"/>
          </p:cNvSpPr>
          <p:nvPr/>
        </p:nvSpPr>
        <p:spPr bwMode="auto">
          <a:xfrm>
            <a:off x="2304091" y="152399"/>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2000" b="1">
                <a:solidFill>
                  <a:srgbClr val="000000"/>
                </a:solidFill>
              </a:rPr>
              <a:t>2N forces</a:t>
            </a:r>
          </a:p>
        </p:txBody>
      </p:sp>
      <p:sp>
        <p:nvSpPr>
          <p:cNvPr id="11" name="Rectangle 41">
            <a:extLst>
              <a:ext uri="{FF2B5EF4-FFF2-40B4-BE49-F238E27FC236}">
                <a16:creationId xmlns:a16="http://schemas.microsoft.com/office/drawing/2014/main" id="{D6C19FE7-F9AA-44A1-8A6C-2C6F299F49D9}"/>
              </a:ext>
            </a:extLst>
          </p:cNvPr>
          <p:cNvSpPr>
            <a:spLocks noChangeArrowheads="1"/>
          </p:cNvSpPr>
          <p:nvPr/>
        </p:nvSpPr>
        <p:spPr bwMode="auto">
          <a:xfrm>
            <a:off x="4620254" y="126999"/>
            <a:ext cx="1341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b="1">
                <a:solidFill>
                  <a:srgbClr val="000000"/>
                </a:solidFill>
              </a:rPr>
              <a:t>3N forces</a:t>
            </a:r>
          </a:p>
        </p:txBody>
      </p:sp>
      <p:sp>
        <p:nvSpPr>
          <p:cNvPr id="12" name="Rectangle 42">
            <a:extLst>
              <a:ext uri="{FF2B5EF4-FFF2-40B4-BE49-F238E27FC236}">
                <a16:creationId xmlns:a16="http://schemas.microsoft.com/office/drawing/2014/main" id="{B0106329-F825-433F-8379-BD50F32C9F5A}"/>
              </a:ext>
            </a:extLst>
          </p:cNvPr>
          <p:cNvSpPr>
            <a:spLocks noChangeArrowheads="1"/>
          </p:cNvSpPr>
          <p:nvPr/>
        </p:nvSpPr>
        <p:spPr bwMode="auto">
          <a:xfrm>
            <a:off x="7180891" y="126999"/>
            <a:ext cx="1341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b="1">
                <a:solidFill>
                  <a:srgbClr val="000000"/>
                </a:solidFill>
              </a:rPr>
              <a:t>4N forces</a:t>
            </a:r>
          </a:p>
        </p:txBody>
      </p:sp>
      <p:sp>
        <p:nvSpPr>
          <p:cNvPr id="13" name="Text Box 43">
            <a:extLst>
              <a:ext uri="{FF2B5EF4-FFF2-40B4-BE49-F238E27FC236}">
                <a16:creationId xmlns:a16="http://schemas.microsoft.com/office/drawing/2014/main" id="{095E98D9-F195-44EF-BBD0-533FA8DADB34}"/>
              </a:ext>
            </a:extLst>
          </p:cNvPr>
          <p:cNvSpPr txBox="1">
            <a:spLocks noChangeArrowheads="1"/>
          </p:cNvSpPr>
          <p:nvPr/>
        </p:nvSpPr>
        <p:spPr bwMode="auto">
          <a:xfrm>
            <a:off x="94291" y="730249"/>
            <a:ext cx="1219200" cy="6699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1800" b="1" dirty="0">
                <a:solidFill>
                  <a:srgbClr val="000000"/>
                </a:solidFill>
              </a:rPr>
              <a:t>Leading Order</a:t>
            </a:r>
          </a:p>
        </p:txBody>
      </p:sp>
      <p:sp>
        <p:nvSpPr>
          <p:cNvPr id="14" name="Text Box 45">
            <a:extLst>
              <a:ext uri="{FF2B5EF4-FFF2-40B4-BE49-F238E27FC236}">
                <a16:creationId xmlns:a16="http://schemas.microsoft.com/office/drawing/2014/main" id="{03FF1C82-9D0E-4350-9D95-4CBAE74CE24A}"/>
              </a:ext>
            </a:extLst>
          </p:cNvPr>
          <p:cNvSpPr txBox="1">
            <a:spLocks noChangeArrowheads="1"/>
          </p:cNvSpPr>
          <p:nvPr/>
        </p:nvSpPr>
        <p:spPr bwMode="auto">
          <a:xfrm>
            <a:off x="170491" y="3505199"/>
            <a:ext cx="990600" cy="1098550"/>
          </a:xfrm>
          <a:prstGeom prst="rect">
            <a:avLst/>
          </a:prstGeom>
          <a:noFill/>
          <a:ln w="2857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1600" b="1">
                <a:solidFill>
                  <a:srgbClr val="00CC00"/>
                </a:solidFill>
              </a:rPr>
              <a:t>Next-to-Next-to Leading Order</a:t>
            </a:r>
          </a:p>
        </p:txBody>
      </p:sp>
      <p:sp>
        <p:nvSpPr>
          <p:cNvPr id="15" name="Text Box 46">
            <a:extLst>
              <a:ext uri="{FF2B5EF4-FFF2-40B4-BE49-F238E27FC236}">
                <a16:creationId xmlns:a16="http://schemas.microsoft.com/office/drawing/2014/main" id="{088D4BB0-0C4E-4013-9328-0268625FC6A3}"/>
              </a:ext>
            </a:extLst>
          </p:cNvPr>
          <p:cNvSpPr txBox="1">
            <a:spLocks noChangeArrowheads="1"/>
          </p:cNvSpPr>
          <p:nvPr/>
        </p:nvSpPr>
        <p:spPr bwMode="auto">
          <a:xfrm>
            <a:off x="170491" y="5216524"/>
            <a:ext cx="914400" cy="1184275"/>
          </a:xfrm>
          <a:prstGeom prst="rect">
            <a:avLst/>
          </a:prstGeom>
          <a:noFill/>
          <a:ln w="2857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1400" b="1">
                <a:solidFill>
                  <a:srgbClr val="FF3399"/>
                </a:solidFill>
              </a:rPr>
              <a:t>Next-to-Next-to-Next-to Leading Order</a:t>
            </a:r>
          </a:p>
        </p:txBody>
      </p:sp>
      <p:sp>
        <p:nvSpPr>
          <p:cNvPr id="16" name="Text Box 44">
            <a:extLst>
              <a:ext uri="{FF2B5EF4-FFF2-40B4-BE49-F238E27FC236}">
                <a16:creationId xmlns:a16="http://schemas.microsoft.com/office/drawing/2014/main" id="{7F8FA82C-563A-43DA-B9C8-A63102BF1272}"/>
              </a:ext>
            </a:extLst>
          </p:cNvPr>
          <p:cNvSpPr txBox="1">
            <a:spLocks noChangeArrowheads="1"/>
          </p:cNvSpPr>
          <p:nvPr/>
        </p:nvSpPr>
        <p:spPr bwMode="auto">
          <a:xfrm>
            <a:off x="94291" y="2057399"/>
            <a:ext cx="1143000" cy="9445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1800" b="1">
                <a:solidFill>
                  <a:srgbClr val="000000"/>
                </a:solidFill>
              </a:rPr>
              <a:t>Next-to Leading Order</a:t>
            </a:r>
          </a:p>
        </p:txBody>
      </p:sp>
      <p:sp>
        <p:nvSpPr>
          <p:cNvPr id="17" name="TextBox 23">
            <a:extLst>
              <a:ext uri="{FF2B5EF4-FFF2-40B4-BE49-F238E27FC236}">
                <a16:creationId xmlns:a16="http://schemas.microsoft.com/office/drawing/2014/main" id="{35AA4239-4F93-43A9-9268-400C92685866}"/>
              </a:ext>
            </a:extLst>
          </p:cNvPr>
          <p:cNvSpPr txBox="1"/>
          <p:nvPr/>
        </p:nvSpPr>
        <p:spPr>
          <a:xfrm>
            <a:off x="3989200" y="853627"/>
            <a:ext cx="1784269" cy="461665"/>
          </a:xfrm>
          <a:prstGeom prst="rect">
            <a:avLst/>
          </a:prstGeom>
          <a:solidFill>
            <a:srgbClr val="FFFF00"/>
          </a:solid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Chiral EFT</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pic>
        <p:nvPicPr>
          <p:cNvPr id="18" name="Picture 9" descr="china2pp4_Page_07(2).jpg">
            <a:extLst>
              <a:ext uri="{FF2B5EF4-FFF2-40B4-BE49-F238E27FC236}">
                <a16:creationId xmlns:a16="http://schemas.microsoft.com/office/drawing/2014/main" id="{E52A397D-5700-4A45-849C-3DC5D49D70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3179" y="505095"/>
            <a:ext cx="2194768" cy="261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a:extLst>
              <a:ext uri="{FF2B5EF4-FFF2-40B4-BE49-F238E27FC236}">
                <a16:creationId xmlns:a16="http://schemas.microsoft.com/office/drawing/2014/main" id="{1E2D300D-BCBF-4A89-91CA-8799FE384712}"/>
              </a:ext>
            </a:extLst>
          </p:cNvPr>
          <p:cNvSpPr txBox="1"/>
          <p:nvPr/>
        </p:nvSpPr>
        <p:spPr>
          <a:xfrm>
            <a:off x="5944474" y="2852935"/>
            <a:ext cx="2577855" cy="461665"/>
          </a:xfrm>
          <a:prstGeom prst="rect">
            <a:avLst/>
          </a:prstGeom>
          <a:noFill/>
          <a:ln w="28575">
            <a:solidFill>
              <a:schemeClr val="tx1"/>
            </a:solidFill>
          </a:ln>
        </p:spPr>
        <p:txBody>
          <a:bodyPr wrap="square" rtlCol="0">
            <a:spAutoFit/>
          </a:bodyPr>
          <a:lstStyle/>
          <a:p>
            <a:pPr>
              <a:lnSpc>
                <a:spcPct val="150000"/>
              </a:lnSpc>
            </a:pPr>
            <a:r>
              <a:rPr lang="en-US" altLang="zh-CN" sz="1600" b="1" dirty="0">
                <a:solidFill>
                  <a:srgbClr val="00B050"/>
                </a:solidFill>
                <a:latin typeface="Times New Roman" panose="02020603050405020304" pitchFamily="18" charset="0"/>
                <a:cs typeface="Times New Roman" panose="02020603050405020304" pitchFamily="18" charset="0"/>
              </a:rPr>
              <a:t>Power counting </a:t>
            </a:r>
            <a:r>
              <a:rPr lang="zh-CN" altLang="en-US" sz="1600" b="1" dirty="0">
                <a:solidFill>
                  <a:srgbClr val="00B050"/>
                </a:solidFill>
                <a:latin typeface="Times New Roman" panose="02020603050405020304" pitchFamily="18" charset="0"/>
                <a:cs typeface="Times New Roman" panose="02020603050405020304" pitchFamily="18" charset="0"/>
              </a:rPr>
              <a:t>：</a:t>
            </a:r>
            <a:endParaRPr lang="en-US" altLang="zh-CN" sz="1600" b="1" dirty="0">
              <a:solidFill>
                <a:srgbClr val="00B050"/>
              </a:solidFill>
              <a:latin typeface="Times New Roman" panose="02020603050405020304" pitchFamily="18" charset="0"/>
              <a:cs typeface="Times New Roman" panose="02020603050405020304" pitchFamily="18" charset="0"/>
            </a:endParaRPr>
          </a:p>
        </p:txBody>
      </p:sp>
      <p:pic>
        <p:nvPicPr>
          <p:cNvPr id="21" name="图片 20" descr="屏幕剪辑">
            <a:extLst>
              <a:ext uri="{FF2B5EF4-FFF2-40B4-BE49-F238E27FC236}">
                <a16:creationId xmlns:a16="http://schemas.microsoft.com/office/drawing/2014/main" id="{D34098D2-E521-4EE7-97EB-32A065B08B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8289" y="2895035"/>
            <a:ext cx="561233" cy="362643"/>
          </a:xfrm>
          <a:prstGeom prst="rect">
            <a:avLst/>
          </a:prstGeom>
        </p:spPr>
      </p:pic>
      <p:sp>
        <p:nvSpPr>
          <p:cNvPr id="22" name="文本框 21">
            <a:extLst>
              <a:ext uri="{FF2B5EF4-FFF2-40B4-BE49-F238E27FC236}">
                <a16:creationId xmlns:a16="http://schemas.microsoft.com/office/drawing/2014/main" id="{C1C3C490-C2B6-43E8-AEBD-EA43E396AEDE}"/>
              </a:ext>
            </a:extLst>
          </p:cNvPr>
          <p:cNvSpPr txBox="1"/>
          <p:nvPr/>
        </p:nvSpPr>
        <p:spPr>
          <a:xfrm>
            <a:off x="3857435" y="1676399"/>
            <a:ext cx="2087039" cy="646331"/>
          </a:xfrm>
          <a:prstGeom prst="rect">
            <a:avLst/>
          </a:prstGeom>
          <a:noFill/>
          <a:ln w="28575">
            <a:solidFill>
              <a:srgbClr val="FF0000"/>
            </a:solidFill>
          </a:ln>
        </p:spPr>
        <p:txBody>
          <a:bodyPr wrap="square" rtlCol="0">
            <a:spAutoFit/>
          </a:bodyPr>
          <a:lstStyle/>
          <a:p>
            <a:r>
              <a:rPr lang="en-US" altLang="zh-CN" dirty="0">
                <a:latin typeface="仿宋" panose="02010609060101010101" pitchFamily="49" charset="-122"/>
                <a:ea typeface="仿宋" panose="02010609060101010101" pitchFamily="49" charset="-122"/>
                <a:cs typeface="Times New Roman" panose="02020603050405020304" pitchFamily="18" charset="0"/>
              </a:rPr>
              <a:t>2000</a:t>
            </a:r>
            <a:r>
              <a:rPr lang="zh-CN" altLang="en-US" dirty="0">
                <a:latin typeface="仿宋" panose="02010609060101010101" pitchFamily="49" charset="-122"/>
                <a:ea typeface="仿宋" panose="02010609060101010101" pitchFamily="49" charset="-122"/>
                <a:cs typeface="Times New Roman" panose="02020603050405020304" pitchFamily="18" charset="0"/>
              </a:rPr>
              <a:t>年以后才开始</a:t>
            </a:r>
            <a:r>
              <a:rPr lang="en-US" altLang="zh-CN" dirty="0">
                <a:latin typeface="仿宋" panose="02010609060101010101" pitchFamily="49" charset="-122"/>
                <a:ea typeface="仿宋" panose="02010609060101010101" pitchFamily="49" charset="-122"/>
                <a:cs typeface="Times New Roman" panose="02020603050405020304" pitchFamily="18" charset="0"/>
              </a:rPr>
              <a:t>EFT</a:t>
            </a:r>
            <a:r>
              <a:rPr lang="zh-CN" altLang="en-US" dirty="0">
                <a:latin typeface="仿宋" panose="02010609060101010101" pitchFamily="49" charset="-122"/>
                <a:ea typeface="仿宋" panose="02010609060101010101" pitchFamily="49" charset="-122"/>
                <a:cs typeface="Times New Roman" panose="02020603050405020304" pitchFamily="18" charset="0"/>
              </a:rPr>
              <a:t>核物理计算</a:t>
            </a:r>
          </a:p>
        </p:txBody>
      </p:sp>
      <p:sp>
        <p:nvSpPr>
          <p:cNvPr id="23" name="TextBox 4">
            <a:extLst>
              <a:ext uri="{FF2B5EF4-FFF2-40B4-BE49-F238E27FC236}">
                <a16:creationId xmlns:a16="http://schemas.microsoft.com/office/drawing/2014/main" id="{A74589B7-6C26-4F17-AC34-500D5E3E5D11}"/>
              </a:ext>
            </a:extLst>
          </p:cNvPr>
          <p:cNvSpPr txBox="1"/>
          <p:nvPr/>
        </p:nvSpPr>
        <p:spPr>
          <a:xfrm>
            <a:off x="8522329" y="634931"/>
            <a:ext cx="3395206" cy="1894749"/>
          </a:xfrm>
          <a:prstGeom prst="rect">
            <a:avLst/>
          </a:prstGeom>
          <a:solidFill>
            <a:schemeClr val="accent5">
              <a:lumMod val="20000"/>
              <a:lumOff val="80000"/>
            </a:schemeClr>
          </a:solidFill>
        </p:spPr>
        <p:txBody>
          <a:bodyPr wrap="square" rtlCol="0">
            <a:spAutoFit/>
          </a:bodyPr>
          <a:lstStyle/>
          <a:p>
            <a:pPr>
              <a:lnSpc>
                <a:spcPct val="150000"/>
              </a:lnSpc>
            </a:pPr>
            <a:r>
              <a:rPr lang="en-US" altLang="zh-CN" sz="1600" b="1" dirty="0">
                <a:solidFill>
                  <a:srgbClr val="FF0000"/>
                </a:solidFill>
                <a:latin typeface="Times New Roman" panose="02020603050405020304" pitchFamily="18" charset="0"/>
                <a:cs typeface="Times New Roman" panose="02020603050405020304" pitchFamily="18" charset="0"/>
              </a:rPr>
              <a:t>Advantages:</a:t>
            </a:r>
          </a:p>
          <a:p>
            <a:pPr marL="342900" indent="-342900">
              <a:lnSpc>
                <a:spcPct val="150000"/>
              </a:lnSpc>
              <a:buAutoNum type="arabicPeriod"/>
            </a:pPr>
            <a:r>
              <a:rPr lang="en-US" altLang="zh-CN" sz="1600" b="1" dirty="0">
                <a:solidFill>
                  <a:srgbClr val="FF0000"/>
                </a:solidFill>
                <a:latin typeface="Times New Roman" panose="02020603050405020304" pitchFamily="18" charset="0"/>
                <a:cs typeface="Times New Roman" panose="02020603050405020304" pitchFamily="18" charset="0"/>
              </a:rPr>
              <a:t>Gives hierarchy of nuclear force</a:t>
            </a:r>
          </a:p>
          <a:p>
            <a:pPr marL="342900" indent="-342900">
              <a:lnSpc>
                <a:spcPct val="150000"/>
              </a:lnSpc>
              <a:buAutoNum type="arabicPeriod"/>
            </a:pPr>
            <a:r>
              <a:rPr lang="en-US" altLang="zh-CN" sz="1600" b="1" dirty="0">
                <a:solidFill>
                  <a:srgbClr val="FF0000"/>
                </a:solidFill>
                <a:latin typeface="Times New Roman" panose="02020603050405020304" pitchFamily="18" charset="0"/>
                <a:cs typeface="Times New Roman" panose="02020603050405020304" pitchFamily="18" charset="0"/>
              </a:rPr>
              <a:t>Naturally generates 3NF, 4NF…</a:t>
            </a:r>
          </a:p>
          <a:p>
            <a:pPr marL="342900" indent="-342900">
              <a:lnSpc>
                <a:spcPct val="150000"/>
              </a:lnSpc>
              <a:buAutoNum type="arabicPeriod"/>
            </a:pPr>
            <a:r>
              <a:rPr lang="en-US" altLang="zh-CN" sz="1600" b="1" dirty="0">
                <a:solidFill>
                  <a:srgbClr val="FF0000"/>
                </a:solidFill>
                <a:latin typeface="Times New Roman" panose="02020603050405020304" pitchFamily="18" charset="0"/>
                <a:cs typeface="Times New Roman" panose="02020603050405020304" pitchFamily="18" charset="0"/>
              </a:rPr>
              <a:t>Control the uncertainty of each hierarchy</a:t>
            </a:r>
          </a:p>
        </p:txBody>
      </p:sp>
      <p:pic>
        <p:nvPicPr>
          <p:cNvPr id="24" name="图片 23">
            <a:extLst>
              <a:ext uri="{FF2B5EF4-FFF2-40B4-BE49-F238E27FC236}">
                <a16:creationId xmlns:a16="http://schemas.microsoft.com/office/drawing/2014/main" id="{C63D521E-4CE3-4161-8D69-A7535302AF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6227" y="3257678"/>
            <a:ext cx="2774627" cy="2735754"/>
          </a:xfrm>
          <a:prstGeom prst="rect">
            <a:avLst/>
          </a:prstGeom>
          <a:ln w="12700">
            <a:solidFill>
              <a:schemeClr val="tx1"/>
            </a:solidFill>
          </a:ln>
        </p:spPr>
      </p:pic>
      <p:sp>
        <p:nvSpPr>
          <p:cNvPr id="20" name="灯片编号占位符 19">
            <a:extLst>
              <a:ext uri="{FF2B5EF4-FFF2-40B4-BE49-F238E27FC236}">
                <a16:creationId xmlns:a16="http://schemas.microsoft.com/office/drawing/2014/main" id="{D8EEA95C-F888-43FD-A658-F0FD3BA53027}"/>
              </a:ext>
            </a:extLst>
          </p:cNvPr>
          <p:cNvSpPr>
            <a:spLocks noGrp="1"/>
          </p:cNvSpPr>
          <p:nvPr>
            <p:ph type="sldNum" sz="quarter" idx="12"/>
          </p:nvPr>
        </p:nvSpPr>
        <p:spPr/>
        <p:txBody>
          <a:bodyPr/>
          <a:lstStyle/>
          <a:p>
            <a:fld id="{666D9CF6-2EB0-4E04-8338-D36046F01F75}" type="slidenum">
              <a:rPr lang="zh-CN" altLang="en-US" smtClean="0"/>
              <a:t>10</a:t>
            </a:fld>
            <a:endParaRPr lang="zh-CN" altLang="en-US"/>
          </a:p>
        </p:txBody>
      </p:sp>
    </p:spTree>
    <p:extLst>
      <p:ext uri="{BB962C8B-B14F-4D97-AF65-F5344CB8AC3E}">
        <p14:creationId xmlns:p14="http://schemas.microsoft.com/office/powerpoint/2010/main" val="2850161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descr="屏幕剪辑">
            <a:extLst>
              <a:ext uri="{FF2B5EF4-FFF2-40B4-BE49-F238E27FC236}">
                <a16:creationId xmlns:a16="http://schemas.microsoft.com/office/drawing/2014/main" id="{FE0F8178-5FE1-4E1E-8F25-FE073BEC1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02" y="515383"/>
            <a:ext cx="8229600" cy="2545092"/>
          </a:xfrm>
          <a:prstGeom prst="rect">
            <a:avLst/>
          </a:prstGeom>
        </p:spPr>
      </p:pic>
      <p:pic>
        <p:nvPicPr>
          <p:cNvPr id="3" name="图片 2">
            <a:extLst>
              <a:ext uri="{FF2B5EF4-FFF2-40B4-BE49-F238E27FC236}">
                <a16:creationId xmlns:a16="http://schemas.microsoft.com/office/drawing/2014/main" id="{9A6B5289-E934-4407-99B3-54B7F9537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32" y="3976883"/>
            <a:ext cx="5358784" cy="2540907"/>
          </a:xfrm>
          <a:prstGeom prst="rect">
            <a:avLst/>
          </a:prstGeom>
        </p:spPr>
      </p:pic>
      <p:pic>
        <p:nvPicPr>
          <p:cNvPr id="4" name="图片 3">
            <a:extLst>
              <a:ext uri="{FF2B5EF4-FFF2-40B4-BE49-F238E27FC236}">
                <a16:creationId xmlns:a16="http://schemas.microsoft.com/office/drawing/2014/main" id="{39054AC6-B627-4CAF-A360-5674B85B3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620" y="4641224"/>
            <a:ext cx="3528392" cy="1549909"/>
          </a:xfrm>
          <a:prstGeom prst="rect">
            <a:avLst/>
          </a:prstGeom>
        </p:spPr>
      </p:pic>
      <p:pic>
        <p:nvPicPr>
          <p:cNvPr id="5" name="Picture 37" descr="diagCW (6)">
            <a:extLst>
              <a:ext uri="{FF2B5EF4-FFF2-40B4-BE49-F238E27FC236}">
                <a16:creationId xmlns:a16="http://schemas.microsoft.com/office/drawing/2014/main" id="{798D94DD-EF72-4D01-8E83-84048D20F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4920" y="4402786"/>
            <a:ext cx="1600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4D2053A7-08A9-49AC-BC5C-3CF10D977648}"/>
              </a:ext>
            </a:extLst>
          </p:cNvPr>
          <p:cNvSpPr txBox="1"/>
          <p:nvPr/>
        </p:nvSpPr>
        <p:spPr>
          <a:xfrm>
            <a:off x="4844768" y="3607551"/>
            <a:ext cx="773348" cy="369332"/>
          </a:xfrm>
          <a:prstGeom prst="rect">
            <a:avLst/>
          </a:prstGeom>
          <a:noFill/>
        </p:spPr>
        <p:txBody>
          <a:bodyPr wrap="square" rtlCol="0">
            <a:spAutoFit/>
          </a:bodyPr>
          <a:lstStyle/>
          <a:p>
            <a:r>
              <a:rPr lang="en-US" altLang="zh-CN" b="1" dirty="0">
                <a:solidFill>
                  <a:srgbClr val="FF0000"/>
                </a:solidFill>
                <a:highlight>
                  <a:srgbClr val="FFFF00"/>
                </a:highlight>
                <a:latin typeface="Times New Roman" panose="02020603050405020304" pitchFamily="18" charset="0"/>
                <a:cs typeface="Times New Roman" panose="02020603050405020304" pitchFamily="18" charset="0"/>
              </a:rPr>
              <a:t>3NF</a:t>
            </a:r>
            <a:endParaRPr lang="zh-CN"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91CF2FD0-087F-49F9-A1A3-3F14CBE2D7FD}"/>
              </a:ext>
            </a:extLst>
          </p:cNvPr>
          <p:cNvSpPr txBox="1"/>
          <p:nvPr/>
        </p:nvSpPr>
        <p:spPr>
          <a:xfrm>
            <a:off x="4941667" y="100975"/>
            <a:ext cx="773348" cy="369332"/>
          </a:xfrm>
          <a:prstGeom prst="rect">
            <a:avLst/>
          </a:prstGeom>
          <a:noFill/>
        </p:spPr>
        <p:txBody>
          <a:bodyPr wrap="square" rtlCol="0">
            <a:spAutoFit/>
          </a:bodyPr>
          <a:lstStyle/>
          <a:p>
            <a:r>
              <a:rPr lang="en-US" altLang="zh-CN" b="1" dirty="0">
                <a:solidFill>
                  <a:srgbClr val="FF0000"/>
                </a:solidFill>
                <a:highlight>
                  <a:srgbClr val="FFFF00"/>
                </a:highlight>
                <a:latin typeface="Times New Roman" panose="02020603050405020304" pitchFamily="18" charset="0"/>
                <a:cs typeface="Times New Roman" panose="02020603050405020304" pitchFamily="18" charset="0"/>
              </a:rPr>
              <a:t>2NF</a:t>
            </a:r>
            <a:endParaRPr lang="zh-CN"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8" name="灯片编号占位符 7">
            <a:extLst>
              <a:ext uri="{FF2B5EF4-FFF2-40B4-BE49-F238E27FC236}">
                <a16:creationId xmlns:a16="http://schemas.microsoft.com/office/drawing/2014/main" id="{D8B6B8B1-4146-4253-8F13-367B9D9698DF}"/>
              </a:ext>
            </a:extLst>
          </p:cNvPr>
          <p:cNvSpPr>
            <a:spLocks noGrp="1"/>
          </p:cNvSpPr>
          <p:nvPr>
            <p:ph type="sldNum" sz="quarter" idx="12"/>
          </p:nvPr>
        </p:nvSpPr>
        <p:spPr/>
        <p:txBody>
          <a:bodyPr/>
          <a:lstStyle/>
          <a:p>
            <a:fld id="{666D9CF6-2EB0-4E04-8338-D36046F01F75}" type="slidenum">
              <a:rPr lang="zh-CN" altLang="en-US" smtClean="0"/>
              <a:t>11</a:t>
            </a:fld>
            <a:endParaRPr lang="zh-CN" altLang="en-US"/>
          </a:p>
        </p:txBody>
      </p:sp>
    </p:spTree>
    <p:extLst>
      <p:ext uri="{BB962C8B-B14F-4D97-AF65-F5344CB8AC3E}">
        <p14:creationId xmlns:p14="http://schemas.microsoft.com/office/powerpoint/2010/main" val="225619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a:extLst>
              <a:ext uri="{FF2B5EF4-FFF2-40B4-BE49-F238E27FC236}">
                <a16:creationId xmlns:a16="http://schemas.microsoft.com/office/drawing/2014/main" id="{5F777616-0C2E-448D-9C38-272921756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8" y="1165581"/>
            <a:ext cx="5362093" cy="3675248"/>
          </a:xfrm>
          <a:prstGeom prst="rect">
            <a:avLst/>
          </a:prstGeom>
        </p:spPr>
      </p:pic>
      <p:sp>
        <p:nvSpPr>
          <p:cNvPr id="3" name="文本框 2">
            <a:extLst>
              <a:ext uri="{FF2B5EF4-FFF2-40B4-BE49-F238E27FC236}">
                <a16:creationId xmlns:a16="http://schemas.microsoft.com/office/drawing/2014/main" id="{44705F98-FC3F-402D-A485-5198132C2DDD}"/>
              </a:ext>
            </a:extLst>
          </p:cNvPr>
          <p:cNvSpPr txBox="1"/>
          <p:nvPr/>
        </p:nvSpPr>
        <p:spPr>
          <a:xfrm>
            <a:off x="5669922" y="5370414"/>
            <a:ext cx="6368603" cy="870751"/>
          </a:xfrm>
          <a:prstGeom prst="rect">
            <a:avLst/>
          </a:prstGeom>
          <a:solidFill>
            <a:schemeClr val="accent2">
              <a:lumMod val="40000"/>
              <a:lumOff val="60000"/>
            </a:schemeClr>
          </a:solidFill>
        </p:spPr>
        <p:txBody>
          <a:bodyPr wrap="square" rtlCol="0">
            <a:spAutoFit/>
          </a:bodyPr>
          <a:lstStyle/>
          <a:p>
            <a:pPr>
              <a:lnSpc>
                <a:spcPct val="150000"/>
              </a:lnSpc>
            </a:pPr>
            <a:r>
              <a:rPr lang="zh-CN" altLang="en-US" b="1" dirty="0">
                <a:latin typeface="Times New Roman" panose="02020603050405020304" pitchFamily="18" charset="0"/>
                <a:ea typeface="仿宋" panose="02010609060101010101" pitchFamily="49" charset="-122"/>
                <a:cs typeface="Times New Roman" panose="02020603050405020304" pitchFamily="18" charset="0"/>
              </a:rPr>
              <a:t>核力势参数由</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nucleon-nucleon</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散射</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(and</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b="1" baseline="30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H)</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数据确定，不使用核结构实验数据！</a:t>
            </a:r>
            <a:r>
              <a:rPr lang="en-US" altLang="zh-CN" b="1" i="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ab initio </a:t>
            </a:r>
            <a:r>
              <a:rPr lang="en-US" altLang="zh-CN"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(realistic) force</a:t>
            </a:r>
            <a:endParaRPr lang="zh-CN" altLang="en-US"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D645BC7C-C2CB-4970-A55E-F2B9CD4217EE}"/>
              </a:ext>
            </a:extLst>
          </p:cNvPr>
          <p:cNvSpPr txBox="1"/>
          <p:nvPr/>
        </p:nvSpPr>
        <p:spPr>
          <a:xfrm>
            <a:off x="6452640" y="95876"/>
            <a:ext cx="5220072" cy="400110"/>
          </a:xfrm>
          <a:prstGeom prst="rect">
            <a:avLst/>
          </a:prstGeom>
          <a:solidFill>
            <a:schemeClr val="accent6">
              <a:lumMod val="40000"/>
              <a:lumOff val="60000"/>
            </a:schemeClr>
          </a:solidFill>
        </p:spPr>
        <p:txBody>
          <a:bodyPr wrap="squar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High-precision EFT nuclear forces </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5" name="图片 14" descr="屏幕剪辑">
            <a:extLst>
              <a:ext uri="{FF2B5EF4-FFF2-40B4-BE49-F238E27FC236}">
                <a16:creationId xmlns:a16="http://schemas.microsoft.com/office/drawing/2014/main" id="{237CC9E6-07E8-4D59-AEB2-40F10C50E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63274"/>
            <a:ext cx="5804079" cy="1671971"/>
          </a:xfrm>
          <a:prstGeom prst="rect">
            <a:avLst/>
          </a:prstGeom>
        </p:spPr>
      </p:pic>
      <p:pic>
        <p:nvPicPr>
          <p:cNvPr id="17" name="图片 16" descr="屏幕剪辑">
            <a:extLst>
              <a:ext uri="{FF2B5EF4-FFF2-40B4-BE49-F238E27FC236}">
                <a16:creationId xmlns:a16="http://schemas.microsoft.com/office/drawing/2014/main" id="{5B911447-34C6-487E-B0BA-2BEA0857F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636" y="4083105"/>
            <a:ext cx="5804080" cy="962300"/>
          </a:xfrm>
          <a:prstGeom prst="rect">
            <a:avLst/>
          </a:prstGeom>
        </p:spPr>
      </p:pic>
      <p:pic>
        <p:nvPicPr>
          <p:cNvPr id="19" name="图片 18" descr="屏幕剪辑">
            <a:extLst>
              <a:ext uri="{FF2B5EF4-FFF2-40B4-BE49-F238E27FC236}">
                <a16:creationId xmlns:a16="http://schemas.microsoft.com/office/drawing/2014/main" id="{FF04CFB2-F36E-41DC-A5EC-94230CE4B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6025" y="858545"/>
            <a:ext cx="1020535" cy="222486"/>
          </a:xfrm>
          <a:prstGeom prst="rect">
            <a:avLst/>
          </a:prstGeom>
        </p:spPr>
      </p:pic>
      <p:graphicFrame>
        <p:nvGraphicFramePr>
          <p:cNvPr id="20" name="Object 2">
            <a:extLst>
              <a:ext uri="{FF2B5EF4-FFF2-40B4-BE49-F238E27FC236}">
                <a16:creationId xmlns:a16="http://schemas.microsoft.com/office/drawing/2014/main" id="{E04B90BF-7E7A-4F6E-BFB9-066FE95BB6CE}"/>
              </a:ext>
            </a:extLst>
          </p:cNvPr>
          <p:cNvGraphicFramePr>
            <a:graphicFrameLocks noChangeAspect="1"/>
          </p:cNvGraphicFramePr>
          <p:nvPr>
            <p:extLst>
              <p:ext uri="{D42A27DB-BD31-4B8C-83A1-F6EECF244321}">
                <p14:modId xmlns:p14="http://schemas.microsoft.com/office/powerpoint/2010/main" val="1692587708"/>
              </p:ext>
            </p:extLst>
          </p:nvPr>
        </p:nvGraphicFramePr>
        <p:xfrm>
          <a:off x="7172900" y="617063"/>
          <a:ext cx="1825139" cy="733389"/>
        </p:xfrm>
        <a:graphic>
          <a:graphicData uri="http://schemas.openxmlformats.org/presentationml/2006/ole">
            <mc:AlternateContent xmlns:mc="http://schemas.openxmlformats.org/markup-compatibility/2006">
              <mc:Choice xmlns:v="urn:schemas-microsoft-com:vml" Requires="v">
                <p:oleObj spid="_x0000_s6183" name="Equation" r:id="rId7" imgW="1422400" imgH="571500" progId="Equation.DSMT4">
                  <p:embed/>
                </p:oleObj>
              </mc:Choice>
              <mc:Fallback>
                <p:oleObj name="Equation" r:id="rId7" imgW="1422400" imgH="571500" progId="Equation.DSMT4">
                  <p:embed/>
                  <p:pic>
                    <p:nvPicPr>
                      <p:cNvPr id="8" name="Object 2">
                        <a:extLst>
                          <a:ext uri="{FF2B5EF4-FFF2-40B4-BE49-F238E27FC236}">
                            <a16:creationId xmlns:a16="http://schemas.microsoft.com/office/drawing/2014/main" id="{42C52A0E-F11C-48EE-BF02-F29CCA23EF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2900" y="617063"/>
                        <a:ext cx="1825139" cy="733389"/>
                      </a:xfrm>
                      <a:prstGeom prst="rect">
                        <a:avLst/>
                      </a:prstGeom>
                      <a:noFill/>
                      <a:ln>
                        <a:noFill/>
                      </a:ln>
                    </p:spPr>
                  </p:pic>
                </p:oleObj>
              </mc:Fallback>
            </mc:AlternateContent>
          </a:graphicData>
        </a:graphic>
      </p:graphicFrame>
      <p:sp>
        <p:nvSpPr>
          <p:cNvPr id="21" name="矩形 20">
            <a:extLst>
              <a:ext uri="{FF2B5EF4-FFF2-40B4-BE49-F238E27FC236}">
                <a16:creationId xmlns:a16="http://schemas.microsoft.com/office/drawing/2014/main" id="{FC4D89F3-79DD-4392-BBD3-5896D729DA33}"/>
              </a:ext>
            </a:extLst>
          </p:cNvPr>
          <p:cNvSpPr/>
          <p:nvPr/>
        </p:nvSpPr>
        <p:spPr>
          <a:xfrm>
            <a:off x="7349338" y="1487586"/>
            <a:ext cx="3617258" cy="338554"/>
          </a:xfrm>
          <a:prstGeom prst="rect">
            <a:avLst/>
          </a:prstGeom>
        </p:spPr>
        <p:txBody>
          <a:bodyPr wrap="square">
            <a:spAutoFit/>
          </a:bodyPr>
          <a:lstStyle/>
          <a:p>
            <a:r>
              <a:rPr lang="en-US" altLang="zh-CN" sz="1600" dirty="0">
                <a:solidFill>
                  <a:srgbClr val="0070C0"/>
                </a:solidFill>
                <a:latin typeface="Times New Roman" panose="02020603050405020304" pitchFamily="18" charset="0"/>
                <a:cs typeface="Times New Roman" panose="02020603050405020304" pitchFamily="18" charset="0"/>
              </a:rPr>
              <a:t>(about 6000 NN Data below 350 MeV)</a:t>
            </a:r>
            <a:endParaRPr lang="zh-CN" altLang="en-US" sz="1600" dirty="0">
              <a:solidFill>
                <a:srgbClr val="0070C0"/>
              </a:solidFill>
              <a:latin typeface="Times New Roman" panose="02020603050405020304" pitchFamily="18" charset="0"/>
              <a:cs typeface="Times New Roman" panose="02020603050405020304" pitchFamily="18" charset="0"/>
            </a:endParaRPr>
          </a:p>
        </p:txBody>
      </p:sp>
      <p:sp>
        <p:nvSpPr>
          <p:cNvPr id="23" name="灯片编号占位符 22">
            <a:extLst>
              <a:ext uri="{FF2B5EF4-FFF2-40B4-BE49-F238E27FC236}">
                <a16:creationId xmlns:a16="http://schemas.microsoft.com/office/drawing/2014/main" id="{A5F3B07B-B84A-4274-A353-A3699A9E7254}"/>
              </a:ext>
            </a:extLst>
          </p:cNvPr>
          <p:cNvSpPr>
            <a:spLocks noGrp="1"/>
          </p:cNvSpPr>
          <p:nvPr>
            <p:ph type="sldNum" sz="quarter" idx="12"/>
          </p:nvPr>
        </p:nvSpPr>
        <p:spPr/>
        <p:txBody>
          <a:bodyPr/>
          <a:lstStyle/>
          <a:p>
            <a:fld id="{666D9CF6-2EB0-4E04-8338-D36046F01F75}" type="slidenum">
              <a:rPr lang="zh-CN" altLang="en-US" smtClean="0"/>
              <a:t>12</a:t>
            </a:fld>
            <a:endParaRPr lang="zh-CN" altLang="en-US"/>
          </a:p>
        </p:txBody>
      </p:sp>
    </p:spTree>
    <p:extLst>
      <p:ext uri="{BB962C8B-B14F-4D97-AF65-F5344CB8AC3E}">
        <p14:creationId xmlns:p14="http://schemas.microsoft.com/office/powerpoint/2010/main" val="324204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7" descr="B10_N3LO_3NFA_comp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677" y="593758"/>
            <a:ext cx="5938788" cy="455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676400" y="76200"/>
            <a:ext cx="8839200" cy="472480"/>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800" b="1" dirty="0">
                <a:solidFill>
                  <a:schemeClr val="tx2"/>
                </a:solidFill>
                <a:effectLst>
                  <a:outerShdw blurRad="38100" dist="38100" dir="2700000" algn="tl">
                    <a:srgbClr val="C0C0C0"/>
                  </a:outerShdw>
                </a:effectLst>
                <a:cs typeface="Arial" pitchFamily="34" charset="0"/>
              </a:rPr>
              <a:t>Calculating the properties of light nuclei using chiral 2N and 3N forces </a:t>
            </a:r>
          </a:p>
        </p:txBody>
      </p:sp>
      <p:sp>
        <p:nvSpPr>
          <p:cNvPr id="45062" name="Text Box 9"/>
          <p:cNvSpPr txBox="1">
            <a:spLocks noChangeArrowheads="1"/>
          </p:cNvSpPr>
          <p:nvPr/>
        </p:nvSpPr>
        <p:spPr bwMode="auto">
          <a:xfrm>
            <a:off x="8800377" y="2340951"/>
            <a:ext cx="2088852" cy="923330"/>
          </a:xfrm>
          <a:prstGeom prst="rect">
            <a:avLst/>
          </a:prstGeom>
          <a:solidFill>
            <a:srgbClr val="CCECFF"/>
          </a:solidFill>
          <a:ln w="38100">
            <a:solidFill>
              <a:srgbClr val="000099"/>
            </a:solidFill>
            <a:miter lim="800000"/>
            <a:headEnd/>
            <a:tailEnd/>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ja-JP" sz="1800" b="1" dirty="0">
                <a:solidFill>
                  <a:srgbClr val="000090"/>
                </a:solidFill>
              </a:rPr>
              <a:t>NCSM calculation  by P. </a:t>
            </a:r>
            <a:r>
              <a:rPr lang="en-US" altLang="ja-JP" sz="1800" b="1" dirty="0" err="1">
                <a:solidFill>
                  <a:srgbClr val="000090"/>
                </a:solidFill>
              </a:rPr>
              <a:t>Navratil</a:t>
            </a:r>
            <a:r>
              <a:rPr lang="en-US" altLang="ja-JP" sz="1800" b="1" dirty="0">
                <a:solidFill>
                  <a:srgbClr val="000090"/>
                </a:solidFill>
              </a:rPr>
              <a:t> et al.</a:t>
            </a:r>
            <a:endParaRPr lang="en-US" altLang="zh-CN" sz="1800" b="1" dirty="0">
              <a:solidFill>
                <a:srgbClr val="000090"/>
              </a:solidFill>
            </a:endParaRPr>
          </a:p>
        </p:txBody>
      </p:sp>
      <p:sp>
        <p:nvSpPr>
          <p:cNvPr id="45063" name="Text Box 10"/>
          <p:cNvSpPr txBox="1">
            <a:spLocks noChangeArrowheads="1"/>
          </p:cNvSpPr>
          <p:nvPr/>
        </p:nvSpPr>
        <p:spPr bwMode="auto">
          <a:xfrm>
            <a:off x="6608844" y="5211483"/>
            <a:ext cx="1199178" cy="584775"/>
          </a:xfrm>
          <a:prstGeom prst="rect">
            <a:avLst/>
          </a:prstGeom>
          <a:solidFill>
            <a:srgbClr val="FFFFFF"/>
          </a:solidFill>
          <a:ln w="38100">
            <a:solidFill>
              <a:srgbClr val="FF0066"/>
            </a:solidFill>
            <a:miter lim="800000"/>
            <a:headEnd/>
            <a:tailEnd/>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zh-CN" sz="1600" b="1" dirty="0">
                <a:solidFill>
                  <a:srgbClr val="FF0066"/>
                </a:solidFill>
              </a:rPr>
              <a:t>2N (N3LO)  only</a:t>
            </a:r>
          </a:p>
        </p:txBody>
      </p:sp>
      <p:sp>
        <p:nvSpPr>
          <p:cNvPr id="45064" name="Text Box 7"/>
          <p:cNvSpPr txBox="1">
            <a:spLocks noChangeArrowheads="1"/>
          </p:cNvSpPr>
          <p:nvPr/>
        </p:nvSpPr>
        <p:spPr bwMode="auto">
          <a:xfrm>
            <a:off x="5028759" y="5195032"/>
            <a:ext cx="1498973" cy="646331"/>
          </a:xfrm>
          <a:prstGeom prst="rect">
            <a:avLst/>
          </a:prstGeom>
          <a:solidFill>
            <a:srgbClr val="FFFFFF"/>
          </a:solidFill>
          <a:ln w="38100">
            <a:solidFill>
              <a:srgbClr val="FF0066"/>
            </a:solidFill>
            <a:miter lim="800000"/>
            <a:headEnd/>
            <a:tailEnd/>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zh-CN" sz="1800" b="1" dirty="0">
                <a:solidFill>
                  <a:srgbClr val="FF0066"/>
                </a:solidFill>
              </a:rPr>
              <a:t>2N (N3LO) +3N (N2LO) </a:t>
            </a:r>
          </a:p>
        </p:txBody>
      </p:sp>
      <p:sp>
        <p:nvSpPr>
          <p:cNvPr id="3" name="灯片编号占位符 2">
            <a:extLst>
              <a:ext uri="{FF2B5EF4-FFF2-40B4-BE49-F238E27FC236}">
                <a16:creationId xmlns:a16="http://schemas.microsoft.com/office/drawing/2014/main" id="{0EE2EBAC-5CD4-465D-8AD5-6453695F3592}"/>
              </a:ext>
            </a:extLst>
          </p:cNvPr>
          <p:cNvSpPr>
            <a:spLocks noGrp="1"/>
          </p:cNvSpPr>
          <p:nvPr>
            <p:ph type="sldNum" sz="quarter" idx="12"/>
          </p:nvPr>
        </p:nvSpPr>
        <p:spPr/>
        <p:txBody>
          <a:bodyPr/>
          <a:lstStyle/>
          <a:p>
            <a:fld id="{666D9CF6-2EB0-4E04-8338-D36046F01F75}" type="slidenum">
              <a:rPr lang="zh-CN" altLang="en-US" smtClean="0"/>
              <a:t>13</a:t>
            </a:fld>
            <a:endParaRPr lang="zh-CN" altLang="en-US"/>
          </a:p>
        </p:txBody>
      </p:sp>
    </p:spTree>
    <p:extLst>
      <p:ext uri="{BB962C8B-B14F-4D97-AF65-F5344CB8AC3E}">
        <p14:creationId xmlns:p14="http://schemas.microsoft.com/office/powerpoint/2010/main" val="69714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142D298-F16C-446D-89EB-6FDDD1208F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8061" y="2796675"/>
            <a:ext cx="4752528" cy="335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a:extLst>
              <a:ext uri="{FF2B5EF4-FFF2-40B4-BE49-F238E27FC236}">
                <a16:creationId xmlns:a16="http://schemas.microsoft.com/office/drawing/2014/main" id="{BA327E22-80BD-40E1-8CD6-90A099C8CD08}"/>
              </a:ext>
            </a:extLst>
          </p:cNvPr>
          <p:cNvSpPr/>
          <p:nvPr/>
        </p:nvSpPr>
        <p:spPr>
          <a:xfrm>
            <a:off x="6554815" y="4118331"/>
            <a:ext cx="1184940" cy="369332"/>
          </a:xfrm>
          <a:prstGeom prst="rect">
            <a:avLst/>
          </a:prstGeom>
        </p:spPr>
        <p:txBody>
          <a:bodyPr wrap="none">
            <a:spAutoFit/>
          </a:bodyPr>
          <a:lstStyle/>
          <a:p>
            <a:r>
              <a:rPr lang="en-US" altLang="zh-CN" b="1" dirty="0" err="1">
                <a:solidFill>
                  <a:schemeClr val="bg1"/>
                </a:solidFill>
                <a:latin typeface="Times New Roman" panose="02020603050405020304" pitchFamily="18" charset="0"/>
                <a:cs typeface="Times New Roman" panose="02020603050405020304" pitchFamily="18" charset="0"/>
              </a:rPr>
              <a:t>Machleidt</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3758A8FF-DBBF-4030-97CB-EA1C4FDFF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03442"/>
            <a:ext cx="6408712" cy="36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2351020D-594F-4E25-8C51-B5C1B5B66EAA}"/>
              </a:ext>
            </a:extLst>
          </p:cNvPr>
          <p:cNvSpPr/>
          <p:nvPr/>
        </p:nvSpPr>
        <p:spPr>
          <a:xfrm>
            <a:off x="222904" y="1371158"/>
            <a:ext cx="11574144" cy="960328"/>
          </a:xfrm>
          <a:prstGeom prst="rect">
            <a:avLst/>
          </a:prstGeom>
          <a:solidFill>
            <a:schemeClr val="accent6">
              <a:lumMod val="20000"/>
              <a:lumOff val="8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After 80 years of  struggle </a:t>
            </a:r>
            <a:r>
              <a:rPr lang="zh-CN" altLang="en-US" sz="20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a:t>
            </a:r>
            <a:r>
              <a:rPr lang="en-US" altLang="zh-CN" sz="2000" b="1" dirty="0">
                <a:solidFill>
                  <a:srgbClr val="FF0000"/>
                </a:solidFill>
                <a:latin typeface="Times New Roman" panose="02020603050405020304" pitchFamily="18" charset="0"/>
                <a:ea typeface="ＭＳ Ｐゴシック" pitchFamily="34" charset="-128"/>
                <a:cs typeface="Times New Roman" panose="02020603050405020304" pitchFamily="18" charset="0"/>
              </a:rPr>
              <a:t>from 1950s), we have now a proper theory (Chiral EFT) for nuclear force that is based upon the fundamental theory of strong interactions, QCD. </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pic>
        <p:nvPicPr>
          <p:cNvPr id="7" name="图片 6" descr="屏幕剪辑">
            <a:extLst>
              <a:ext uri="{FF2B5EF4-FFF2-40B4-BE49-F238E27FC236}">
                <a16:creationId xmlns:a16="http://schemas.microsoft.com/office/drawing/2014/main" id="{ACFB0A70-663F-4C75-9B0E-0A05B8F30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448" y="278860"/>
            <a:ext cx="4486901" cy="504895"/>
          </a:xfrm>
          <a:prstGeom prst="rect">
            <a:avLst/>
          </a:prstGeom>
        </p:spPr>
      </p:pic>
      <p:sp>
        <p:nvSpPr>
          <p:cNvPr id="8" name="灯片编号占位符 7">
            <a:extLst>
              <a:ext uri="{FF2B5EF4-FFF2-40B4-BE49-F238E27FC236}">
                <a16:creationId xmlns:a16="http://schemas.microsoft.com/office/drawing/2014/main" id="{586B9ED5-B86C-45F4-BAF5-E4DC62925D31}"/>
              </a:ext>
            </a:extLst>
          </p:cNvPr>
          <p:cNvSpPr>
            <a:spLocks noGrp="1"/>
          </p:cNvSpPr>
          <p:nvPr>
            <p:ph type="sldNum" sz="quarter" idx="12"/>
          </p:nvPr>
        </p:nvSpPr>
        <p:spPr/>
        <p:txBody>
          <a:bodyPr/>
          <a:lstStyle/>
          <a:p>
            <a:fld id="{666D9CF6-2EB0-4E04-8338-D36046F01F75}" type="slidenum">
              <a:rPr lang="zh-CN" altLang="en-US" smtClean="0"/>
              <a:t>14</a:t>
            </a:fld>
            <a:endParaRPr lang="zh-CN" altLang="en-US"/>
          </a:p>
        </p:txBody>
      </p:sp>
    </p:spTree>
    <p:extLst>
      <p:ext uri="{BB962C8B-B14F-4D97-AF65-F5344CB8AC3E}">
        <p14:creationId xmlns:p14="http://schemas.microsoft.com/office/powerpoint/2010/main" val="1842686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6403903-93D3-4735-BD88-0BD57A4D2EC9}"/>
              </a:ext>
            </a:extLst>
          </p:cNvPr>
          <p:cNvSpPr txBox="1"/>
          <p:nvPr/>
        </p:nvSpPr>
        <p:spPr>
          <a:xfrm>
            <a:off x="6896" y="22766"/>
            <a:ext cx="12105684" cy="1783630"/>
          </a:xfrm>
          <a:prstGeom prst="rect">
            <a:avLst/>
          </a:prstGeom>
          <a:solidFill>
            <a:schemeClr val="bg1"/>
          </a:solidFill>
        </p:spPr>
        <p:txBody>
          <a:bodyPr wrap="square" rtlCol="0">
            <a:spAutoFit/>
          </a:bodyPr>
          <a:lstStyle/>
          <a:p>
            <a:pPr algn="ctr">
              <a:lnSpc>
                <a:spcPct val="150000"/>
              </a:lnSpc>
            </a:pPr>
            <a:r>
              <a:rPr lang="en-US" altLang="zh-CN" sz="2400" b="1" dirty="0">
                <a:solidFill>
                  <a:srgbClr val="FF0000"/>
                </a:solidFill>
                <a:latin typeface="Times New Roman" panose="02020603050405020304" pitchFamily="18" charset="0"/>
                <a:cs typeface="Times New Roman" panose="02020603050405020304" pitchFamily="18" charset="0"/>
              </a:rPr>
              <a:t>II. Renormalizations </a:t>
            </a:r>
          </a:p>
          <a:p>
            <a:pPr>
              <a:lnSpc>
                <a:spcPct val="200000"/>
              </a:lnSpc>
            </a:pPr>
            <a:r>
              <a:rPr lang="en-US" altLang="zh-CN" sz="2000" b="1" dirty="0" err="1">
                <a:latin typeface="Times New Roman" panose="02020603050405020304" pitchFamily="18" charset="0"/>
                <a:cs typeface="Times New Roman" panose="02020603050405020304" pitchFamily="18" charset="0"/>
              </a:rPr>
              <a:t>i</a:t>
            </a:r>
            <a:r>
              <a:rPr lang="en-US" altLang="zh-CN" sz="2000" b="1" dirty="0">
                <a:latin typeface="Times New Roman" panose="02020603050405020304" pitchFamily="18" charset="0"/>
                <a:cs typeface="Times New Roman" panose="02020603050405020304" pitchFamily="18" charset="0"/>
              </a:rPr>
              <a:t>) Softening to speed up  convergence of many-body calculation: SRG, </a:t>
            </a:r>
            <a:r>
              <a:rPr lang="en-US" altLang="zh-CN" sz="2000" b="1" i="1" dirty="0" err="1">
                <a:latin typeface="Times New Roman" panose="02020603050405020304" pitchFamily="18" charset="0"/>
                <a:cs typeface="Times New Roman" panose="02020603050405020304" pitchFamily="18" charset="0"/>
              </a:rPr>
              <a:t>V</a:t>
            </a:r>
            <a:r>
              <a:rPr lang="en-US" altLang="zh-CN" sz="2000" b="1" baseline="-25000" dirty="0" err="1">
                <a:latin typeface="Times New Roman" panose="02020603050405020304" pitchFamily="18" charset="0"/>
                <a:cs typeface="Times New Roman" panose="02020603050405020304" pitchFamily="18" charset="0"/>
              </a:rPr>
              <a:t>low</a:t>
            </a:r>
            <a:r>
              <a:rPr lang="en-US" altLang="zh-CN" sz="2000" b="1" baseline="-25000" dirty="0">
                <a:latin typeface="Times New Roman" panose="02020603050405020304" pitchFamily="18" charset="0"/>
                <a:cs typeface="Times New Roman" panose="02020603050405020304" pitchFamily="18" charset="0"/>
              </a:rPr>
              <a:t>-k </a:t>
            </a:r>
            <a:r>
              <a:rPr lang="en-US" altLang="zh-CN" sz="2000" b="1" dirty="0">
                <a:latin typeface="Times New Roman" panose="02020603050405020304" pitchFamily="18" charset="0"/>
                <a:cs typeface="Times New Roman" panose="02020603050405020304" pitchFamily="18" charset="0"/>
              </a:rPr>
              <a:t>, UCOM, OLS, …</a:t>
            </a:r>
          </a:p>
          <a:p>
            <a:pPr>
              <a:lnSpc>
                <a:spcPct val="200000"/>
              </a:lnSpc>
            </a:pPr>
            <a:r>
              <a:rPr lang="en-US" altLang="zh-CN" sz="2000" b="1" dirty="0">
                <a:latin typeface="Times New Roman" panose="02020603050405020304" pitchFamily="18" charset="0"/>
                <a:cs typeface="Times New Roman" panose="02020603050405020304" pitchFamily="18" charset="0"/>
              </a:rPr>
              <a:t>ii) Decoupling for a valence space: MBPT (</a:t>
            </a:r>
            <a:r>
              <a:rPr lang="en-US" altLang="zh-CN" sz="2000" b="1" i="1" dirty="0">
                <a:latin typeface="Times New Roman" panose="02020603050405020304" pitchFamily="18" charset="0"/>
                <a:cs typeface="Times New Roman" panose="02020603050405020304" pitchFamily="18" charset="0"/>
              </a:rPr>
              <a:t>S</a:t>
            </a:r>
            <a:r>
              <a:rPr lang="en-US" altLang="zh-CN" sz="2000" b="1" dirty="0">
                <a:latin typeface="Times New Roman" panose="02020603050405020304" pitchFamily="18" charset="0"/>
                <a:cs typeface="Times New Roman" panose="02020603050405020304" pitchFamily="18" charset="0"/>
              </a:rPr>
              <a:t>-, </a:t>
            </a:r>
            <a:r>
              <a:rPr lang="en-US" altLang="zh-CN" sz="2000" b="1" i="1" dirty="0">
                <a:latin typeface="Times New Roman" panose="02020603050405020304" pitchFamily="18" charset="0"/>
                <a:cs typeface="Times New Roman" panose="02020603050405020304" pitchFamily="18" charset="0"/>
              </a:rPr>
              <a:t>Q</a:t>
            </a:r>
            <a:r>
              <a:rPr lang="en-US" altLang="zh-CN" sz="2000" b="1" dirty="0">
                <a:latin typeface="Times New Roman" panose="02020603050405020304" pitchFamily="18" charset="0"/>
                <a:cs typeface="Times New Roman" panose="02020603050405020304" pitchFamily="18" charset="0"/>
              </a:rPr>
              <a:t>-Box) , VS-IMSRG…                    </a:t>
            </a:r>
          </a:p>
        </p:txBody>
      </p:sp>
      <p:pic>
        <p:nvPicPr>
          <p:cNvPr id="3" name="Picture 2">
            <a:extLst>
              <a:ext uri="{FF2B5EF4-FFF2-40B4-BE49-F238E27FC236}">
                <a16:creationId xmlns:a16="http://schemas.microsoft.com/office/drawing/2014/main" id="{9F18CC72-FEB7-453D-8AD6-DB4C007D4C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7662" y="2641205"/>
            <a:ext cx="2859803" cy="268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descr="屏幕剪辑">
            <a:extLst>
              <a:ext uri="{FF2B5EF4-FFF2-40B4-BE49-F238E27FC236}">
                <a16:creationId xmlns:a16="http://schemas.microsoft.com/office/drawing/2014/main" id="{81AA7CCF-B296-4E21-89B9-3E3296817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726" y="2050961"/>
            <a:ext cx="3007342" cy="1857475"/>
          </a:xfrm>
          <a:prstGeom prst="rect">
            <a:avLst/>
          </a:prstGeom>
        </p:spPr>
      </p:pic>
      <p:pic>
        <p:nvPicPr>
          <p:cNvPr id="5" name="图片 4">
            <a:extLst>
              <a:ext uri="{FF2B5EF4-FFF2-40B4-BE49-F238E27FC236}">
                <a16:creationId xmlns:a16="http://schemas.microsoft.com/office/drawing/2014/main" id="{A1BA629E-4BAB-4FC1-856F-210C52E2A2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35726" y="4536968"/>
            <a:ext cx="3419490" cy="1994604"/>
          </a:xfrm>
          <a:prstGeom prst="rect">
            <a:avLst/>
          </a:prstGeom>
        </p:spPr>
      </p:pic>
      <p:sp>
        <p:nvSpPr>
          <p:cNvPr id="6" name="TextBox 23">
            <a:extLst>
              <a:ext uri="{FF2B5EF4-FFF2-40B4-BE49-F238E27FC236}">
                <a16:creationId xmlns:a16="http://schemas.microsoft.com/office/drawing/2014/main" id="{0AD9C3DF-786E-4069-8167-EDB936A30FBD}"/>
              </a:ext>
            </a:extLst>
          </p:cNvPr>
          <p:cNvSpPr txBox="1"/>
          <p:nvPr/>
        </p:nvSpPr>
        <p:spPr>
          <a:xfrm>
            <a:off x="655514" y="4924910"/>
            <a:ext cx="775209" cy="400110"/>
          </a:xfrm>
          <a:prstGeom prst="rect">
            <a:avLst/>
          </a:prstGeom>
          <a:solidFill>
            <a:srgbClr val="FFFF00"/>
          </a:solidFill>
        </p:spPr>
        <p:txBody>
          <a:bodyPr wrap="square" rtlCol="0">
            <a:spAutoFit/>
          </a:bodyPr>
          <a:lstStyle/>
          <a:p>
            <a:pPr algn="ctr"/>
            <a:r>
              <a:rPr lang="en-US" altLang="zh-CN" sz="2000" b="1" i="1" dirty="0" err="1">
                <a:solidFill>
                  <a:srgbClr val="FF0000"/>
                </a:solidFill>
                <a:latin typeface="Times New Roman" panose="02020603050405020304" pitchFamily="18" charset="0"/>
                <a:cs typeface="Times New Roman" panose="02020603050405020304" pitchFamily="18" charset="0"/>
              </a:rPr>
              <a:t>V</a:t>
            </a:r>
            <a:r>
              <a:rPr lang="en-US" altLang="zh-CN" sz="2000" b="1" baseline="-25000" dirty="0" err="1">
                <a:solidFill>
                  <a:srgbClr val="FF0000"/>
                </a:solidFill>
                <a:latin typeface="Times New Roman" panose="02020603050405020304" pitchFamily="18" charset="0"/>
                <a:cs typeface="Times New Roman" panose="02020603050405020304" pitchFamily="18" charset="0"/>
              </a:rPr>
              <a:t>low</a:t>
            </a:r>
            <a:r>
              <a:rPr lang="en-US" altLang="zh-CN" sz="2000" b="1" baseline="-25000" dirty="0">
                <a:solidFill>
                  <a:srgbClr val="FF0000"/>
                </a:solidFill>
                <a:latin typeface="Times New Roman" panose="02020603050405020304" pitchFamily="18" charset="0"/>
                <a:cs typeface="Times New Roman" panose="02020603050405020304" pitchFamily="18" charset="0"/>
              </a:rPr>
              <a:t>-k</a:t>
            </a:r>
            <a:endParaRPr lang="zh-CN" altLang="en-US" sz="2000" b="1" baseline="-25000" dirty="0">
              <a:solidFill>
                <a:srgbClr val="0070C0"/>
              </a:solidFill>
              <a:latin typeface="Times New Roman" panose="02020603050405020304" pitchFamily="18" charset="0"/>
              <a:cs typeface="Times New Roman" panose="02020603050405020304" pitchFamily="18" charset="0"/>
            </a:endParaRPr>
          </a:p>
        </p:txBody>
      </p:sp>
      <p:sp>
        <p:nvSpPr>
          <p:cNvPr id="7" name="TextBox 23">
            <a:extLst>
              <a:ext uri="{FF2B5EF4-FFF2-40B4-BE49-F238E27FC236}">
                <a16:creationId xmlns:a16="http://schemas.microsoft.com/office/drawing/2014/main" id="{C8709B7F-88AB-473D-B739-098E0356D41A}"/>
              </a:ext>
            </a:extLst>
          </p:cNvPr>
          <p:cNvSpPr txBox="1"/>
          <p:nvPr/>
        </p:nvSpPr>
        <p:spPr>
          <a:xfrm>
            <a:off x="641338" y="5953552"/>
            <a:ext cx="720079" cy="400110"/>
          </a:xfrm>
          <a:prstGeom prst="rect">
            <a:avLst/>
          </a:prstGeom>
          <a:solidFill>
            <a:srgbClr val="FFFF00"/>
          </a:solidFill>
        </p:spPr>
        <p:txBody>
          <a:bodyPr wrap="square" rtlCol="0">
            <a:spAutoFit/>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SRG</a:t>
            </a:r>
            <a:endParaRPr lang="zh-CN" altLang="en-US" sz="2000" b="1" dirty="0">
              <a:solidFill>
                <a:srgbClr val="0070C0"/>
              </a:solidFill>
              <a:latin typeface="Times New Roman" panose="02020603050405020304" pitchFamily="18" charset="0"/>
              <a:cs typeface="Times New Roman" panose="02020603050405020304" pitchFamily="18" charset="0"/>
            </a:endParaRPr>
          </a:p>
        </p:txBody>
      </p:sp>
      <p:sp>
        <p:nvSpPr>
          <p:cNvPr id="8" name="TextBox 23">
            <a:extLst>
              <a:ext uri="{FF2B5EF4-FFF2-40B4-BE49-F238E27FC236}">
                <a16:creationId xmlns:a16="http://schemas.microsoft.com/office/drawing/2014/main" id="{69ADB145-49DC-47E9-8E9D-6865DE886685}"/>
              </a:ext>
            </a:extLst>
          </p:cNvPr>
          <p:cNvSpPr txBox="1"/>
          <p:nvPr/>
        </p:nvSpPr>
        <p:spPr>
          <a:xfrm>
            <a:off x="2019678" y="3862213"/>
            <a:ext cx="792087" cy="369332"/>
          </a:xfrm>
          <a:prstGeom prst="rect">
            <a:avLst/>
          </a:prstGeom>
          <a:noFill/>
        </p:spPr>
        <p:txBody>
          <a:bodyPr wrap="square" rtlCol="0">
            <a:spAutoFit/>
          </a:bodyPr>
          <a:lstStyle/>
          <a:p>
            <a:pPr algn="ctr"/>
            <a:r>
              <a:rPr lang="en-US" altLang="zh-CN" b="1" i="1" dirty="0" err="1">
                <a:solidFill>
                  <a:srgbClr val="FF0000"/>
                </a:solidFill>
                <a:latin typeface="Times New Roman" panose="02020603050405020304" pitchFamily="18" charset="0"/>
                <a:cs typeface="Times New Roman" panose="02020603050405020304" pitchFamily="18" charset="0"/>
              </a:rPr>
              <a:t>V</a:t>
            </a:r>
            <a:r>
              <a:rPr lang="en-US" altLang="zh-CN" b="1" baseline="-25000" dirty="0" err="1">
                <a:solidFill>
                  <a:srgbClr val="FF0000"/>
                </a:solidFill>
                <a:latin typeface="Times New Roman" panose="02020603050405020304" pitchFamily="18" charset="0"/>
                <a:cs typeface="Times New Roman" panose="02020603050405020304" pitchFamily="18" charset="0"/>
              </a:rPr>
              <a:t>low</a:t>
            </a:r>
            <a:r>
              <a:rPr lang="en-US" altLang="zh-CN" b="1" baseline="-25000" dirty="0">
                <a:solidFill>
                  <a:srgbClr val="FF0000"/>
                </a:solidFill>
                <a:latin typeface="Times New Roman" panose="02020603050405020304" pitchFamily="18" charset="0"/>
                <a:cs typeface="Times New Roman" panose="02020603050405020304" pitchFamily="18" charset="0"/>
              </a:rPr>
              <a:t>-k</a:t>
            </a:r>
            <a:endParaRPr lang="zh-CN" altLang="en-US" b="1" baseline="-25000" dirty="0">
              <a:solidFill>
                <a:srgbClr val="0070C0"/>
              </a:solidFill>
              <a:latin typeface="Times New Roman" panose="02020603050405020304" pitchFamily="18" charset="0"/>
              <a:cs typeface="Times New Roman" panose="02020603050405020304" pitchFamily="18" charset="0"/>
            </a:endParaRPr>
          </a:p>
        </p:txBody>
      </p:sp>
      <p:sp>
        <p:nvSpPr>
          <p:cNvPr id="9" name="TextBox 23">
            <a:extLst>
              <a:ext uri="{FF2B5EF4-FFF2-40B4-BE49-F238E27FC236}">
                <a16:creationId xmlns:a16="http://schemas.microsoft.com/office/drawing/2014/main" id="{05DE9038-B9FA-42E9-BAB1-3C84F0FFDE40}"/>
              </a:ext>
            </a:extLst>
          </p:cNvPr>
          <p:cNvSpPr txBox="1"/>
          <p:nvPr/>
        </p:nvSpPr>
        <p:spPr>
          <a:xfrm>
            <a:off x="3608589" y="3913943"/>
            <a:ext cx="720079" cy="369332"/>
          </a:xfrm>
          <a:prstGeom prst="rect">
            <a:avLst/>
          </a:prstGeom>
          <a:solidFill>
            <a:schemeClr val="bg1"/>
          </a:solid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SRG</a:t>
            </a:r>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E162137-1F9B-4F60-AA3C-36E30ED4CB2B}"/>
              </a:ext>
            </a:extLst>
          </p:cNvPr>
          <p:cNvSpPr txBox="1"/>
          <p:nvPr/>
        </p:nvSpPr>
        <p:spPr>
          <a:xfrm>
            <a:off x="311116" y="2878453"/>
            <a:ext cx="1224136" cy="369332"/>
          </a:xfrm>
          <a:prstGeom prst="rect">
            <a:avLst/>
          </a:prstGeom>
          <a:noFill/>
        </p:spPr>
        <p:txBody>
          <a:bodyPr wrap="square" rtlCol="0">
            <a:spAutoFit/>
          </a:bodyPr>
          <a:lstStyle/>
          <a:p>
            <a:r>
              <a:rPr lang="zh-CN" altLang="en-US" b="1" dirty="0">
                <a:solidFill>
                  <a:srgbClr val="FF0000"/>
                </a:solidFill>
                <a:highlight>
                  <a:srgbClr val="FFFF00"/>
                </a:highlight>
              </a:rPr>
              <a:t>软化核力</a:t>
            </a:r>
          </a:p>
        </p:txBody>
      </p:sp>
      <p:sp>
        <p:nvSpPr>
          <p:cNvPr id="11" name="灯片编号占位符 10">
            <a:extLst>
              <a:ext uri="{FF2B5EF4-FFF2-40B4-BE49-F238E27FC236}">
                <a16:creationId xmlns:a16="http://schemas.microsoft.com/office/drawing/2014/main" id="{5B80569E-6638-4C6F-B3EC-0FB6D393B49F}"/>
              </a:ext>
            </a:extLst>
          </p:cNvPr>
          <p:cNvSpPr>
            <a:spLocks noGrp="1"/>
          </p:cNvSpPr>
          <p:nvPr>
            <p:ph type="sldNum" sz="quarter" idx="12"/>
          </p:nvPr>
        </p:nvSpPr>
        <p:spPr/>
        <p:txBody>
          <a:bodyPr/>
          <a:lstStyle/>
          <a:p>
            <a:fld id="{666D9CF6-2EB0-4E04-8338-D36046F01F75}" type="slidenum">
              <a:rPr lang="zh-CN" altLang="en-US" smtClean="0"/>
              <a:t>15</a:t>
            </a:fld>
            <a:endParaRPr lang="zh-CN" altLang="en-US"/>
          </a:p>
        </p:txBody>
      </p:sp>
    </p:spTree>
    <p:extLst>
      <p:ext uri="{BB962C8B-B14F-4D97-AF65-F5344CB8AC3E}">
        <p14:creationId xmlns:p14="http://schemas.microsoft.com/office/powerpoint/2010/main" val="3758484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1F88545-4329-4B57-A9BC-67A991796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44" y="915947"/>
            <a:ext cx="2973336" cy="76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84784784-5079-44AC-9B4D-FAB2BEAAF9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0480" y="938889"/>
            <a:ext cx="1372336" cy="59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DE97AC3D-EA02-4F69-BCAB-B5629023AAF1}"/>
              </a:ext>
            </a:extLst>
          </p:cNvPr>
          <p:cNvSpPr/>
          <p:nvPr/>
        </p:nvSpPr>
        <p:spPr>
          <a:xfrm>
            <a:off x="109470" y="77246"/>
            <a:ext cx="11887200" cy="495585"/>
          </a:xfrm>
          <a:prstGeom prst="rect">
            <a:avLst/>
          </a:prstGeom>
          <a:solidFill>
            <a:schemeClr val="accent6">
              <a:lumMod val="40000"/>
              <a:lumOff val="60000"/>
            </a:schemeClr>
          </a:solidFill>
        </p:spPr>
        <p:txBody>
          <a:bodyPr wrap="square">
            <a:spAutoFit/>
          </a:bodyPr>
          <a:lstStyle/>
          <a:p>
            <a:pPr>
              <a:lnSpc>
                <a:spcPct val="150000"/>
              </a:lnSpc>
            </a:pPr>
            <a:r>
              <a:rPr lang="en-US" altLang="zh-CN" sz="20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III. Rigorous </a:t>
            </a:r>
            <a:r>
              <a:rPr lang="en-US" altLang="zh-CN" sz="2000" b="1" i="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ab initio </a:t>
            </a:r>
            <a:r>
              <a:rPr lang="en-US" altLang="zh-CN" sz="20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many-body methods (</a:t>
            </a:r>
            <a:r>
              <a:rPr lang="zh-CN" altLang="en-US" sz="20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如何“严格”求解强关联量子多体体系？</a:t>
            </a:r>
            <a:r>
              <a:rPr lang="en-US" altLang="zh-CN" sz="20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t>
            </a:r>
            <a:endParaRPr lang="zh-CN" altLang="en-US" sz="20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7" name="Group 14">
            <a:extLst>
              <a:ext uri="{FF2B5EF4-FFF2-40B4-BE49-F238E27FC236}">
                <a16:creationId xmlns:a16="http://schemas.microsoft.com/office/drawing/2014/main" id="{7841405B-A467-47EB-BB0A-6D149A588F63}"/>
              </a:ext>
            </a:extLst>
          </p:cNvPr>
          <p:cNvGrpSpPr>
            <a:grpSpLocks/>
          </p:cNvGrpSpPr>
          <p:nvPr/>
        </p:nvGrpSpPr>
        <p:grpSpPr bwMode="auto">
          <a:xfrm>
            <a:off x="6862688" y="1727763"/>
            <a:ext cx="2821546" cy="596668"/>
            <a:chOff x="1152" y="816"/>
            <a:chExt cx="2208" cy="672"/>
          </a:xfrm>
        </p:grpSpPr>
        <p:graphicFrame>
          <p:nvGraphicFramePr>
            <p:cNvPr id="8" name="Object 15">
              <a:extLst>
                <a:ext uri="{FF2B5EF4-FFF2-40B4-BE49-F238E27FC236}">
                  <a16:creationId xmlns:a16="http://schemas.microsoft.com/office/drawing/2014/main" id="{CFF446AA-B7BA-42A6-9C0B-6FF4233E2E60}"/>
                </a:ext>
              </a:extLst>
            </p:cNvPr>
            <p:cNvGraphicFramePr>
              <a:graphicFrameLocks noChangeAspect="1"/>
            </p:cNvGraphicFramePr>
            <p:nvPr>
              <p:extLst>
                <p:ext uri="{D42A27DB-BD31-4B8C-83A1-F6EECF244321}">
                  <p14:modId xmlns:p14="http://schemas.microsoft.com/office/powerpoint/2010/main" val="3829292655"/>
                </p:ext>
              </p:extLst>
            </p:nvPr>
          </p:nvGraphicFramePr>
          <p:xfrm>
            <a:off x="1297" y="872"/>
            <a:ext cx="1893" cy="559"/>
          </p:xfrm>
          <a:graphic>
            <a:graphicData uri="http://schemas.openxmlformats.org/presentationml/2006/ole">
              <mc:AlternateContent xmlns:mc="http://schemas.openxmlformats.org/markup-compatibility/2006">
                <mc:Choice xmlns:v="urn:schemas-microsoft-com:vml" Requires="v">
                  <p:oleObj spid="_x0000_s4156" name="Equation" r:id="rId5" imgW="1396800" imgH="393480" progId="Equation.DSMT4">
                    <p:embed/>
                  </p:oleObj>
                </mc:Choice>
                <mc:Fallback>
                  <p:oleObj name="Equation" r:id="rId5" imgW="1396800" imgH="393480" progId="Equation.DSMT4">
                    <p:embed/>
                    <p:pic>
                      <p:nvPicPr>
                        <p:cNvPr id="14"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7" y="872"/>
                          <a:ext cx="1893" cy="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16">
              <a:extLst>
                <a:ext uri="{FF2B5EF4-FFF2-40B4-BE49-F238E27FC236}">
                  <a16:creationId xmlns:a16="http://schemas.microsoft.com/office/drawing/2014/main" id="{04257666-7C06-48B0-9BF3-906359260A8E}"/>
                </a:ext>
              </a:extLst>
            </p:cNvPr>
            <p:cNvSpPr>
              <a:spLocks noChangeArrowheads="1"/>
            </p:cNvSpPr>
            <p:nvPr/>
          </p:nvSpPr>
          <p:spPr bwMode="auto">
            <a:xfrm>
              <a:off x="1152" y="816"/>
              <a:ext cx="2208" cy="6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1" name="TextBox 1">
            <a:extLst>
              <a:ext uri="{FF2B5EF4-FFF2-40B4-BE49-F238E27FC236}">
                <a16:creationId xmlns:a16="http://schemas.microsoft.com/office/drawing/2014/main" id="{0E77C324-771A-41F0-BFD0-6FEFC50113CE}"/>
              </a:ext>
            </a:extLst>
          </p:cNvPr>
          <p:cNvSpPr txBox="1"/>
          <p:nvPr/>
        </p:nvSpPr>
        <p:spPr>
          <a:xfrm>
            <a:off x="551152" y="1962754"/>
            <a:ext cx="5179947" cy="4454553"/>
          </a:xfrm>
          <a:prstGeom prst="rect">
            <a:avLst/>
          </a:prstGeom>
          <a:noFill/>
        </p:spPr>
        <p:txBody>
          <a:bodyPr wrap="square" rtlCol="0">
            <a:spAutoFit/>
          </a:bodyPr>
          <a:lstStyle/>
          <a:p>
            <a:pPr>
              <a:lnSpc>
                <a:spcPct val="200000"/>
              </a:lnSpc>
            </a:pPr>
            <a:r>
              <a:rPr lang="en-US" altLang="zh-CN" sz="1600" b="1" dirty="0">
                <a:latin typeface="Times New Roman" panose="02020603050405020304" pitchFamily="18" charset="0"/>
                <a:cs typeface="Times New Roman" panose="02020603050405020304" pitchFamily="18" charset="0"/>
              </a:rPr>
              <a:t>No Core Shell Model (NCSM) </a:t>
            </a:r>
          </a:p>
          <a:p>
            <a:pPr>
              <a:lnSpc>
                <a:spcPct val="200000"/>
              </a:lnSpc>
            </a:pPr>
            <a:r>
              <a:rPr lang="en-US" altLang="zh-CN" sz="1600" b="1" dirty="0">
                <a:latin typeface="Times New Roman" panose="02020603050405020304" pitchFamily="18" charset="0"/>
                <a:cs typeface="Times New Roman" panose="02020603050405020304" pitchFamily="18" charset="0"/>
              </a:rPr>
              <a:t>Coupled Cluster (CC)</a:t>
            </a:r>
          </a:p>
          <a:p>
            <a:pPr>
              <a:lnSpc>
                <a:spcPct val="200000"/>
              </a:lnSpc>
            </a:pPr>
            <a:r>
              <a:rPr lang="en-US" altLang="zh-CN" sz="1600" b="1" dirty="0">
                <a:latin typeface="Times New Roman" panose="02020603050405020304" pitchFamily="18" charset="0"/>
                <a:cs typeface="Times New Roman" panose="02020603050405020304" pitchFamily="18" charset="0"/>
              </a:rPr>
              <a:t>In-medium Similarity Renormalization Group (IMSRG) </a:t>
            </a:r>
          </a:p>
          <a:p>
            <a:pPr>
              <a:lnSpc>
                <a:spcPct val="200000"/>
              </a:lnSpc>
            </a:pPr>
            <a:r>
              <a:rPr lang="en-US" altLang="zh-CN" sz="1600" b="1" dirty="0">
                <a:latin typeface="Times New Roman" panose="02020603050405020304" pitchFamily="18" charset="0"/>
                <a:cs typeface="Times New Roman" panose="02020603050405020304" pitchFamily="18" charset="0"/>
              </a:rPr>
              <a:t>Configuration interaction shell model   </a:t>
            </a:r>
          </a:p>
          <a:p>
            <a:pPr>
              <a:lnSpc>
                <a:spcPct val="200000"/>
              </a:lnSpc>
            </a:pPr>
            <a:r>
              <a:rPr lang="en-US" altLang="zh-CN" sz="1600" b="1" dirty="0" err="1">
                <a:latin typeface="Times New Roman" panose="02020603050405020304" pitchFamily="18" charset="0"/>
                <a:cs typeface="Times New Roman" panose="02020603050405020304" pitchFamily="18" charset="0"/>
              </a:rPr>
              <a:t>Selfconsistent</a:t>
            </a:r>
            <a:r>
              <a:rPr lang="en-US" altLang="zh-CN" sz="1600" b="1" dirty="0">
                <a:latin typeface="Times New Roman" panose="02020603050405020304" pitchFamily="18" charset="0"/>
                <a:cs typeface="Times New Roman" panose="02020603050405020304" pitchFamily="18" charset="0"/>
              </a:rPr>
              <a:t> Green’s Function</a:t>
            </a:r>
          </a:p>
          <a:p>
            <a:pPr>
              <a:lnSpc>
                <a:spcPct val="200000"/>
              </a:lnSpc>
            </a:pPr>
            <a:r>
              <a:rPr lang="en-US" altLang="zh-CN" sz="1600" b="1" dirty="0">
                <a:latin typeface="Times New Roman" panose="02020603050405020304" pitchFamily="18" charset="0"/>
                <a:cs typeface="Times New Roman" panose="02020603050405020304" pitchFamily="18" charset="0"/>
              </a:rPr>
              <a:t>Diffusion Monte Carlo</a:t>
            </a:r>
          </a:p>
          <a:p>
            <a:pPr>
              <a:lnSpc>
                <a:spcPct val="200000"/>
              </a:lnSpc>
            </a:pPr>
            <a:r>
              <a:rPr lang="en-US" altLang="zh-CN" sz="1600" b="1" dirty="0">
                <a:latin typeface="Times New Roman" panose="02020603050405020304" pitchFamily="18" charset="0"/>
                <a:cs typeface="Times New Roman" panose="02020603050405020304" pitchFamily="18" charset="0"/>
              </a:rPr>
              <a:t>Lattice Nuclear Chiral EFT</a:t>
            </a:r>
          </a:p>
          <a:p>
            <a:pPr>
              <a:lnSpc>
                <a:spcPct val="200000"/>
              </a:lnSpc>
            </a:pPr>
            <a:r>
              <a:rPr lang="en-US" altLang="zh-CN" sz="1600" b="1" dirty="0">
                <a:latin typeface="Times New Roman" panose="02020603050405020304" pitchFamily="18" charset="0"/>
                <a:cs typeface="Times New Roman" panose="02020603050405020304" pitchFamily="18" charset="0"/>
              </a:rPr>
              <a:t>Many-Body Perturbation Theory (MBPT)</a:t>
            </a:r>
          </a:p>
          <a:p>
            <a:pPr>
              <a:lnSpc>
                <a:spcPct val="200000"/>
              </a:lnSpc>
            </a:pPr>
            <a:r>
              <a:rPr lang="en-US" altLang="zh-CN" sz="1600" b="1" dirty="0">
                <a:latin typeface="Times New Roman" panose="02020603050405020304" pitchFamily="18" charset="0"/>
                <a:cs typeface="Times New Roman" panose="02020603050405020304" pitchFamily="18" charset="0"/>
              </a:rPr>
              <a:t>(Dirac-) Bruckner-</a:t>
            </a:r>
            <a:r>
              <a:rPr lang="en-US" altLang="zh-CN" sz="1600" b="1" dirty="0" err="1">
                <a:latin typeface="Times New Roman" panose="02020603050405020304" pitchFamily="18" charset="0"/>
                <a:cs typeface="Times New Roman" panose="02020603050405020304" pitchFamily="18" charset="0"/>
              </a:rPr>
              <a:t>Hartree</a:t>
            </a:r>
            <a:r>
              <a:rPr lang="en-US" altLang="zh-CN" sz="1600" b="1" dirty="0">
                <a:latin typeface="Times New Roman" panose="02020603050405020304" pitchFamily="18" charset="0"/>
                <a:cs typeface="Times New Roman" panose="02020603050405020304" pitchFamily="18" charset="0"/>
              </a:rPr>
              <a:t>-</a:t>
            </a:r>
            <a:r>
              <a:rPr lang="en-US" altLang="zh-CN" sz="1600" b="1" dirty="0" err="1">
                <a:latin typeface="Times New Roman" panose="02020603050405020304" pitchFamily="18" charset="0"/>
                <a:cs typeface="Times New Roman" panose="02020603050405020304" pitchFamily="18" charset="0"/>
              </a:rPr>
              <a:t>Fock</a:t>
            </a:r>
            <a:r>
              <a:rPr lang="en-US" altLang="zh-CN" sz="1600" b="1" dirty="0">
                <a:latin typeface="Times New Roman" panose="02020603050405020304" pitchFamily="18" charset="0"/>
                <a:cs typeface="Times New Roman" panose="02020603050405020304" pitchFamily="18" charset="0"/>
              </a:rPr>
              <a:t> (</a:t>
            </a:r>
            <a:r>
              <a:rPr lang="zh-CN" altLang="en-US" sz="1600" b="1" dirty="0">
                <a:latin typeface="Times New Roman" panose="02020603050405020304" pitchFamily="18" charset="0"/>
                <a:cs typeface="Times New Roman" panose="02020603050405020304" pitchFamily="18" charset="0"/>
              </a:rPr>
              <a:t>基态）</a:t>
            </a:r>
            <a:endParaRPr lang="en-US" altLang="zh-CN" sz="1600" b="1"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6A05603F-9503-41E3-941C-B9895E0DE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458" y="3273643"/>
            <a:ext cx="2808294" cy="2519853"/>
          </a:xfrm>
          <a:prstGeom prst="rect">
            <a:avLst/>
          </a:prstGeom>
        </p:spPr>
      </p:pic>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FEDD407-B380-4EA3-83F2-2E0FFF0818C0}"/>
                  </a:ext>
                </a:extLst>
              </p:cNvPr>
              <p:cNvSpPr/>
              <p:nvPr/>
            </p:nvSpPr>
            <p:spPr>
              <a:xfrm>
                <a:off x="6643816" y="671136"/>
                <a:ext cx="3259290" cy="686150"/>
              </a:xfrm>
              <a:prstGeom prst="rect">
                <a:avLst/>
              </a:prstGeom>
            </p:spPr>
            <p:txBody>
              <a:bodyPr wrap="none">
                <a:spAutoFit/>
              </a:bodyPr>
              <a:lstStyle/>
              <a:p>
                <a:pPr>
                  <a:lnSpc>
                    <a:spcPct val="150000"/>
                  </a:lnSpc>
                </a:pPr>
                <a14:m>
                  <m:oMath xmlns:m="http://schemas.openxmlformats.org/officeDocument/2006/math">
                    <m:r>
                      <a:rPr lang="en-US" altLang="zh-CN" i="1">
                        <a:latin typeface="Cambria Math" panose="02040503050406030204" pitchFamily="18" charset="0"/>
                        <a:cs typeface="Times New Roman" panose="02020603050405020304" pitchFamily="18" charset="0"/>
                      </a:rPr>
                      <m:t>[−</m:t>
                    </m:r>
                    <m:f>
                      <m:fPr>
                        <m:ctrlPr>
                          <a:rPr lang="en-US" altLang="zh-CN" i="1">
                            <a:latin typeface="Cambria Math" panose="02040503050406030204" pitchFamily="18" charset="0"/>
                            <a:cs typeface="Times New Roman" panose="02020603050405020304" pitchFamily="18" charset="0"/>
                          </a:rPr>
                        </m:ctrlPr>
                      </m:fPr>
                      <m:num>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i="1">
                                <a:latin typeface="Cambria Math" panose="02040503050406030204" pitchFamily="18" charset="0"/>
                                <a:cs typeface="Times New Roman" panose="02020603050405020304" pitchFamily="18" charset="0"/>
                              </a:rPr>
                              <m:t>2</m:t>
                            </m:r>
                          </m:sup>
                        </m:sSup>
                      </m:num>
                      <m:den>
                        <m:r>
                          <a:rPr lang="en-US" altLang="zh-CN" i="1">
                            <a:latin typeface="Cambria Math" panose="02040503050406030204" pitchFamily="18" charset="0"/>
                            <a:cs typeface="Times New Roman" panose="02020603050405020304" pitchFamily="18" charset="0"/>
                          </a:rPr>
                          <m:t>2</m:t>
                        </m:r>
                        <m:r>
                          <a:rPr lang="en-US" altLang="zh-CN" i="1">
                            <a:latin typeface="Cambria Math" panose="02040503050406030204" pitchFamily="18" charset="0"/>
                            <a:cs typeface="Times New Roman" panose="02020603050405020304" pitchFamily="18" charset="0"/>
                          </a:rPr>
                          <m:t>𝑚</m:t>
                        </m:r>
                      </m:den>
                    </m:f>
                    <m:sSup>
                      <m:sSup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ea typeface="Cambria Math" panose="02040503050406030204" pitchFamily="18" charset="0"/>
                            <a:cs typeface="Times New Roman" panose="02020603050405020304" pitchFamily="18" charset="0"/>
                          </a:rPr>
                          <m:t>𝛻</m:t>
                        </m:r>
                      </m:e>
                      <m:sup>
                        <m:r>
                          <a:rPr lang="en-US" altLang="zh-CN" i="1">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Cambria Math" panose="02040503050406030204" pitchFamily="18" charset="0"/>
                    <a:cs typeface="Times New Roman" panose="02020603050405020304" pitchFamily="18" charset="0"/>
                  </a:rPr>
                  <a:t>V(</a:t>
                </a:r>
                <a:r>
                  <a:rPr lang="en-US" altLang="zh-CN" b="1" dirty="0">
                    <a:latin typeface="Cambria Math" panose="02040503050406030204" pitchFamily="18" charset="0"/>
                    <a:cs typeface="Times New Roman" panose="02020603050405020304" pitchFamily="18" charset="0"/>
                  </a:rPr>
                  <a:t>r</a:t>
                </a:r>
                <a:r>
                  <a:rPr lang="en-US" altLang="zh-CN" dirty="0">
                    <a:latin typeface="Cambria Math" panose="02040503050406030204" pitchFamily="18" charset="0"/>
                    <a:cs typeface="Times New Roman" panose="02020603050405020304" pitchFamily="18" charset="0"/>
                  </a:rPr>
                  <a:t>)]</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a:rPr lang="zh-CN" altLang="en-US" i="1" dirty="0">
                            <a:latin typeface="Cambria Math" panose="02040503050406030204" pitchFamily="18" charset="0"/>
                            <a:cs typeface="Times New Roman" panose="02020603050405020304" pitchFamily="18" charset="0"/>
                          </a:rPr>
                          <m:t>𝜑</m:t>
                        </m:r>
                      </m:e>
                      <m:sub>
                        <m:r>
                          <a:rPr lang="en-US" altLang="zh-CN" i="1" dirty="0">
                            <a:latin typeface="Cambria Math" panose="02040503050406030204" pitchFamily="18" charset="0"/>
                            <a:cs typeface="Times New Roman" panose="02020603050405020304" pitchFamily="18" charset="0"/>
                          </a:rPr>
                          <m:t>𝐸</m:t>
                        </m:r>
                      </m:sub>
                    </m:sSub>
                    <m:d>
                      <m:dPr>
                        <m:ctrlPr>
                          <a:rPr lang="en-US" altLang="zh-CN" i="1" dirty="0">
                            <a:latin typeface="Cambria Math" panose="02040503050406030204" pitchFamily="18" charset="0"/>
                            <a:cs typeface="Times New Roman" panose="02020603050405020304" pitchFamily="18" charset="0"/>
                          </a:rPr>
                        </m:ctrlPr>
                      </m:dPr>
                      <m:e>
                        <m:r>
                          <a:rPr lang="en-US" altLang="zh-CN" b="1" i="1" dirty="0">
                            <a:latin typeface="Cambria Math" panose="02040503050406030204" pitchFamily="18" charset="0"/>
                            <a:cs typeface="Times New Roman" panose="02020603050405020304" pitchFamily="18" charset="0"/>
                          </a:rPr>
                          <m:t>𝒓</m:t>
                        </m:r>
                      </m:e>
                    </m:d>
                  </m:oMath>
                </a14:m>
                <a:r>
                  <a:rPr lang="en-US" altLang="zh-CN" dirty="0">
                    <a:latin typeface="Cambria Math" panose="02040503050406030204" pitchFamily="18" charset="0"/>
                    <a:cs typeface="Times New Roman" panose="02020603050405020304" pitchFamily="18" charset="0"/>
                  </a:rPr>
                  <a:t>=E</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a:rPr lang="zh-CN" altLang="en-US" i="1" dirty="0">
                            <a:latin typeface="Cambria Math" panose="02040503050406030204" pitchFamily="18" charset="0"/>
                            <a:cs typeface="Times New Roman" panose="02020603050405020304" pitchFamily="18" charset="0"/>
                          </a:rPr>
                          <m:t>𝜑</m:t>
                        </m:r>
                      </m:e>
                      <m:sub>
                        <m:r>
                          <a:rPr lang="en-US" altLang="zh-CN" i="1" dirty="0">
                            <a:latin typeface="Cambria Math" panose="02040503050406030204" pitchFamily="18" charset="0"/>
                            <a:cs typeface="Times New Roman" panose="02020603050405020304" pitchFamily="18" charset="0"/>
                          </a:rPr>
                          <m:t>𝐸</m:t>
                        </m:r>
                      </m:sub>
                    </m:sSub>
                    <m:d>
                      <m:dPr>
                        <m:ctrlPr>
                          <a:rPr lang="en-US" altLang="zh-CN" i="1" dirty="0">
                            <a:latin typeface="Cambria Math" panose="02040503050406030204" pitchFamily="18" charset="0"/>
                            <a:cs typeface="Times New Roman" panose="02020603050405020304" pitchFamily="18" charset="0"/>
                          </a:rPr>
                        </m:ctrlPr>
                      </m:dPr>
                      <m:e>
                        <m:r>
                          <a:rPr lang="en-US" altLang="zh-CN" b="1" i="1" dirty="0">
                            <a:latin typeface="Cambria Math" panose="02040503050406030204" pitchFamily="18" charset="0"/>
                            <a:cs typeface="Times New Roman" panose="02020603050405020304" pitchFamily="18" charset="0"/>
                          </a:rPr>
                          <m:t>𝒓</m:t>
                        </m:r>
                      </m:e>
                    </m:d>
                  </m:oMath>
                </a14:m>
                <a:endParaRPr lang="en-US" altLang="zh-CN" dirty="0">
                  <a:latin typeface="Cambria Math" panose="02040503050406030204" pitchFamily="18" charset="0"/>
                  <a:cs typeface="Times New Roman" panose="02020603050405020304" pitchFamily="18" charset="0"/>
                </a:endParaRPr>
              </a:p>
            </p:txBody>
          </p:sp>
        </mc:Choice>
        <mc:Fallback xmlns="">
          <p:sp>
            <p:nvSpPr>
              <p:cNvPr id="13" name="矩形 12">
                <a:extLst>
                  <a:ext uri="{FF2B5EF4-FFF2-40B4-BE49-F238E27FC236}">
                    <a16:creationId xmlns:a16="http://schemas.microsoft.com/office/drawing/2014/main" id="{1FEDD407-B380-4EA3-83F2-2E0FFF0818C0}"/>
                  </a:ext>
                </a:extLst>
              </p:cNvPr>
              <p:cNvSpPr>
                <a:spLocks noRot="1" noChangeAspect="1" noMove="1" noResize="1" noEditPoints="1" noAdjustHandles="1" noChangeArrowheads="1" noChangeShapeType="1" noTextEdit="1"/>
              </p:cNvSpPr>
              <p:nvPr/>
            </p:nvSpPr>
            <p:spPr>
              <a:xfrm>
                <a:off x="6643816" y="671136"/>
                <a:ext cx="3259290" cy="686150"/>
              </a:xfrm>
              <a:prstGeom prst="rect">
                <a:avLst/>
              </a:prstGeom>
              <a:blipFill>
                <a:blip r:embed="rId8"/>
                <a:stretch>
                  <a:fillRect b="-2655"/>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EDB597BA-3116-4AC3-A3E1-BCA38052061A}"/>
              </a:ext>
            </a:extLst>
          </p:cNvPr>
          <p:cNvSpPr>
            <a:spLocks noGrp="1"/>
          </p:cNvSpPr>
          <p:nvPr>
            <p:ph type="sldNum" sz="quarter" idx="12"/>
          </p:nvPr>
        </p:nvSpPr>
        <p:spPr/>
        <p:txBody>
          <a:bodyPr/>
          <a:lstStyle/>
          <a:p>
            <a:fld id="{666D9CF6-2EB0-4E04-8338-D36046F01F75}" type="slidenum">
              <a:rPr lang="zh-CN" altLang="en-US" smtClean="0"/>
              <a:t>16</a:t>
            </a:fld>
            <a:endParaRPr lang="zh-CN" altLang="en-US"/>
          </a:p>
        </p:txBody>
      </p:sp>
      <p:pic>
        <p:nvPicPr>
          <p:cNvPr id="14" name="Picture 2">
            <a:extLst>
              <a:ext uri="{FF2B5EF4-FFF2-40B4-BE49-F238E27FC236}">
                <a16:creationId xmlns:a16="http://schemas.microsoft.com/office/drawing/2014/main" id="{5BC15E68-0F1F-48A6-AFFE-96EEAD1327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80180" y="3320451"/>
            <a:ext cx="2485047" cy="233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963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
            <a:extLst>
              <a:ext uri="{FF2B5EF4-FFF2-40B4-BE49-F238E27FC236}">
                <a16:creationId xmlns:a16="http://schemas.microsoft.com/office/drawing/2014/main" id="{838109A1-4DE4-4952-AA64-BE80457F7275}"/>
              </a:ext>
            </a:extLst>
          </p:cNvPr>
          <p:cNvGraphicFramePr>
            <a:graphicFrameLocks noChangeAspect="1"/>
          </p:cNvGraphicFramePr>
          <p:nvPr>
            <p:extLst>
              <p:ext uri="{D42A27DB-BD31-4B8C-83A1-F6EECF244321}">
                <p14:modId xmlns:p14="http://schemas.microsoft.com/office/powerpoint/2010/main" val="1789767691"/>
              </p:ext>
            </p:extLst>
          </p:nvPr>
        </p:nvGraphicFramePr>
        <p:xfrm>
          <a:off x="363367" y="3450338"/>
          <a:ext cx="3582189" cy="2700494"/>
        </p:xfrm>
        <a:graphic>
          <a:graphicData uri="http://schemas.openxmlformats.org/presentationml/2006/ole">
            <mc:AlternateContent xmlns:mc="http://schemas.openxmlformats.org/markup-compatibility/2006">
              <mc:Choice xmlns:v="urn:schemas-microsoft-com:vml" Requires="v">
                <p:oleObj spid="_x0000_s5175" name="Flash Movie" r:id="rId3" imgW="6346800" imgH="4781520" progId="">
                  <p:embed/>
                </p:oleObj>
              </mc:Choice>
              <mc:Fallback>
                <p:oleObj name="Flash Movie" r:id="rId3" imgW="6346800" imgH="4781520" progId="">
                  <p:embed/>
                  <p:pic>
                    <p:nvPicPr>
                      <p:cNvPr id="205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67" y="3450338"/>
                        <a:ext cx="3582189" cy="2700494"/>
                      </a:xfrm>
                      <a:prstGeom prst="rect">
                        <a:avLst/>
                      </a:prstGeom>
                      <a:noFill/>
                      <a:extLst/>
                    </p:spPr>
                  </p:pic>
                </p:oleObj>
              </mc:Fallback>
            </mc:AlternateContent>
          </a:graphicData>
        </a:graphic>
      </p:graphicFrame>
      <p:sp>
        <p:nvSpPr>
          <p:cNvPr id="3" name="文本框 2">
            <a:extLst>
              <a:ext uri="{FF2B5EF4-FFF2-40B4-BE49-F238E27FC236}">
                <a16:creationId xmlns:a16="http://schemas.microsoft.com/office/drawing/2014/main" id="{A5016ACD-79E3-4DE6-934D-E57B03B63BB2}"/>
              </a:ext>
            </a:extLst>
          </p:cNvPr>
          <p:cNvSpPr txBox="1"/>
          <p:nvPr/>
        </p:nvSpPr>
        <p:spPr>
          <a:xfrm>
            <a:off x="363367" y="6364011"/>
            <a:ext cx="6803757" cy="369332"/>
          </a:xfrm>
          <a:prstGeom prst="rect">
            <a:avLst/>
          </a:prstGeom>
          <a:solidFill>
            <a:srgbClr val="FF9900"/>
          </a:solidFill>
        </p:spPr>
        <p:txBody>
          <a:bodyPr wrap="square" rtlCol="0">
            <a:spAutoFit/>
          </a:bodyPr>
          <a:lstStyle/>
          <a:p>
            <a:r>
              <a:rPr lang="zh-CN" altLang="en-US" dirty="0">
                <a:latin typeface="Times New Roman" pitchFamily="18" charset="0"/>
                <a:ea typeface="华文新魏" pitchFamily="2" charset="-122"/>
              </a:rPr>
              <a:t>核天体物理 </a:t>
            </a:r>
            <a:r>
              <a:rPr lang="en-US" altLang="zh-CN" dirty="0">
                <a:latin typeface="Times New Roman" pitchFamily="18" charset="0"/>
                <a:ea typeface="华文新魏" pitchFamily="2" charset="-122"/>
              </a:rPr>
              <a:t>Element production</a:t>
            </a:r>
            <a:r>
              <a:rPr lang="zh-CN" altLang="en-US" dirty="0">
                <a:latin typeface="Times New Roman" pitchFamily="18" charset="0"/>
                <a:ea typeface="华文新魏" pitchFamily="2" charset="-122"/>
              </a:rPr>
              <a:t>：</a:t>
            </a:r>
            <a:r>
              <a:rPr lang="zh-CN" altLang="en-US" b="1" dirty="0"/>
              <a:t>不稳定原子核扮演重要角色角色</a:t>
            </a:r>
          </a:p>
        </p:txBody>
      </p:sp>
      <p:pic>
        <p:nvPicPr>
          <p:cNvPr id="5" name="图片 4" descr="屏幕剪辑">
            <a:extLst>
              <a:ext uri="{FF2B5EF4-FFF2-40B4-BE49-F238E27FC236}">
                <a16:creationId xmlns:a16="http://schemas.microsoft.com/office/drawing/2014/main" id="{33574389-E64A-4A89-8C18-42182E449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948" y="555621"/>
            <a:ext cx="3180351" cy="2384464"/>
          </a:xfrm>
          <a:prstGeom prst="rect">
            <a:avLst/>
          </a:prstGeom>
        </p:spPr>
      </p:pic>
      <p:pic>
        <p:nvPicPr>
          <p:cNvPr id="6" name="图片 1">
            <a:extLst>
              <a:ext uri="{FF2B5EF4-FFF2-40B4-BE49-F238E27FC236}">
                <a16:creationId xmlns:a16="http://schemas.microsoft.com/office/drawing/2014/main" id="{79C5D835-FB0B-464F-8A5F-0F61F23DAF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361" y="582664"/>
            <a:ext cx="3573157" cy="240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8860006-6F3F-4D8C-812A-272915340C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0955" y="3290744"/>
            <a:ext cx="3676994" cy="2169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a:extLst>
              <a:ext uri="{FF2B5EF4-FFF2-40B4-BE49-F238E27FC236}">
                <a16:creationId xmlns:a16="http://schemas.microsoft.com/office/drawing/2014/main" id="{8F5E270F-1DD7-4EAB-AE16-3F0C34FCFA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4208" y="5460102"/>
            <a:ext cx="682635" cy="690730"/>
          </a:xfrm>
          <a:prstGeom prst="rect">
            <a:avLst/>
          </a:prstGeom>
        </p:spPr>
      </p:pic>
      <p:pic>
        <p:nvPicPr>
          <p:cNvPr id="10" name="图片 9">
            <a:extLst>
              <a:ext uri="{FF2B5EF4-FFF2-40B4-BE49-F238E27FC236}">
                <a16:creationId xmlns:a16="http://schemas.microsoft.com/office/drawing/2014/main" id="{29CB4446-7A2C-4548-8B4A-C962CDBF57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1701" y="5417308"/>
            <a:ext cx="718033" cy="623087"/>
          </a:xfrm>
          <a:prstGeom prst="rect">
            <a:avLst/>
          </a:prstGeom>
        </p:spPr>
      </p:pic>
      <p:sp>
        <p:nvSpPr>
          <p:cNvPr id="85" name="文本框 84">
            <a:extLst>
              <a:ext uri="{FF2B5EF4-FFF2-40B4-BE49-F238E27FC236}">
                <a16:creationId xmlns:a16="http://schemas.microsoft.com/office/drawing/2014/main" id="{9F3289B8-703E-4A0E-A4A2-A8EF90438B0C}"/>
              </a:ext>
            </a:extLst>
          </p:cNvPr>
          <p:cNvSpPr txBox="1"/>
          <p:nvPr/>
        </p:nvSpPr>
        <p:spPr>
          <a:xfrm>
            <a:off x="8033500" y="5047976"/>
            <a:ext cx="2938614" cy="369332"/>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Time-dependent problem</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8E53C754-105D-4D59-A231-B2353F66A531}"/>
              </a:ext>
            </a:extLst>
          </p:cNvPr>
          <p:cNvSpPr/>
          <p:nvPr/>
        </p:nvSpPr>
        <p:spPr>
          <a:xfrm>
            <a:off x="7768285" y="3548322"/>
            <a:ext cx="3676993" cy="646331"/>
          </a:xfrm>
          <a:prstGeom prst="rect">
            <a:avLst/>
          </a:prstGeom>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Coupling to the continuum </a:t>
            </a:r>
            <a:r>
              <a:rPr lang="en-US" altLang="zh-CN" dirty="0">
                <a:solidFill>
                  <a:srgbClr val="FF0000"/>
                </a:solidFill>
                <a:latin typeface="Times New Roman" panose="02020603050405020304" pitchFamily="18" charset="0"/>
                <a:cs typeface="Times New Roman" panose="02020603050405020304" pitchFamily="18" charset="0"/>
              </a:rPr>
              <a:t>“environment”</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61" name="文本框 160">
            <a:extLst>
              <a:ext uri="{FF2B5EF4-FFF2-40B4-BE49-F238E27FC236}">
                <a16:creationId xmlns:a16="http://schemas.microsoft.com/office/drawing/2014/main" id="{F071B340-124E-4D5E-B74B-7617A5F83E99}"/>
              </a:ext>
            </a:extLst>
          </p:cNvPr>
          <p:cNvSpPr txBox="1"/>
          <p:nvPr/>
        </p:nvSpPr>
        <p:spPr>
          <a:xfrm>
            <a:off x="292533" y="78346"/>
            <a:ext cx="11697698" cy="400110"/>
          </a:xfrm>
          <a:prstGeom prst="rect">
            <a:avLst/>
          </a:prstGeom>
          <a:solidFill>
            <a:schemeClr val="accent4">
              <a:lumMod val="40000"/>
              <a:lumOff val="60000"/>
            </a:schemeClr>
          </a:solidFill>
        </p:spPr>
        <p:txBody>
          <a:bodyPr wrap="square" rtlCol="0">
            <a:spAutoFit/>
          </a:bodyPr>
          <a:lstStyle/>
          <a:p>
            <a:r>
              <a:rPr lang="zh-CN" altLang="en-US" sz="2000" b="1" dirty="0">
                <a:solidFill>
                  <a:srgbClr val="C00000"/>
                </a:solidFill>
                <a:latin typeface="Times New Roman" panose="02020603050405020304" pitchFamily="18" charset="0"/>
                <a:cs typeface="Times New Roman" panose="02020603050405020304" pitchFamily="18" charset="0"/>
              </a:rPr>
              <a:t>我们组的工作：</a:t>
            </a:r>
            <a:r>
              <a:rPr lang="en-US" altLang="zh-CN" sz="2000" b="1" dirty="0">
                <a:solidFill>
                  <a:srgbClr val="C00000"/>
                </a:solidFill>
                <a:latin typeface="Times New Roman" panose="02020603050405020304" pitchFamily="18" charset="0"/>
                <a:cs typeface="Times New Roman" panose="02020603050405020304" pitchFamily="18" charset="0"/>
              </a:rPr>
              <a:t>complex-energy </a:t>
            </a:r>
            <a:r>
              <a:rPr lang="en-US" altLang="zh-CN" sz="2000" b="1" i="1" dirty="0">
                <a:solidFill>
                  <a:srgbClr val="C00000"/>
                </a:solidFill>
                <a:latin typeface="Times New Roman" panose="02020603050405020304" pitchFamily="18" charset="0"/>
                <a:cs typeface="Times New Roman" panose="02020603050405020304" pitchFamily="18" charset="0"/>
              </a:rPr>
              <a:t>ab initio</a:t>
            </a:r>
            <a:r>
              <a:rPr lang="en-US" altLang="zh-CN" sz="2000" b="1" dirty="0">
                <a:solidFill>
                  <a:srgbClr val="C00000"/>
                </a:solidFill>
                <a:latin typeface="Times New Roman" panose="02020603050405020304" pitchFamily="18" charset="0"/>
                <a:cs typeface="Times New Roman" panose="02020603050405020304" pitchFamily="18" charset="0"/>
              </a:rPr>
              <a:t> calculations for nuclei around driplines as OQS</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47187C77-385F-4534-8EBE-3236483B6A9B}"/>
              </a:ext>
            </a:extLst>
          </p:cNvPr>
          <p:cNvSpPr>
            <a:spLocks noGrp="1"/>
          </p:cNvSpPr>
          <p:nvPr>
            <p:ph type="sldNum" sz="quarter" idx="12"/>
          </p:nvPr>
        </p:nvSpPr>
        <p:spPr/>
        <p:txBody>
          <a:bodyPr/>
          <a:lstStyle/>
          <a:p>
            <a:fld id="{666D9CF6-2EB0-4E04-8338-D36046F01F75}" type="slidenum">
              <a:rPr lang="zh-CN" altLang="en-US" smtClean="0"/>
              <a:t>17</a:t>
            </a:fld>
            <a:endParaRPr lang="zh-CN" altLang="en-US"/>
          </a:p>
        </p:txBody>
      </p:sp>
    </p:spTree>
    <p:extLst>
      <p:ext uri="{BB962C8B-B14F-4D97-AF65-F5344CB8AC3E}">
        <p14:creationId xmlns:p14="http://schemas.microsoft.com/office/powerpoint/2010/main" val="2729735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2">
                <a:extLst>
                  <a:ext uri="{FF2B5EF4-FFF2-40B4-BE49-F238E27FC236}">
                    <a16:creationId xmlns:a16="http://schemas.microsoft.com/office/drawing/2014/main" id="{7C4E4FE1-4E7B-44E8-B43A-19F0EEDC1D44}"/>
                  </a:ext>
                </a:extLst>
              </p:cNvPr>
              <p:cNvSpPr txBox="1">
                <a:spLocks/>
              </p:cNvSpPr>
              <p:nvPr/>
            </p:nvSpPr>
            <p:spPr>
              <a:xfrm>
                <a:off x="3780124" y="4103844"/>
                <a:ext cx="4275500" cy="15218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14:m>
                  <m:oMath xmlns:m="http://schemas.openxmlformats.org/officeDocument/2006/math">
                    <m:r>
                      <a:rPr lang="zh-CN" altLang="en-US" sz="2000" i="1">
                        <a:latin typeface="Cambria Math" panose="02040503050406030204" pitchFamily="18" charset="0"/>
                        <a:cs typeface="Times New Roman" panose="02020603050405020304" pitchFamily="18" charset="0"/>
                      </a:rPr>
                      <m:t>𝜓</m:t>
                    </m:r>
                    <m:r>
                      <a:rPr lang="en-US" altLang="zh-CN" sz="2000" i="1">
                        <a:latin typeface="Cambria Math" panose="02040503050406030204" pitchFamily="18" charset="0"/>
                        <a:cs typeface="Times New Roman" panose="02020603050405020304" pitchFamily="18" charset="0"/>
                      </a:rPr>
                      <m:t>(</m:t>
                    </m:r>
                    <m:r>
                      <a:rPr lang="zh-CN" altLang="en-US" sz="2000" b="1" i="1">
                        <a:latin typeface="Cambria Math" panose="02040503050406030204" pitchFamily="18" charset="0"/>
                        <a:cs typeface="Times New Roman" panose="02020603050405020304" pitchFamily="18" charset="0"/>
                      </a:rPr>
                      <m:t>𝒓</m:t>
                    </m:r>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𝑡</m:t>
                    </m:r>
                    <m:r>
                      <a:rPr lang="en-US" altLang="zh-CN" sz="2000" i="1">
                        <a:latin typeface="Cambria Math" panose="02040503050406030204" pitchFamily="18" charset="0"/>
                        <a:cs typeface="Times New Roman" panose="02020603050405020304" pitchFamily="18" charset="0"/>
                      </a:rPr>
                      <m:t>)</m:t>
                    </m:r>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zh-CN" sz="2000" i="1">
                            <a:latin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cs typeface="Times New Roman" panose="02020603050405020304" pitchFamily="18" charset="0"/>
                          </a:rPr>
                          <m:t>𝑒</m:t>
                        </m:r>
                      </m:e>
                      <m:sup>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𝑖𝐸𝑡</m:t>
                        </m:r>
                        <m:r>
                          <a:rPr lang="en-US" altLang="zh-CN" sz="2000" i="1">
                            <a:latin typeface="Cambria Math" panose="02040503050406030204" pitchFamily="18" charset="0"/>
                            <a:cs typeface="Times New Roman" panose="02020603050405020304" pitchFamily="18" charset="0"/>
                          </a:rPr>
                          <m:t>/ℏ</m:t>
                        </m:r>
                      </m:sup>
                    </m:sSup>
                    <m:sSub>
                      <m:sSubPr>
                        <m:ctrlPr>
                          <a:rPr lang="en-US" altLang="zh-CN" sz="2000" i="1" dirty="0">
                            <a:latin typeface="Cambria Math" panose="02040503050406030204" pitchFamily="18" charset="0"/>
                            <a:cs typeface="Times New Roman" panose="02020603050405020304" pitchFamily="18" charset="0"/>
                          </a:rPr>
                        </m:ctrlPr>
                      </m:sSubPr>
                      <m:e>
                        <m:r>
                          <a:rPr lang="zh-CN" altLang="en-US" sz="2000" i="1" dirty="0">
                            <a:latin typeface="Cambria Math" panose="02040503050406030204" pitchFamily="18" charset="0"/>
                            <a:cs typeface="Times New Roman" panose="02020603050405020304" pitchFamily="18" charset="0"/>
                          </a:rPr>
                          <m:t>𝜑</m:t>
                        </m:r>
                      </m:e>
                      <m:sub>
                        <m:r>
                          <a:rPr lang="en-US" altLang="zh-CN" sz="2000" i="1" dirty="0">
                            <a:latin typeface="Cambria Math" panose="02040503050406030204" pitchFamily="18" charset="0"/>
                            <a:cs typeface="Times New Roman" panose="02020603050405020304" pitchFamily="18" charset="0"/>
                          </a:rPr>
                          <m:t>𝐸</m:t>
                        </m:r>
                      </m:sub>
                    </m:sSub>
                    <m:d>
                      <m:dPr>
                        <m:ctrlPr>
                          <a:rPr lang="en-US" altLang="zh-CN" sz="2000" i="1" dirty="0">
                            <a:latin typeface="Cambria Math" panose="02040503050406030204" pitchFamily="18" charset="0"/>
                            <a:cs typeface="Times New Roman" panose="02020603050405020304" pitchFamily="18" charset="0"/>
                          </a:rPr>
                        </m:ctrlPr>
                      </m:dPr>
                      <m:e>
                        <m:r>
                          <a:rPr lang="en-US" altLang="zh-CN" sz="2000" b="1" i="1" dirty="0">
                            <a:latin typeface="Cambria Math" panose="02040503050406030204" pitchFamily="18" charset="0"/>
                            <a:cs typeface="Times New Roman" panose="02020603050405020304" pitchFamily="18" charset="0"/>
                          </a:rPr>
                          <m:t>𝒓</m:t>
                        </m:r>
                      </m:e>
                    </m:d>
                  </m:oMath>
                </a14:m>
                <a:endParaRPr lang="en-US" altLang="zh-CN" sz="2000" dirty="0">
                  <a:latin typeface="Times New Roman" panose="02020603050405020304" pitchFamily="18" charset="0"/>
                  <a:cs typeface="Times New Roman" panose="02020603050405020304" pitchFamily="18" charset="0"/>
                </a:endParaRPr>
              </a:p>
              <a:p>
                <a:pPr marL="0" indent="0">
                  <a:lnSpc>
                    <a:spcPct val="150000"/>
                  </a:lnSpc>
                  <a:buFont typeface="Arial" panose="020B0604020202020204" pitchFamily="34" charset="0"/>
                  <a:buNone/>
                </a:pPr>
                <a14:m>
                  <m:oMath xmlns:m="http://schemas.openxmlformats.org/officeDocument/2006/math">
                    <m:r>
                      <a:rPr lang="en-US" altLang="zh-CN" sz="2000" i="1">
                        <a:latin typeface="Cambria Math" panose="02040503050406030204" pitchFamily="18" charset="0"/>
                        <a:cs typeface="Times New Roman" panose="02020603050405020304" pitchFamily="18" charset="0"/>
                      </a:rPr>
                      <m:t>[−</m:t>
                    </m:r>
                    <m:f>
                      <m:fPr>
                        <m:ctrlPr>
                          <a:rPr lang="en-US" altLang="zh-CN" sz="2000" i="1">
                            <a:latin typeface="Cambria Math" panose="02040503050406030204" pitchFamily="18" charset="0"/>
                            <a:cs typeface="Times New Roman" panose="02020603050405020304" pitchFamily="18" charset="0"/>
                          </a:rPr>
                        </m:ctrlPr>
                      </m:fPr>
                      <m:num>
                        <m:sSup>
                          <m:sSupPr>
                            <m:ctrlPr>
                              <a:rPr lang="en-US" altLang="zh-CN" sz="2000" i="1">
                                <a:latin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sz="2000" i="1">
                                <a:latin typeface="Cambria Math" panose="02040503050406030204" pitchFamily="18" charset="0"/>
                                <a:cs typeface="Times New Roman" panose="02020603050405020304" pitchFamily="18" charset="0"/>
                              </a:rPr>
                              <m:t>2</m:t>
                            </m:r>
                          </m:sup>
                        </m:sSup>
                      </m:num>
                      <m:den>
                        <m:r>
                          <a:rPr lang="en-US" altLang="zh-CN" sz="2000" i="1">
                            <a:latin typeface="Cambria Math" panose="02040503050406030204" pitchFamily="18" charset="0"/>
                            <a:cs typeface="Times New Roman" panose="02020603050405020304" pitchFamily="18" charset="0"/>
                          </a:rPr>
                          <m:t>2</m:t>
                        </m:r>
                        <m:r>
                          <a:rPr lang="en-US" altLang="zh-CN" sz="2000" i="1">
                            <a:latin typeface="Cambria Math" panose="02040503050406030204" pitchFamily="18" charset="0"/>
                            <a:cs typeface="Times New Roman" panose="02020603050405020304" pitchFamily="18" charset="0"/>
                          </a:rPr>
                          <m:t>𝑚</m:t>
                        </m:r>
                      </m:den>
                    </m:f>
                    <m:sSup>
                      <m:s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e>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Cambria Math" panose="02040503050406030204" pitchFamily="18" charset="0"/>
                    <a:cs typeface="Times New Roman" panose="02020603050405020304" pitchFamily="18" charset="0"/>
                  </a:rPr>
                  <a:t>V(</a:t>
                </a:r>
                <a:r>
                  <a:rPr lang="en-US" altLang="zh-CN" sz="2000" b="1" dirty="0">
                    <a:latin typeface="Cambria Math" panose="02040503050406030204" pitchFamily="18" charset="0"/>
                    <a:cs typeface="Times New Roman" panose="02020603050405020304" pitchFamily="18" charset="0"/>
                  </a:rPr>
                  <a:t>r</a:t>
                </a:r>
                <a:r>
                  <a:rPr lang="en-US" altLang="zh-CN" sz="2000" dirty="0">
                    <a:latin typeface="Cambria Math" panose="02040503050406030204" pitchFamily="18" charset="0"/>
                    <a:cs typeface="Times New Roman" panose="02020603050405020304" pitchFamily="18" charset="0"/>
                  </a:rPr>
                  <a:t>)]</a:t>
                </a:r>
                <a14:m>
                  <m:oMath xmlns:m="http://schemas.openxmlformats.org/officeDocument/2006/math">
                    <m:sSub>
                      <m:sSubPr>
                        <m:ctrlPr>
                          <a:rPr lang="en-US" altLang="zh-CN" sz="2000" i="1" dirty="0">
                            <a:latin typeface="Cambria Math" panose="02040503050406030204" pitchFamily="18" charset="0"/>
                            <a:cs typeface="Times New Roman" panose="02020603050405020304" pitchFamily="18" charset="0"/>
                          </a:rPr>
                        </m:ctrlPr>
                      </m:sSubPr>
                      <m:e>
                        <m:r>
                          <a:rPr lang="zh-CN" altLang="en-US" sz="2000" i="1" dirty="0">
                            <a:latin typeface="Cambria Math" panose="02040503050406030204" pitchFamily="18" charset="0"/>
                            <a:cs typeface="Times New Roman" panose="02020603050405020304" pitchFamily="18" charset="0"/>
                          </a:rPr>
                          <m:t>𝜑</m:t>
                        </m:r>
                      </m:e>
                      <m:sub>
                        <m:r>
                          <a:rPr lang="en-US" altLang="zh-CN" sz="2000" i="1" dirty="0">
                            <a:latin typeface="Cambria Math" panose="02040503050406030204" pitchFamily="18" charset="0"/>
                            <a:cs typeface="Times New Roman" panose="02020603050405020304" pitchFamily="18" charset="0"/>
                          </a:rPr>
                          <m:t>𝐸</m:t>
                        </m:r>
                      </m:sub>
                    </m:sSub>
                    <m:d>
                      <m:dPr>
                        <m:ctrlPr>
                          <a:rPr lang="en-US" altLang="zh-CN" sz="2000" i="1" dirty="0">
                            <a:latin typeface="Cambria Math" panose="02040503050406030204" pitchFamily="18" charset="0"/>
                            <a:cs typeface="Times New Roman" panose="02020603050405020304" pitchFamily="18" charset="0"/>
                          </a:rPr>
                        </m:ctrlPr>
                      </m:dPr>
                      <m:e>
                        <m:r>
                          <a:rPr lang="en-US" altLang="zh-CN" sz="2000" b="1" i="1" dirty="0">
                            <a:latin typeface="Cambria Math" panose="02040503050406030204" pitchFamily="18" charset="0"/>
                            <a:cs typeface="Times New Roman" panose="02020603050405020304" pitchFamily="18" charset="0"/>
                          </a:rPr>
                          <m:t>𝒓</m:t>
                        </m:r>
                      </m:e>
                    </m:d>
                  </m:oMath>
                </a14:m>
                <a:r>
                  <a:rPr lang="en-US" altLang="zh-CN" sz="2000" dirty="0">
                    <a:latin typeface="Cambria Math" panose="02040503050406030204" pitchFamily="18" charset="0"/>
                    <a:cs typeface="Times New Roman" panose="02020603050405020304" pitchFamily="18" charset="0"/>
                  </a:rPr>
                  <a:t>=E</a:t>
                </a:r>
                <a14:m>
                  <m:oMath xmlns:m="http://schemas.openxmlformats.org/officeDocument/2006/math">
                    <m:sSub>
                      <m:sSubPr>
                        <m:ctrlPr>
                          <a:rPr lang="en-US" altLang="zh-CN" sz="2000" i="1" dirty="0">
                            <a:latin typeface="Cambria Math" panose="02040503050406030204" pitchFamily="18" charset="0"/>
                            <a:cs typeface="Times New Roman" panose="02020603050405020304" pitchFamily="18" charset="0"/>
                          </a:rPr>
                        </m:ctrlPr>
                      </m:sSubPr>
                      <m:e>
                        <m:r>
                          <a:rPr lang="zh-CN" altLang="en-US" sz="2000" i="1" dirty="0">
                            <a:latin typeface="Cambria Math" panose="02040503050406030204" pitchFamily="18" charset="0"/>
                            <a:cs typeface="Times New Roman" panose="02020603050405020304" pitchFamily="18" charset="0"/>
                          </a:rPr>
                          <m:t>𝜑</m:t>
                        </m:r>
                      </m:e>
                      <m:sub>
                        <m:r>
                          <a:rPr lang="en-US" altLang="zh-CN" sz="2000" i="1" dirty="0">
                            <a:latin typeface="Cambria Math" panose="02040503050406030204" pitchFamily="18" charset="0"/>
                            <a:cs typeface="Times New Roman" panose="02020603050405020304" pitchFamily="18" charset="0"/>
                          </a:rPr>
                          <m:t>𝐸</m:t>
                        </m:r>
                      </m:sub>
                    </m:sSub>
                    <m:d>
                      <m:dPr>
                        <m:ctrlPr>
                          <a:rPr lang="en-US" altLang="zh-CN" sz="2000" i="1" dirty="0">
                            <a:latin typeface="Cambria Math" panose="02040503050406030204" pitchFamily="18" charset="0"/>
                            <a:cs typeface="Times New Roman" panose="02020603050405020304" pitchFamily="18" charset="0"/>
                          </a:rPr>
                        </m:ctrlPr>
                      </m:dPr>
                      <m:e>
                        <m:r>
                          <a:rPr lang="en-US" altLang="zh-CN" sz="2000" b="1" i="1" dirty="0">
                            <a:latin typeface="Cambria Math" panose="02040503050406030204" pitchFamily="18" charset="0"/>
                            <a:cs typeface="Times New Roman" panose="02020603050405020304" pitchFamily="18" charset="0"/>
                          </a:rPr>
                          <m:t>𝒓</m:t>
                        </m:r>
                      </m:e>
                    </m:d>
                  </m:oMath>
                </a14:m>
                <a:endParaRPr lang="en-US" altLang="zh-CN" sz="2000" dirty="0">
                  <a:latin typeface="Cambria Math" panose="02040503050406030204" pitchFamily="18" charset="0"/>
                  <a:cs typeface="Times New Roman" panose="02020603050405020304" pitchFamily="18" charset="0"/>
                </a:endParaRPr>
              </a:p>
            </p:txBody>
          </p:sp>
        </mc:Choice>
        <mc:Fallback xmlns="">
          <p:sp>
            <p:nvSpPr>
              <p:cNvPr id="2" name="内容占位符 2">
                <a:extLst>
                  <a:ext uri="{FF2B5EF4-FFF2-40B4-BE49-F238E27FC236}">
                    <a16:creationId xmlns:a16="http://schemas.microsoft.com/office/drawing/2014/main" id="{7C4E4FE1-4E7B-44E8-B43A-19F0EEDC1D44}"/>
                  </a:ext>
                </a:extLst>
              </p:cNvPr>
              <p:cNvSpPr txBox="1">
                <a:spLocks noRot="1" noChangeAspect="1" noMove="1" noResize="1" noEditPoints="1" noAdjustHandles="1" noChangeArrowheads="1" noChangeShapeType="1" noTextEdit="1"/>
              </p:cNvSpPr>
              <p:nvPr/>
            </p:nvSpPr>
            <p:spPr>
              <a:xfrm>
                <a:off x="3780124" y="4103844"/>
                <a:ext cx="4275500" cy="1521815"/>
              </a:xfrm>
              <a:prstGeom prst="rect">
                <a:avLst/>
              </a:prstGeom>
              <a:blipFill>
                <a:blip r:embed="rId2"/>
                <a:stretch>
                  <a:fillRect l="-571"/>
                </a:stretch>
              </a:blipFill>
            </p:spPr>
            <p:txBody>
              <a:bodyPr/>
              <a:lstStyle/>
              <a:p>
                <a:r>
                  <a:rPr lang="zh-CN" altLang="en-US">
                    <a:noFill/>
                  </a:rPr>
                  <a:t> </a:t>
                </a:r>
              </a:p>
            </p:txBody>
          </p:sp>
        </mc:Fallback>
      </mc:AlternateContent>
      <p:cxnSp>
        <p:nvCxnSpPr>
          <p:cNvPr id="3" name="直接连接符 2">
            <a:extLst>
              <a:ext uri="{FF2B5EF4-FFF2-40B4-BE49-F238E27FC236}">
                <a16:creationId xmlns:a16="http://schemas.microsoft.com/office/drawing/2014/main" id="{BC7608BC-8028-46EB-BEE7-5CF22A343D74}"/>
              </a:ext>
            </a:extLst>
          </p:cNvPr>
          <p:cNvCxnSpPr/>
          <p:nvPr/>
        </p:nvCxnSpPr>
        <p:spPr>
          <a:xfrm flipV="1">
            <a:off x="70370" y="3426410"/>
            <a:ext cx="9144000" cy="720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D76FF8B3-7214-4122-9F10-23D59F15C296}"/>
              </a:ext>
            </a:extLst>
          </p:cNvPr>
          <p:cNvSpPr txBox="1"/>
          <p:nvPr/>
        </p:nvSpPr>
        <p:spPr>
          <a:xfrm>
            <a:off x="206302" y="295889"/>
            <a:ext cx="6813970" cy="400110"/>
          </a:xfrm>
          <a:prstGeom prst="rect">
            <a:avLst/>
          </a:prstGeom>
          <a:noFill/>
        </p:spPr>
        <p:txBody>
          <a:bodyPr wrap="square" rtlCol="0">
            <a:spAutoFit/>
          </a:bodyPr>
          <a:lstStyle/>
          <a:p>
            <a:r>
              <a:rPr lang="en-US" altLang="zh-CN" sz="2000" b="1" dirty="0">
                <a:solidFill>
                  <a:srgbClr val="00B050"/>
                </a:solidFill>
                <a:latin typeface="Times New Roman" panose="02020603050405020304" pitchFamily="18" charset="0"/>
                <a:cs typeface="Times New Roman" panose="02020603050405020304" pitchFamily="18" charset="0"/>
              </a:rPr>
              <a:t>Time-dependent Schrodinger equation (TDSE)</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E210966-97EA-4E33-938D-9A02805DC5F5}"/>
              </a:ext>
            </a:extLst>
          </p:cNvPr>
          <p:cNvSpPr txBox="1"/>
          <p:nvPr/>
        </p:nvSpPr>
        <p:spPr>
          <a:xfrm>
            <a:off x="738218" y="3554684"/>
            <a:ext cx="4176464" cy="400110"/>
          </a:xfrm>
          <a:prstGeom prst="rect">
            <a:avLst/>
          </a:prstGeom>
          <a:noFill/>
        </p:spPr>
        <p:txBody>
          <a:bodyPr wrap="square" rtlCol="0">
            <a:spAutoFit/>
          </a:bodyPr>
          <a:lstStyle/>
          <a:p>
            <a:r>
              <a:rPr lang="zh-CN" altLang="en-US" sz="2000" b="1" dirty="0">
                <a:solidFill>
                  <a:srgbClr val="00B050"/>
                </a:solidFill>
                <a:latin typeface="Times New Roman" panose="02020603050405020304" pitchFamily="18" charset="0"/>
                <a:cs typeface="Times New Roman" panose="02020603050405020304" pitchFamily="18" charset="0"/>
              </a:rPr>
              <a:t>核结构计算喜欢：</a:t>
            </a:r>
            <a:r>
              <a:rPr lang="en-US" altLang="zh-CN" sz="2000" b="1" dirty="0">
                <a:solidFill>
                  <a:srgbClr val="00B050"/>
                </a:solidFill>
                <a:latin typeface="Times New Roman" panose="02020603050405020304" pitchFamily="18" charset="0"/>
                <a:cs typeface="Times New Roman" panose="02020603050405020304" pitchFamily="18" charset="0"/>
              </a:rPr>
              <a:t>Stationary</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4D4E1855-DB7A-4A1A-B2AE-5392897E4DE6}"/>
                  </a:ext>
                </a:extLst>
              </p:cNvPr>
              <p:cNvSpPr/>
              <p:nvPr/>
            </p:nvSpPr>
            <p:spPr>
              <a:xfrm>
                <a:off x="347043" y="508609"/>
                <a:ext cx="8590655" cy="1100429"/>
              </a:xfrm>
              <a:prstGeom prst="rect">
                <a:avLst/>
              </a:prstGeom>
            </p:spPr>
            <p:txBody>
              <a:bodyPr wrap="square">
                <a:spAutoFit/>
              </a:bodyPr>
              <a:lstStyle/>
              <a:p>
                <a:pPr>
                  <a:lnSpc>
                    <a:spcPct val="200000"/>
                  </a:lnSpc>
                </a:pPr>
                <a14:m>
                  <m:oMath xmlns:m="http://schemas.openxmlformats.org/officeDocument/2006/math">
                    <m:r>
                      <a:rPr lang="en-US" altLang="zh-CN" sz="2400" i="1">
                        <a:latin typeface="Cambria Math" panose="02040503050406030204" pitchFamily="18" charset="0"/>
                        <a:cs typeface="Times New Roman" panose="02020603050405020304" pitchFamily="18" charset="0"/>
                      </a:rPr>
                      <m:t>𝑖</m:t>
                    </m:r>
                    <m:r>
                      <m:rPr>
                        <m:nor/>
                      </m:rPr>
                      <a:rPr lang="en-US" altLang="zh-CN" sz="2400">
                        <a:latin typeface="Cambria Math" panose="02040503050406030204" pitchFamily="18" charset="0"/>
                        <a:ea typeface="Cambria Math" panose="02040503050406030204" pitchFamily="18" charset="0"/>
                        <a:cs typeface="Times New Roman" panose="02020603050405020304" pitchFamily="18" charset="0"/>
                      </a:rPr>
                      <m:t>ℏ</m:t>
                    </m:r>
                    <m:f>
                      <m:fPr>
                        <m:ctrlPr>
                          <a:rPr lang="en-US" altLang="zh-CN" sz="2400" i="1">
                            <a:latin typeface="Cambria Math" panose="02040503050406030204" pitchFamily="18" charset="0"/>
                            <a:ea typeface="Cambria Math" panose="02040503050406030204" pitchFamily="18" charset="0"/>
                            <a:cs typeface="Times New Roman" panose="02020603050405020304" pitchFamily="18" charset="0"/>
                          </a:rPr>
                        </m:ctrlPr>
                      </m:fPr>
                      <m:num>
                        <m:r>
                          <a:rPr lang="zh-CN" altLang="en-US" sz="2400" i="1">
                            <a:latin typeface="Cambria Math" panose="02040503050406030204" pitchFamily="18" charset="0"/>
                            <a:ea typeface="Cambria Math" panose="02040503050406030204" pitchFamily="18" charset="0"/>
                            <a:cs typeface="Times New Roman" panose="02020603050405020304" pitchFamily="18" charset="0"/>
                          </a:rPr>
                          <m:t>𝜕</m:t>
                        </m:r>
                      </m:num>
                      <m:den>
                        <m:r>
                          <a:rPr lang="zh-CN" altLang="en-US" sz="2400"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ea typeface="Cambria Math" panose="02040503050406030204" pitchFamily="18" charset="0"/>
                            <a:cs typeface="Times New Roman" panose="02020603050405020304" pitchFamily="18" charset="0"/>
                          </a:rPr>
                          <m:t>𝑡</m:t>
                        </m:r>
                      </m:den>
                    </m:f>
                    <m:r>
                      <a:rPr lang="zh-CN" altLang="en-US" sz="2400" i="1">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400"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𝒓</m:t>
                    </m:r>
                    <m:r>
                      <a:rPr lang="en-US" altLang="zh-CN" sz="2400" b="1"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cs typeface="Times New Roman" panose="02020603050405020304" pitchFamily="18" charset="0"/>
                  </a:rPr>
                  <a:t>t)=[- </a:t>
                </a:r>
                <a14:m>
                  <m:oMath xmlns:m="http://schemas.openxmlformats.org/officeDocument/2006/math">
                    <m:f>
                      <m:fPr>
                        <m:ctrlPr>
                          <a:rPr lang="en-US" altLang="zh-CN" sz="2400" i="1">
                            <a:latin typeface="Cambria Math" panose="02040503050406030204" pitchFamily="18" charset="0"/>
                            <a:cs typeface="Times New Roman" panose="02020603050405020304" pitchFamily="18" charset="0"/>
                          </a:rPr>
                        </m:ctrlPr>
                      </m:fPr>
                      <m:num>
                        <m:sSup>
                          <m:sSupPr>
                            <m:ctrlPr>
                              <a:rPr lang="en-US" altLang="zh-CN" sz="24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sz="2400" i="1">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altLang="zh-CN" sz="2400" i="1">
                            <a:latin typeface="Cambria Math" panose="02040503050406030204" pitchFamily="18" charset="0"/>
                            <a:cs typeface="Times New Roman" panose="02020603050405020304" pitchFamily="18" charset="0"/>
                          </a:rPr>
                          <m:t>2</m:t>
                        </m:r>
                        <m:r>
                          <a:rPr lang="en-US" altLang="zh-CN" sz="2400" i="1">
                            <a:latin typeface="Cambria Math" panose="02040503050406030204" pitchFamily="18" charset="0"/>
                            <a:cs typeface="Times New Roman" panose="02020603050405020304" pitchFamily="18" charset="0"/>
                          </a:rPr>
                          <m:t>𝑚</m:t>
                        </m:r>
                      </m:den>
                    </m:f>
                    <m:sSup>
                      <m:sSupPr>
                        <m:ctrlPr>
                          <a:rPr lang="en-US" altLang="zh-CN" sz="24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ea typeface="Cambria Math" panose="02040503050406030204" pitchFamily="18" charset="0"/>
                            <a:cs typeface="Times New Roman" panose="02020603050405020304" pitchFamily="18" charset="0"/>
                          </a:rPr>
                          <m:t>𝛻</m:t>
                        </m:r>
                      </m:e>
                      <m:sup>
                        <m:r>
                          <a:rPr lang="en-US" altLang="zh-CN" sz="2400" i="1">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altLang="zh-CN" sz="2400" dirty="0">
                    <a:latin typeface="Times New Roman" panose="02020603050405020304" pitchFamily="18" charset="0"/>
                    <a:cs typeface="Times New Roman" panose="02020603050405020304" pitchFamily="18" charset="0"/>
                  </a:rPr>
                  <a:t>+V(</a:t>
                </a:r>
                <a:r>
                  <a:rPr lang="en-US" altLang="zh-CN" sz="2400" b="1" dirty="0">
                    <a:latin typeface="Times New Roman" panose="020206030504050203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𝜓</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𝒓</a:t>
                </a:r>
                <a:r>
                  <a:rPr lang="en-US" altLang="zh-CN" sz="2400" dirty="0">
                    <a:latin typeface="Times New Roman" panose="02020603050405020304" pitchFamily="18" charset="0"/>
                    <a:cs typeface="Times New Roman" panose="02020603050405020304" pitchFamily="18" charset="0"/>
                  </a:rPr>
                  <a:t>,t) ;        </a:t>
                </a:r>
                <a14:m>
                  <m:oMath xmlns:m="http://schemas.openxmlformats.org/officeDocument/2006/math">
                    <m:nary>
                      <m:naryPr>
                        <m:limLoc m:val="undOvr"/>
                        <m:subHide m:val="on"/>
                        <m:supHide m:val="on"/>
                        <m:ctrlPr>
                          <a:rPr lang="en-US" altLang="zh-CN" sz="2400" i="1">
                            <a:latin typeface="Cambria Math" panose="02040503050406030204" pitchFamily="18" charset="0"/>
                            <a:cs typeface="Times New Roman" panose="02020603050405020304" pitchFamily="18" charset="0"/>
                          </a:rPr>
                        </m:ctrlPr>
                      </m:naryPr>
                      <m:sub/>
                      <m:sup/>
                      <m:e>
                        <m:r>
                          <a:rPr lang="zh-CN" altLang="en-US" sz="2400" i="1">
                            <a:latin typeface="Cambria Math" panose="02040503050406030204" pitchFamily="18" charset="0"/>
                            <a:cs typeface="Times New Roman" panose="02020603050405020304" pitchFamily="18" charset="0"/>
                          </a:rPr>
                          <m:t>𝜓</m:t>
                        </m:r>
                        <m:r>
                          <a:rPr lang="en-US" altLang="zh-CN" sz="2400" i="1">
                            <a:latin typeface="Cambria Math" panose="02040503050406030204" pitchFamily="18" charset="0"/>
                            <a:cs typeface="Times New Roman" panose="02020603050405020304" pitchFamily="18" charset="0"/>
                          </a:rPr>
                          <m:t>(</m:t>
                        </m:r>
                        <m:r>
                          <a:rPr lang="zh-CN" altLang="en-US" sz="2400" b="1" i="1">
                            <a:latin typeface="Cambria Math" panose="02040503050406030204" pitchFamily="18" charset="0"/>
                            <a:cs typeface="Times New Roman" panose="02020603050405020304" pitchFamily="18" charset="0"/>
                          </a:rPr>
                          <m:t>𝒓</m:t>
                        </m:r>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𝑡</m:t>
                        </m:r>
                        <m:r>
                          <a:rPr lang="en-US" altLang="zh-CN" sz="2400" i="1">
                            <a:latin typeface="Cambria Math" panose="02040503050406030204" pitchFamily="18" charset="0"/>
                            <a:cs typeface="Times New Roman" panose="02020603050405020304" pitchFamily="18" charset="0"/>
                          </a:rPr>
                          <m:t>)</m:t>
                        </m:r>
                      </m:e>
                    </m:nary>
                  </m:oMath>
                </a14:m>
                <a:r>
                  <a:rPr lang="zh-CN" altLang="en-US" sz="2400" dirty="0">
                    <a:latin typeface="Times New Roman" panose="02020603050405020304" pitchFamily="18" charset="0"/>
                    <a:cs typeface="Times New Roman" panose="02020603050405020304" pitchFamily="18" charset="0"/>
                  </a:rPr>
                  <a:t>𝜓</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𝒓</a:t>
                </a:r>
                <a:r>
                  <a:rPr lang="en-US" altLang="zh-CN" sz="2400" dirty="0">
                    <a:latin typeface="Times New Roman" panose="02020603050405020304" pitchFamily="18" charset="0"/>
                    <a:cs typeface="Times New Roman" panose="02020603050405020304" pitchFamily="18" charset="0"/>
                  </a:rPr>
                  <a:t>,t)=1 </a:t>
                </a:r>
              </a:p>
            </p:txBody>
          </p:sp>
        </mc:Choice>
        <mc:Fallback xmlns="">
          <p:sp>
            <p:nvSpPr>
              <p:cNvPr id="7" name="矩形 6">
                <a:extLst>
                  <a:ext uri="{FF2B5EF4-FFF2-40B4-BE49-F238E27FC236}">
                    <a16:creationId xmlns:a16="http://schemas.microsoft.com/office/drawing/2014/main" id="{4D4E1855-DB7A-4A1A-B2AE-5392897E4DE6}"/>
                  </a:ext>
                </a:extLst>
              </p:cNvPr>
              <p:cNvSpPr>
                <a:spLocks noRot="1" noChangeAspect="1" noMove="1" noResize="1" noEditPoints="1" noAdjustHandles="1" noChangeArrowheads="1" noChangeShapeType="1" noTextEdit="1"/>
              </p:cNvSpPr>
              <p:nvPr/>
            </p:nvSpPr>
            <p:spPr>
              <a:xfrm>
                <a:off x="347043" y="508609"/>
                <a:ext cx="8590655" cy="1100429"/>
              </a:xfrm>
              <a:prstGeom prst="rect">
                <a:avLst/>
              </a:prstGeom>
              <a:blipFill>
                <a:blip r:embed="rId3"/>
                <a:stretch>
                  <a:fillRect b="-3867"/>
                </a:stretch>
              </a:blipFill>
            </p:spPr>
            <p:txBody>
              <a:bodyPr/>
              <a:lstStyle/>
              <a:p>
                <a:r>
                  <a:rPr lang="zh-CN" altLang="en-US">
                    <a:noFill/>
                  </a:rPr>
                  <a:t> </a:t>
                </a:r>
              </a:p>
            </p:txBody>
          </p:sp>
        </mc:Fallback>
      </mc:AlternateContent>
      <p:pic>
        <p:nvPicPr>
          <p:cNvPr id="8" name="图片 7" descr="屏幕剪辑">
            <a:extLst>
              <a:ext uri="{FF2B5EF4-FFF2-40B4-BE49-F238E27FC236}">
                <a16:creationId xmlns:a16="http://schemas.microsoft.com/office/drawing/2014/main" id="{85F4291D-9887-47AA-B198-0853DCEA3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76" y="1757030"/>
            <a:ext cx="3562748" cy="544420"/>
          </a:xfrm>
          <a:prstGeom prst="rect">
            <a:avLst/>
          </a:prstGeom>
        </p:spPr>
      </p:pic>
      <p:pic>
        <p:nvPicPr>
          <p:cNvPr id="9" name="图片 8" descr="屏幕剪辑">
            <a:extLst>
              <a:ext uri="{FF2B5EF4-FFF2-40B4-BE49-F238E27FC236}">
                <a16:creationId xmlns:a16="http://schemas.microsoft.com/office/drawing/2014/main" id="{095A0247-051B-455B-9260-EA5AC6CE7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3" y="1849065"/>
            <a:ext cx="4618857" cy="423685"/>
          </a:xfrm>
          <a:prstGeom prst="rect">
            <a:avLst/>
          </a:prstGeom>
        </p:spPr>
      </p:pic>
      <p:sp>
        <p:nvSpPr>
          <p:cNvPr id="10" name="矩形 9">
            <a:extLst>
              <a:ext uri="{FF2B5EF4-FFF2-40B4-BE49-F238E27FC236}">
                <a16:creationId xmlns:a16="http://schemas.microsoft.com/office/drawing/2014/main" id="{ADDA76CF-DC30-4C28-A8E4-17246A8F6F0D}"/>
              </a:ext>
            </a:extLst>
          </p:cNvPr>
          <p:cNvSpPr/>
          <p:nvPr/>
        </p:nvSpPr>
        <p:spPr>
          <a:xfrm>
            <a:off x="143000" y="2796643"/>
            <a:ext cx="4315422"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Computation by discretizing the TDSE:</a:t>
            </a:r>
            <a:endParaRPr lang="zh-CN" altLang="en-US" dirty="0">
              <a:latin typeface="Times New Roman" panose="02020603050405020304" pitchFamily="18" charset="0"/>
              <a:cs typeface="Times New Roman" panose="02020603050405020304" pitchFamily="18" charset="0"/>
            </a:endParaRPr>
          </a:p>
        </p:txBody>
      </p:sp>
      <p:pic>
        <p:nvPicPr>
          <p:cNvPr id="11" name="图片 10" descr="屏幕剪辑">
            <a:extLst>
              <a:ext uri="{FF2B5EF4-FFF2-40B4-BE49-F238E27FC236}">
                <a16:creationId xmlns:a16="http://schemas.microsoft.com/office/drawing/2014/main" id="{F8CBA323-0B23-4C47-AD7D-E8E66313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961" y="2650311"/>
            <a:ext cx="3437705" cy="719833"/>
          </a:xfrm>
          <a:prstGeom prst="rect">
            <a:avLst/>
          </a:prstGeom>
        </p:spPr>
      </p:pic>
      <p:sp>
        <p:nvSpPr>
          <p:cNvPr id="12" name="文本框 11">
            <a:extLst>
              <a:ext uri="{FF2B5EF4-FFF2-40B4-BE49-F238E27FC236}">
                <a16:creationId xmlns:a16="http://schemas.microsoft.com/office/drawing/2014/main" id="{EF18068F-02DC-4E4A-B709-9E2283F79367}"/>
              </a:ext>
            </a:extLst>
          </p:cNvPr>
          <p:cNvSpPr txBox="1"/>
          <p:nvPr/>
        </p:nvSpPr>
        <p:spPr>
          <a:xfrm>
            <a:off x="142827" y="5625659"/>
            <a:ext cx="10797776" cy="505267"/>
          </a:xfrm>
          <a:prstGeom prst="rect">
            <a:avLst/>
          </a:prstGeom>
          <a:noFill/>
        </p:spPr>
        <p:txBody>
          <a:bodyPr wrap="square" rtlCol="0">
            <a:spAutoFit/>
          </a:bodyPr>
          <a:lstStyle/>
          <a:p>
            <a:pPr algn="ctr">
              <a:lnSpc>
                <a:spcPct val="150000"/>
              </a:lnSpc>
            </a:pPr>
            <a:r>
              <a:rPr lang="zh-CN" altLang="en-US" sz="2000" b="1" dirty="0">
                <a:solidFill>
                  <a:srgbClr val="FF0000"/>
                </a:solidFill>
                <a:latin typeface="Times New Roman" panose="02020603050405020304" pitchFamily="18" charset="0"/>
                <a:cs typeface="Times New Roman" panose="02020603050405020304" pitchFamily="18" charset="0"/>
              </a:rPr>
              <a:t>但是，</a:t>
            </a:r>
            <a:r>
              <a:rPr lang="en-US" altLang="zh-CN" sz="2000" b="1" dirty="0">
                <a:solidFill>
                  <a:srgbClr val="FF0000"/>
                </a:solidFill>
                <a:latin typeface="Times New Roman" panose="02020603050405020304" pitchFamily="18" charset="0"/>
                <a:cs typeface="Times New Roman" panose="02020603050405020304" pitchFamily="18" charset="0"/>
              </a:rPr>
              <a:t> Stationary</a:t>
            </a:r>
            <a:r>
              <a:rPr lang="zh-CN" altLang="en-US" sz="2000" b="1" dirty="0">
                <a:solidFill>
                  <a:srgbClr val="FF0000"/>
                </a:solidFill>
                <a:latin typeface="Times New Roman" panose="02020603050405020304" pitchFamily="18" charset="0"/>
                <a:cs typeface="Times New Roman" panose="02020603050405020304" pitchFamily="18" charset="0"/>
              </a:rPr>
              <a:t>方法不能描述：非束缚共振态、连续谱影响、</a:t>
            </a:r>
            <a:r>
              <a:rPr lang="en-US" altLang="zh-CN" sz="2000" b="1" dirty="0">
                <a:solidFill>
                  <a:srgbClr val="FF0000"/>
                </a:solidFill>
                <a:latin typeface="Times New Roman" panose="02020603050405020304" pitchFamily="18" charset="0"/>
                <a:cs typeface="Times New Roman" panose="02020603050405020304" pitchFamily="18" charset="0"/>
              </a:rPr>
              <a:t>nucleon emissions  …</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DEC02E86-6F52-4610-B9FB-97E5102F3D90}"/>
              </a:ext>
            </a:extLst>
          </p:cNvPr>
          <p:cNvSpPr txBox="1"/>
          <p:nvPr/>
        </p:nvSpPr>
        <p:spPr>
          <a:xfrm>
            <a:off x="2694111" y="2234210"/>
            <a:ext cx="4712335"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Exact solution is impossible!</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2D383C2C-21A4-48BA-B0BA-0FBFEDDA6CE9}"/>
              </a:ext>
            </a:extLst>
          </p:cNvPr>
          <p:cNvSpPr>
            <a:spLocks noGrp="1"/>
          </p:cNvSpPr>
          <p:nvPr>
            <p:ph type="sldNum" sz="quarter" idx="12"/>
          </p:nvPr>
        </p:nvSpPr>
        <p:spPr/>
        <p:txBody>
          <a:bodyPr/>
          <a:lstStyle/>
          <a:p>
            <a:fld id="{666D9CF6-2EB0-4E04-8338-D36046F01F75}" type="slidenum">
              <a:rPr lang="zh-CN" altLang="en-US" smtClean="0"/>
              <a:t>18</a:t>
            </a:fld>
            <a:endParaRPr lang="zh-CN" altLang="en-US"/>
          </a:p>
        </p:txBody>
      </p:sp>
      <p:sp>
        <p:nvSpPr>
          <p:cNvPr id="13" name="文本框 12">
            <a:extLst>
              <a:ext uri="{FF2B5EF4-FFF2-40B4-BE49-F238E27FC236}">
                <a16:creationId xmlns:a16="http://schemas.microsoft.com/office/drawing/2014/main" id="{1254C40D-2114-4459-9E46-5D1FB68A2FEE}"/>
              </a:ext>
            </a:extLst>
          </p:cNvPr>
          <p:cNvSpPr txBox="1"/>
          <p:nvPr/>
        </p:nvSpPr>
        <p:spPr>
          <a:xfrm>
            <a:off x="7701566" y="2844279"/>
            <a:ext cx="2588654" cy="369332"/>
          </a:xfrm>
          <a:prstGeom prst="rect">
            <a:avLst/>
          </a:prstGeom>
          <a:solidFill>
            <a:schemeClr val="accent2">
              <a:lumMod val="40000"/>
              <a:lumOff val="60000"/>
            </a:schemeClr>
          </a:solidFill>
        </p:spPr>
        <p:txBody>
          <a:bodyPr wrap="square" rtlCol="0">
            <a:spAutoFit/>
          </a:bodyPr>
          <a:lstStyle/>
          <a:p>
            <a:r>
              <a:rPr lang="zh-CN" altLang="en-US" dirty="0"/>
              <a:t>不友好的数值计算方法</a:t>
            </a:r>
          </a:p>
        </p:txBody>
      </p:sp>
    </p:spTree>
    <p:extLst>
      <p:ext uri="{BB962C8B-B14F-4D97-AF65-F5344CB8AC3E}">
        <p14:creationId xmlns:p14="http://schemas.microsoft.com/office/powerpoint/2010/main" val="220281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0F6653D-B581-4C27-9C93-8A600F7A795D}"/>
                  </a:ext>
                </a:extLst>
              </p:cNvPr>
              <p:cNvSpPr txBox="1">
                <a:spLocks/>
              </p:cNvSpPr>
              <p:nvPr/>
            </p:nvSpPr>
            <p:spPr>
              <a:xfrm>
                <a:off x="235083" y="979062"/>
                <a:ext cx="8820980" cy="518457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14:m>
                  <m:oMath xmlns:m="http://schemas.openxmlformats.org/officeDocument/2006/math">
                    <m:r>
                      <a:rPr lang="zh-CN" altLang="en-US" sz="2400" i="1" smtClean="0">
                        <a:latin typeface="Cambria Math" panose="02040503050406030204" pitchFamily="18" charset="0"/>
                        <a:cs typeface="Times New Roman" panose="02020603050405020304" pitchFamily="18" charset="0"/>
                      </a:rPr>
                      <m:t>𝜓</m:t>
                    </m:r>
                    <m:r>
                      <a:rPr lang="en-US" altLang="zh-CN" sz="2400" i="1">
                        <a:latin typeface="Cambria Math" panose="02040503050406030204" pitchFamily="18" charset="0"/>
                        <a:cs typeface="Times New Roman" panose="02020603050405020304" pitchFamily="18" charset="0"/>
                      </a:rPr>
                      <m:t>(</m:t>
                    </m:r>
                    <m:r>
                      <a:rPr lang="zh-CN" altLang="en-US" sz="2400" b="1" i="1">
                        <a:latin typeface="Cambria Math" panose="02040503050406030204" pitchFamily="18" charset="0"/>
                        <a:cs typeface="Times New Roman" panose="02020603050405020304" pitchFamily="18" charset="0"/>
                      </a:rPr>
                      <m:t>𝒓</m:t>
                    </m:r>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𝑡</m:t>
                    </m:r>
                    <m:r>
                      <a:rPr lang="en-US" altLang="zh-CN" sz="2400" i="1">
                        <a:latin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zh-CN" sz="2400" i="1">
                            <a:latin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cs typeface="Times New Roman" panose="02020603050405020304" pitchFamily="18" charset="0"/>
                          </a:rPr>
                          <m:t>𝑒</m:t>
                        </m:r>
                      </m:e>
                      <m:sup>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𝑖𝐸𝑡</m:t>
                        </m:r>
                        <m:r>
                          <a:rPr lang="en-US" altLang="zh-CN" sz="2400" i="1">
                            <a:latin typeface="Cambria Math" panose="02040503050406030204" pitchFamily="18" charset="0"/>
                            <a:cs typeface="Times New Roman" panose="02020603050405020304" pitchFamily="18" charset="0"/>
                          </a:rPr>
                          <m:t>/ℏ</m:t>
                        </m:r>
                      </m:sup>
                    </m:sSup>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oMath>
                </a14:m>
                <a:br>
                  <a:rPr lang="en-US" altLang="zh-CN" sz="2400" b="1" dirty="0">
                    <a:solidFill>
                      <a:srgbClr val="FF0000"/>
                    </a:solidFill>
                    <a:latin typeface="Times New Roman" panose="02020603050405020304" pitchFamily="18" charset="0"/>
                    <a:cs typeface="Times New Roman" panose="02020603050405020304" pitchFamily="18" charset="0"/>
                  </a:rPr>
                </a:br>
                <a14:m>
                  <m:oMath xmlns:m="http://schemas.openxmlformats.org/officeDocument/2006/math">
                    <m:r>
                      <a:rPr lang="en-US" altLang="zh-CN" sz="2400" i="1">
                        <a:latin typeface="Cambria Math" panose="02040503050406030204" pitchFamily="18" charset="0"/>
                        <a:cs typeface="Times New Roman" panose="02020603050405020304" pitchFamily="18" charset="0"/>
                      </a:rPr>
                      <m:t>[−</m:t>
                    </m:r>
                    <m:f>
                      <m:fPr>
                        <m:ctrlPr>
                          <a:rPr lang="en-US" altLang="zh-CN" sz="2400" i="1">
                            <a:latin typeface="Cambria Math" panose="02040503050406030204" pitchFamily="18" charset="0"/>
                            <a:cs typeface="Times New Roman" panose="02020603050405020304" pitchFamily="18" charset="0"/>
                          </a:rPr>
                        </m:ctrlPr>
                      </m:fPr>
                      <m:num>
                        <m:sSup>
                          <m:sSupPr>
                            <m:ctrlPr>
                              <a:rPr lang="en-US" altLang="zh-CN" sz="2400" i="1">
                                <a:latin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sz="2400" i="1">
                                <a:latin typeface="Cambria Math" panose="02040503050406030204" pitchFamily="18" charset="0"/>
                                <a:cs typeface="Times New Roman" panose="02020603050405020304" pitchFamily="18" charset="0"/>
                              </a:rPr>
                              <m:t>2</m:t>
                            </m:r>
                          </m:sup>
                        </m:sSup>
                      </m:num>
                      <m:den>
                        <m:r>
                          <a:rPr lang="en-US" altLang="zh-CN" sz="2400" i="1">
                            <a:latin typeface="Cambria Math" panose="02040503050406030204" pitchFamily="18" charset="0"/>
                            <a:cs typeface="Times New Roman" panose="02020603050405020304" pitchFamily="18" charset="0"/>
                          </a:rPr>
                          <m:t>2</m:t>
                        </m:r>
                        <m:r>
                          <a:rPr lang="en-US" altLang="zh-CN" sz="2400" i="1">
                            <a:latin typeface="Cambria Math" panose="02040503050406030204" pitchFamily="18" charset="0"/>
                            <a:cs typeface="Times New Roman" panose="02020603050405020304" pitchFamily="18" charset="0"/>
                          </a:rPr>
                          <m:t>𝑚</m:t>
                        </m:r>
                      </m:den>
                    </m:f>
                    <m:sSup>
                      <m:sSupPr>
                        <m:ctrlPr>
                          <a:rPr lang="en-US" altLang="zh-CN" sz="24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ea typeface="Cambria Math" panose="02040503050406030204" pitchFamily="18" charset="0"/>
                            <a:cs typeface="Times New Roman" panose="02020603050405020304" pitchFamily="18" charset="0"/>
                          </a:rPr>
                          <m:t>𝛻</m:t>
                        </m:r>
                      </m:e>
                      <m:sup>
                        <m:r>
                          <a:rPr lang="en-US" altLang="zh-CN" sz="2400" i="1">
                            <a:latin typeface="Cambria Math" panose="02040503050406030204" pitchFamily="18" charset="0"/>
                            <a:ea typeface="Cambria Math" panose="02040503050406030204" pitchFamily="18" charset="0"/>
                            <a:cs typeface="Times New Roman" panose="02020603050405020304" pitchFamily="18" charset="0"/>
                          </a:rPr>
                          <m:t>2</m:t>
                        </m:r>
                      </m:sup>
                    </m:sSup>
                    <m:r>
                      <a:rPr lang="en-US" altLang="zh-CN" sz="2400"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latin typeface="Cambria Math" panose="02040503050406030204" pitchFamily="18" charset="0"/>
                    <a:cs typeface="Times New Roman" panose="02020603050405020304" pitchFamily="18" charset="0"/>
                  </a:rPr>
                  <a:t>V]</a:t>
                </a:r>
                <a14:m>
                  <m:oMath xmlns:m="http://schemas.openxmlformats.org/officeDocument/2006/math">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oMath>
                </a14:m>
                <a:r>
                  <a:rPr lang="en-US" altLang="zh-CN" sz="2400" dirty="0">
                    <a:latin typeface="Cambria Math" panose="02040503050406030204" pitchFamily="18" charset="0"/>
                    <a:cs typeface="Times New Roman" panose="02020603050405020304" pitchFamily="18" charset="0"/>
                  </a:rPr>
                  <a:t>=E</a:t>
                </a:r>
                <a14:m>
                  <m:oMath xmlns:m="http://schemas.openxmlformats.org/officeDocument/2006/math">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oMath>
                </a14:m>
                <a:br>
                  <a:rPr lang="en-US" altLang="zh-CN" sz="2400" dirty="0">
                    <a:solidFill>
                      <a:srgbClr val="FF0000"/>
                    </a:solidFill>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But </a:t>
                </a:r>
                <a:r>
                  <a:rPr lang="en-US" altLang="zh-CN" sz="2400" i="1" dirty="0">
                    <a:latin typeface="Times New Roman" panose="02020603050405020304" pitchFamily="18" charset="0"/>
                    <a:cs typeface="Times New Roman" panose="02020603050405020304" pitchFamily="18" charset="0"/>
                  </a:rPr>
                  <a:t>E</a:t>
                </a:r>
                <a:r>
                  <a:rPr lang="en-US" altLang="zh-CN" sz="2400" dirty="0">
                    <a:latin typeface="Times New Roman" panose="02020603050405020304" pitchFamily="18" charset="0"/>
                    <a:cs typeface="Times New Roman" panose="02020603050405020304" pitchFamily="18" charset="0"/>
                  </a:rPr>
                  <a:t> can be </a:t>
                </a:r>
                <a:r>
                  <a:rPr lang="en-US" altLang="zh-CN" sz="2400" dirty="0">
                    <a:highlight>
                      <a:srgbClr val="00FFFF"/>
                    </a:highlight>
                    <a:latin typeface="Times New Roman" panose="02020603050405020304" pitchFamily="18" charset="0"/>
                    <a:cs typeface="Times New Roman" panose="02020603050405020304" pitchFamily="18" charset="0"/>
                  </a:rPr>
                  <a:t>complex</a:t>
                </a:r>
                <a:r>
                  <a:rPr lang="en-US" altLang="zh-CN" sz="2400" dirty="0">
                    <a:latin typeface="Times New Roman" panose="02020603050405020304" pitchFamily="18" charset="0"/>
                    <a:cs typeface="Times New Roman" panose="02020603050405020304" pitchFamily="18" charset="0"/>
                  </a:rPr>
                  <a:t>, and</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the </a:t>
                </a:r>
                <a:r>
                  <a:rPr lang="en-US" altLang="zh-CN" sz="2400" dirty="0">
                    <a:highlight>
                      <a:srgbClr val="00FFFF"/>
                    </a:highlight>
                    <a:latin typeface="Times New Roman" panose="02020603050405020304" pitchFamily="18" charset="0"/>
                    <a:cs typeface="Times New Roman" panose="02020603050405020304" pitchFamily="18" charset="0"/>
                  </a:rPr>
                  <a:t>inner product</a:t>
                </a:r>
                <a:r>
                  <a:rPr lang="en-US" altLang="zh-CN" sz="2400" dirty="0">
                    <a:latin typeface="Times New Roman" panose="02020603050405020304" pitchFamily="18" charset="0"/>
                    <a:cs typeface="Times New Roman" panose="02020603050405020304" pitchFamily="18" charset="0"/>
                  </a:rPr>
                  <a:t>: </a:t>
                </a:r>
                <a14:m>
                  <m:oMath xmlns:m="http://schemas.openxmlformats.org/officeDocument/2006/math">
                    <m:nary>
                      <m:naryPr>
                        <m:limLoc m:val="undOvr"/>
                        <m:subHide m:val="on"/>
                        <m:supHide m:val="on"/>
                        <m:ctrlPr>
                          <a:rPr lang="en-US" altLang="zh-CN" sz="2400" i="1" smtClean="0">
                            <a:latin typeface="Cambria Math" panose="02040503050406030204" pitchFamily="18" charset="0"/>
                            <a:cs typeface="Times New Roman" panose="02020603050405020304" pitchFamily="18" charset="0"/>
                          </a:rPr>
                        </m:ctrlPr>
                      </m:naryPr>
                      <m:sub/>
                      <m:sup/>
                      <m:e>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e>
                    </m:nary>
                  </m:oMath>
                </a14:m>
                <a:r>
                  <a:rPr lang="en-US" altLang="zh-CN" sz="2400" dirty="0">
                    <a:latin typeface="Times New Roman" panose="02020603050405020304" pitchFamily="18" charset="0"/>
                    <a:cs typeface="Times New Roman" panose="02020603050405020304" pitchFamily="18" charset="0"/>
                  </a:rPr>
                  <a:t>=1 (not the complex conjugate)</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1) </a:t>
                </a:r>
                <a:r>
                  <a:rPr lang="en-US" altLang="zh-CN" sz="2400" i="1" dirty="0">
                    <a:latin typeface="Times New Roman" panose="02020603050405020304" pitchFamily="18" charset="0"/>
                    <a:cs typeface="Times New Roman" panose="02020603050405020304" pitchFamily="18" charset="0"/>
                  </a:rPr>
                  <a:t>E</a:t>
                </a:r>
                <a:r>
                  <a:rPr lang="en-US" altLang="zh-CN" sz="2400" dirty="0">
                    <a:latin typeface="Times New Roman" panose="02020603050405020304" pitchFamily="18" charset="0"/>
                    <a:cs typeface="Times New Roman" panose="02020603050405020304" pitchFamily="18" charset="0"/>
                  </a:rPr>
                  <a:t> is a negative real number: </a:t>
                </a:r>
                <a:r>
                  <a:rPr lang="en-US" altLang="zh-CN" sz="2400" dirty="0">
                    <a:solidFill>
                      <a:srgbClr val="C00000"/>
                    </a:solidFill>
                    <a:latin typeface="Times New Roman" panose="02020603050405020304" pitchFamily="18" charset="0"/>
                    <a:cs typeface="Times New Roman" panose="02020603050405020304" pitchFamily="18" charset="0"/>
                  </a:rPr>
                  <a:t>bound</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2) </a:t>
                </a:r>
                <a:r>
                  <a:rPr lang="en-US" altLang="zh-CN" sz="2400" i="1" dirty="0">
                    <a:latin typeface="Times New Roman" panose="02020603050405020304" pitchFamily="18" charset="0"/>
                    <a:cs typeface="Times New Roman" panose="02020603050405020304" pitchFamily="18" charset="0"/>
                  </a:rPr>
                  <a:t>E</a:t>
                </a:r>
                <a:r>
                  <a:rPr lang="en-US" altLang="zh-CN" sz="2400" dirty="0">
                    <a:latin typeface="Times New Roman" panose="02020603050405020304" pitchFamily="18" charset="0"/>
                    <a:cs typeface="Times New Roman" panose="02020603050405020304" pitchFamily="18" charset="0"/>
                  </a:rPr>
                  <a:t> is a positive real number: </a:t>
                </a:r>
                <a:r>
                  <a:rPr lang="en-US" altLang="zh-CN" sz="2400" dirty="0">
                    <a:solidFill>
                      <a:srgbClr val="C00000"/>
                    </a:solidFill>
                    <a:latin typeface="Times New Roman" panose="02020603050405020304" pitchFamily="18" charset="0"/>
                    <a:cs typeface="Times New Roman" panose="02020603050405020304" pitchFamily="18" charset="0"/>
                  </a:rPr>
                  <a:t>continuum</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3) </a:t>
                </a:r>
                <a14:m>
                  <m:oMath xmlns:m="http://schemas.openxmlformats.org/officeDocument/2006/math">
                    <m:r>
                      <a:rPr lang="en-US" altLang="zh-CN" sz="2400" i="1" smtClean="0">
                        <a:latin typeface="Cambria Math" panose="02040503050406030204" pitchFamily="18" charset="0"/>
                        <a:cs typeface="Times New Roman" panose="02020603050405020304" pitchFamily="18" charset="0"/>
                      </a:rPr>
                      <m:t>𝐸</m:t>
                    </m:r>
                    <m:r>
                      <a:rPr lang="en-US" altLang="zh-CN" sz="2400" i="1" smtClean="0">
                        <a:latin typeface="Cambria Math" panose="02040503050406030204" pitchFamily="18" charset="0"/>
                        <a:cs typeface="Times New Roman" panose="02020603050405020304" pitchFamily="18" charset="0"/>
                      </a:rPr>
                      <m:t>=</m:t>
                    </m:r>
                    <m:f>
                      <m:fPr>
                        <m:ctrlPr>
                          <a:rPr lang="en-US" altLang="zh-CN" sz="2400" i="1" smtClean="0">
                            <a:latin typeface="Cambria Math" panose="02040503050406030204" pitchFamily="18" charset="0"/>
                            <a:cs typeface="Times New Roman" panose="02020603050405020304" pitchFamily="18" charset="0"/>
                          </a:rPr>
                        </m:ctrlPr>
                      </m:fPr>
                      <m:num>
                        <m:sSup>
                          <m:sSupPr>
                            <m:ctrlP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2</m:t>
                            </m:r>
                          </m:sup>
                        </m:sSup>
                        <m:sSup>
                          <m:sSupPr>
                            <m:ctrlP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𝑘</m:t>
                            </m:r>
                          </m:e>
                          <m:sup>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altLang="zh-CN" sz="2400" i="1" smtClean="0">
                            <a:latin typeface="Cambria Math" panose="02040503050406030204" pitchFamily="18" charset="0"/>
                            <a:cs typeface="Times New Roman" panose="02020603050405020304" pitchFamily="18" charset="0"/>
                          </a:rPr>
                          <m:t>2</m:t>
                        </m:r>
                        <m:r>
                          <a:rPr lang="en-US" altLang="zh-CN" sz="2400" i="1" smtClean="0">
                            <a:latin typeface="Cambria Math" panose="02040503050406030204" pitchFamily="18" charset="0"/>
                            <a:cs typeface="Times New Roman" panose="02020603050405020304" pitchFamily="18" charset="0"/>
                          </a:rPr>
                          <m:t>𝑚</m:t>
                        </m:r>
                      </m:den>
                    </m:f>
                  </m:oMath>
                </a14:m>
                <a:r>
                  <a:rPr lang="en-US" altLang="zh-CN" sz="24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400" i="1" dirty="0" smtClean="0">
                            <a:latin typeface="Cambria Math" panose="02040503050406030204" pitchFamily="18" charset="0"/>
                            <a:cs typeface="Times New Roman" panose="02020603050405020304" pitchFamily="18" charset="0"/>
                          </a:rPr>
                        </m:ctrlPr>
                      </m:sSubPr>
                      <m:e>
                        <m:r>
                          <a:rPr lang="en-US" altLang="zh-CN" sz="2400" i="1" dirty="0" smtClean="0">
                            <a:latin typeface="Cambria Math" panose="02040503050406030204" pitchFamily="18" charset="0"/>
                            <a:cs typeface="Times New Roman" panose="02020603050405020304" pitchFamily="18" charset="0"/>
                          </a:rPr>
                          <m:t>𝐸</m:t>
                        </m:r>
                      </m:e>
                      <m:sub>
                        <m:r>
                          <a:rPr lang="en-US" altLang="zh-CN" sz="2400" i="1" dirty="0" smtClean="0">
                            <a:latin typeface="Cambria Math" panose="02040503050406030204" pitchFamily="18" charset="0"/>
                            <a:cs typeface="Times New Roman" panose="02020603050405020304" pitchFamily="18" charset="0"/>
                          </a:rPr>
                          <m:t>𝑅</m:t>
                        </m:r>
                      </m:sub>
                    </m:sSub>
                    <m:r>
                      <a:rPr lang="en-US" altLang="zh-CN" sz="2400" i="1" dirty="0" smtClean="0">
                        <a:latin typeface="Cambria Math" panose="02040503050406030204" pitchFamily="18" charset="0"/>
                        <a:cs typeface="Times New Roman" panose="02020603050405020304" pitchFamily="18" charset="0"/>
                      </a:rPr>
                      <m:t>−</m:t>
                    </m:r>
                    <m:r>
                      <a:rPr lang="en-US" altLang="zh-CN" sz="2400" i="1" dirty="0" smtClean="0">
                        <a:latin typeface="Cambria Math" panose="02040503050406030204" pitchFamily="18" charset="0"/>
                        <a:cs typeface="Times New Roman" panose="02020603050405020304" pitchFamily="18" charset="0"/>
                      </a:rPr>
                      <m:t>𝑖</m:t>
                    </m:r>
                    <m:f>
                      <m:fPr>
                        <m:ctrlPr>
                          <a:rPr lang="en-US" altLang="zh-CN" sz="2400" i="1" dirty="0" smtClean="0">
                            <a:latin typeface="Cambria Math" panose="02040503050406030204" pitchFamily="18" charset="0"/>
                            <a:cs typeface="Times New Roman" panose="02020603050405020304" pitchFamily="18" charset="0"/>
                          </a:rPr>
                        </m:ctrlPr>
                      </m:fPr>
                      <m:num>
                        <m:r>
                          <a:rPr lang="el-GR" altLang="zh-CN" sz="2400" i="1" dirty="0">
                            <a:latin typeface="Cambria Math" panose="02040503050406030204" pitchFamily="18" charset="0"/>
                            <a:ea typeface="Cambria Math" panose="02040503050406030204" pitchFamily="18" charset="0"/>
                            <a:cs typeface="Times New Roman" panose="02020603050405020304" pitchFamily="18" charset="0"/>
                          </a:rPr>
                          <m:t>𝛤</m:t>
                        </m:r>
                      </m:num>
                      <m:den>
                        <m:r>
                          <a:rPr lang="en-US" altLang="zh-CN" sz="2400" i="1" dirty="0" smtClean="0">
                            <a:latin typeface="Cambria Math" panose="02040503050406030204" pitchFamily="18" charset="0"/>
                            <a:cs typeface="Times New Roman" panose="02020603050405020304" pitchFamily="18" charset="0"/>
                          </a:rPr>
                          <m:t>2</m:t>
                        </m:r>
                      </m:den>
                    </m:f>
                  </m:oMath>
                </a14:m>
                <a:r>
                  <a:rPr lang="en-US" altLang="zh-CN" sz="2400" dirty="0">
                    <a:latin typeface="Times New Roman" panose="02020603050405020304" pitchFamily="18" charset="0"/>
                    <a:cs typeface="Times New Roman" panose="02020603050405020304" pitchFamily="18" charset="0"/>
                  </a:rPr>
                  <a:t> : </a:t>
                </a:r>
                <a:r>
                  <a:rPr lang="en-US" altLang="zh-CN" sz="2400" dirty="0">
                    <a:solidFill>
                      <a:srgbClr val="C00000"/>
                    </a:solidFill>
                    <a:latin typeface="Times New Roman" panose="02020603050405020304" pitchFamily="18" charset="0"/>
                    <a:cs typeface="Times New Roman" panose="02020603050405020304" pitchFamily="18" charset="0"/>
                  </a:rPr>
                  <a:t>resonance</a:t>
                </a:r>
                <a:br>
                  <a:rPr lang="en-US" altLang="zh-CN" sz="2400" dirty="0">
                    <a:latin typeface="Times New Roman" panose="02020603050405020304" pitchFamily="18" charset="0"/>
                    <a:cs typeface="Times New Roman" panose="02020603050405020304" pitchFamily="18" charset="0"/>
                  </a:rPr>
                </a:br>
                <a14:m>
                  <m:oMath xmlns:m="http://schemas.openxmlformats.org/officeDocument/2006/math">
                    <m:r>
                      <a:rPr lang="zh-CN" altLang="en-US" sz="2400" i="1">
                        <a:latin typeface="Cambria Math" panose="02040503050406030204" pitchFamily="18" charset="0"/>
                        <a:cs typeface="Times New Roman" panose="02020603050405020304" pitchFamily="18" charset="0"/>
                      </a:rPr>
                      <m:t>𝜓</m:t>
                    </m:r>
                    <m:r>
                      <a:rPr lang="en-US" altLang="zh-CN" sz="2400" i="1">
                        <a:latin typeface="Cambria Math" panose="02040503050406030204" pitchFamily="18" charset="0"/>
                        <a:cs typeface="Times New Roman" panose="02020603050405020304" pitchFamily="18" charset="0"/>
                      </a:rPr>
                      <m:t>(</m:t>
                    </m:r>
                    <m:r>
                      <a:rPr lang="zh-CN" altLang="en-US" sz="2400" b="1" i="1">
                        <a:latin typeface="Cambria Math" panose="02040503050406030204" pitchFamily="18" charset="0"/>
                        <a:cs typeface="Times New Roman" panose="02020603050405020304" pitchFamily="18" charset="0"/>
                      </a:rPr>
                      <m:t>𝒓</m:t>
                    </m:r>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𝑡</m:t>
                    </m:r>
                    <m:r>
                      <a:rPr lang="en-US" altLang="zh-CN" sz="2400" i="1">
                        <a:latin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zh-CN" sz="2400" i="1">
                            <a:latin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cs typeface="Times New Roman" panose="02020603050405020304" pitchFamily="18" charset="0"/>
                          </a:rPr>
                          <m:t>𝑒</m:t>
                        </m:r>
                      </m:e>
                      <m:sup>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𝑖𝐸𝑡</m:t>
                        </m:r>
                        <m:r>
                          <a:rPr lang="en-US" altLang="zh-CN" sz="2400" i="1">
                            <a:latin typeface="Cambria Math" panose="02040503050406030204" pitchFamily="18" charset="0"/>
                            <a:cs typeface="Times New Roman" panose="02020603050405020304" pitchFamily="18" charset="0"/>
                          </a:rPr>
                          <m:t>/ℏ</m:t>
                        </m:r>
                      </m:sup>
                    </m:sSup>
                    <m:sSub>
                      <m:sSubPr>
                        <m:ctrlPr>
                          <a:rPr lang="en-US" altLang="zh-CN" sz="2400" i="1" dirty="0">
                            <a:latin typeface="Cambria Math" panose="02040503050406030204" pitchFamily="18" charset="0"/>
                            <a:cs typeface="Times New Roman" panose="02020603050405020304" pitchFamily="18" charset="0"/>
                          </a:rPr>
                        </m:ctrlPr>
                      </m:sSubPr>
                      <m:e>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oMath>
                </a14:m>
                <a:r>
                  <a:rPr lang="en-US" altLang="zh-CN" sz="24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400" i="1" dirty="0">
                            <a:latin typeface="Cambria Math" panose="02040503050406030204" pitchFamily="18" charset="0"/>
                            <a:cs typeface="Times New Roman" panose="02020603050405020304" pitchFamily="18" charset="0"/>
                          </a:rPr>
                        </m:ctrlPr>
                      </m:sSubPr>
                      <m:e>
                        <m:sSup>
                          <m:sSupPr>
                            <m:ctrlPr>
                              <a:rPr lang="en-US" altLang="zh-CN" sz="2400" i="1">
                                <a:latin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cs typeface="Times New Roman" panose="02020603050405020304" pitchFamily="18" charset="0"/>
                              </a:rPr>
                              <m:t>𝑒</m:t>
                            </m:r>
                          </m:e>
                          <m:sup>
                            <m:r>
                              <a:rPr lang="en-US" altLang="zh-CN" sz="2400" i="1">
                                <a:latin typeface="Cambria Math" panose="02040503050406030204" pitchFamily="18" charset="0"/>
                                <a:cs typeface="Times New Roman" panose="02020603050405020304" pitchFamily="18" charset="0"/>
                              </a:rPr>
                              <m:t>−</m:t>
                            </m:r>
                            <m:r>
                              <a:rPr lang="en-US" altLang="zh-CN" sz="2400" i="1">
                                <a:latin typeface="Cambria Math" panose="02040503050406030204" pitchFamily="18" charset="0"/>
                                <a:cs typeface="Times New Roman" panose="02020603050405020304" pitchFamily="18" charset="0"/>
                              </a:rPr>
                              <m:t>𝑖</m:t>
                            </m:r>
                            <m:sSub>
                              <m:sSubPr>
                                <m:ctrlPr>
                                  <a:rPr lang="en-US" altLang="zh-CN" sz="2400" i="1">
                                    <a:latin typeface="Cambria Math" panose="02040503050406030204" pitchFamily="18" charset="0"/>
                                    <a:cs typeface="Times New Roman" panose="02020603050405020304" pitchFamily="18" charset="0"/>
                                  </a:rPr>
                                </m:ctrlPr>
                              </m:sSubPr>
                              <m:e>
                                <m:r>
                                  <a:rPr lang="en-US" altLang="zh-CN" sz="2400" i="1">
                                    <a:latin typeface="Cambria Math" panose="02040503050406030204" pitchFamily="18" charset="0"/>
                                    <a:cs typeface="Times New Roman" panose="02020603050405020304" pitchFamily="18" charset="0"/>
                                  </a:rPr>
                                  <m:t>𝐸</m:t>
                                </m:r>
                              </m:e>
                              <m:sub>
                                <m:r>
                                  <a:rPr lang="en-US" altLang="zh-CN" sz="2400" i="1">
                                    <a:latin typeface="Cambria Math" panose="02040503050406030204" pitchFamily="18" charset="0"/>
                                    <a:cs typeface="Times New Roman" panose="02020603050405020304" pitchFamily="18" charset="0"/>
                                  </a:rPr>
                                  <m:t>𝑛</m:t>
                                </m:r>
                              </m:sub>
                            </m:sSub>
                            <m:r>
                              <a:rPr lang="en-US" altLang="zh-CN" sz="2400" i="1">
                                <a:latin typeface="Cambria Math" panose="02040503050406030204" pitchFamily="18" charset="0"/>
                                <a:cs typeface="Times New Roman" panose="02020603050405020304" pitchFamily="18" charset="0"/>
                              </a:rPr>
                              <m:t>𝑡</m:t>
                            </m:r>
                            <m:r>
                              <a:rPr lang="en-US" altLang="zh-CN" sz="2400" i="1">
                                <a:latin typeface="Cambria Math" panose="02040503050406030204" pitchFamily="18" charset="0"/>
                                <a:cs typeface="Times New Roman" panose="02020603050405020304" pitchFamily="18" charset="0"/>
                              </a:rPr>
                              <m:t>/ℏ</m:t>
                            </m:r>
                          </m:sup>
                        </m:sSup>
                        <m:r>
                          <a:rPr lang="zh-CN" altLang="en-US" sz="2400" i="1" dirty="0">
                            <a:latin typeface="Cambria Math" panose="02040503050406030204" pitchFamily="18" charset="0"/>
                            <a:cs typeface="Times New Roman" panose="02020603050405020304" pitchFamily="18" charset="0"/>
                          </a:rPr>
                          <m:t>𝜑</m:t>
                        </m:r>
                      </m:e>
                      <m:sub>
                        <m:r>
                          <a:rPr lang="en-US" altLang="zh-CN" sz="2400" i="1" dirty="0">
                            <a:latin typeface="Cambria Math" panose="02040503050406030204" pitchFamily="18" charset="0"/>
                            <a:cs typeface="Times New Roman" panose="02020603050405020304" pitchFamily="18" charset="0"/>
                          </a:rPr>
                          <m:t>𝐸</m:t>
                        </m:r>
                      </m:sub>
                    </m:sSub>
                    <m:d>
                      <m:dPr>
                        <m:ctrlPr>
                          <a:rPr lang="en-US" altLang="zh-CN" sz="2400" i="1" dirty="0">
                            <a:latin typeface="Cambria Math" panose="02040503050406030204" pitchFamily="18" charset="0"/>
                            <a:cs typeface="Times New Roman" panose="02020603050405020304" pitchFamily="18" charset="0"/>
                          </a:rPr>
                        </m:ctrlPr>
                      </m:dPr>
                      <m:e>
                        <m:r>
                          <a:rPr lang="en-US" altLang="zh-CN" sz="2400" b="1" i="1" dirty="0">
                            <a:latin typeface="Cambria Math" panose="02040503050406030204" pitchFamily="18" charset="0"/>
                            <a:cs typeface="Times New Roman" panose="02020603050405020304" pitchFamily="18" charset="0"/>
                          </a:rPr>
                          <m:t>𝒓</m:t>
                        </m:r>
                      </m:e>
                    </m:d>
                    <m:sSup>
                      <m:sSupPr>
                        <m:ctrlPr>
                          <a:rPr lang="en-US" altLang="zh-CN" sz="2400" i="1">
                            <a:latin typeface="Cambria Math" panose="02040503050406030204" pitchFamily="18" charset="0"/>
                            <a:cs typeface="Times New Roman" panose="02020603050405020304" pitchFamily="18" charset="0"/>
                          </a:rPr>
                        </m:ctrlPr>
                      </m:sSupPr>
                      <m:e>
                        <m:r>
                          <a:rPr lang="en-US" altLang="zh-CN" sz="2400" i="1">
                            <a:latin typeface="Cambria Math" panose="02040503050406030204" pitchFamily="18" charset="0"/>
                            <a:cs typeface="Times New Roman" panose="02020603050405020304" pitchFamily="18" charset="0"/>
                          </a:rPr>
                          <m:t>𝑒</m:t>
                        </m:r>
                      </m:e>
                      <m:sup>
                        <m:r>
                          <a:rPr lang="en-US" altLang="zh-CN" sz="2400" i="1">
                            <a:latin typeface="Cambria Math" panose="02040503050406030204" pitchFamily="18" charset="0"/>
                            <a:cs typeface="Times New Roman" panose="02020603050405020304" pitchFamily="18" charset="0"/>
                          </a:rPr>
                          <m:t>−</m:t>
                        </m:r>
                        <m:r>
                          <a:rPr lang="el-GR" altLang="zh-CN" sz="2400" i="1" dirty="0">
                            <a:latin typeface="Cambria Math" panose="02040503050406030204" pitchFamily="18" charset="0"/>
                            <a:ea typeface="Cambria Math" panose="02040503050406030204" pitchFamily="18" charset="0"/>
                            <a:cs typeface="Times New Roman" panose="02020603050405020304" pitchFamily="18" charset="0"/>
                          </a:rPr>
                          <m:t>𝛤</m:t>
                        </m:r>
                        <m:r>
                          <a:rPr lang="en-US" altLang="zh-CN" sz="2400" i="1">
                            <a:latin typeface="Cambria Math" panose="02040503050406030204" pitchFamily="18" charset="0"/>
                            <a:cs typeface="Times New Roman" panose="02020603050405020304" pitchFamily="18" charset="0"/>
                          </a:rPr>
                          <m:t>ℏ</m:t>
                        </m:r>
                        <m:r>
                          <a:rPr lang="en-US" altLang="zh-CN" sz="2400" i="1">
                            <a:latin typeface="Cambria Math" panose="02040503050406030204" pitchFamily="18" charset="0"/>
                            <a:cs typeface="Times New Roman" panose="02020603050405020304" pitchFamily="18" charset="0"/>
                          </a:rPr>
                          <m:t>𝑡</m:t>
                        </m:r>
                        <m:r>
                          <a:rPr lang="en-US" altLang="zh-CN" sz="2400" i="1">
                            <a:latin typeface="Cambria Math" panose="02040503050406030204" pitchFamily="18" charset="0"/>
                            <a:cs typeface="Times New Roman" panose="02020603050405020304" pitchFamily="18" charset="0"/>
                          </a:rPr>
                          <m:t>/2</m:t>
                        </m:r>
                      </m:sup>
                    </m:sSup>
                  </m:oMath>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40F6653D-B581-4C27-9C93-8A600F7A795D}"/>
                  </a:ext>
                </a:extLst>
              </p:cNvPr>
              <p:cNvSpPr txBox="1">
                <a:spLocks noRot="1" noChangeAspect="1" noMove="1" noResize="1" noEditPoints="1" noAdjustHandles="1" noChangeArrowheads="1" noChangeShapeType="1" noTextEdit="1"/>
              </p:cNvSpPr>
              <p:nvPr/>
            </p:nvSpPr>
            <p:spPr>
              <a:xfrm>
                <a:off x="235083" y="979062"/>
                <a:ext cx="8820980" cy="5184576"/>
              </a:xfrm>
              <a:prstGeom prst="rect">
                <a:avLst/>
              </a:prstGeom>
              <a:blipFill>
                <a:blip r:embed="rId2"/>
                <a:stretch>
                  <a:fillRect l="-1106" b="-2118"/>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1F47F2D3-6A9A-4006-BAEF-FCCF1173D8FD}"/>
              </a:ext>
            </a:extLst>
          </p:cNvPr>
          <p:cNvSpPr/>
          <p:nvPr/>
        </p:nvSpPr>
        <p:spPr>
          <a:xfrm>
            <a:off x="3680182" y="609730"/>
            <a:ext cx="3738049" cy="369332"/>
          </a:xfrm>
          <a:prstGeom prst="rect">
            <a:avLst/>
          </a:prstGeom>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One-body Berggren (Gamow) basis</a:t>
            </a:r>
            <a:endParaRPr lang="zh-CN" altLang="en-US" dirty="0"/>
          </a:p>
        </p:txBody>
      </p:sp>
      <p:pic>
        <p:nvPicPr>
          <p:cNvPr id="4" name="图片 3">
            <a:extLst>
              <a:ext uri="{FF2B5EF4-FFF2-40B4-BE49-F238E27FC236}">
                <a16:creationId xmlns:a16="http://schemas.microsoft.com/office/drawing/2014/main" id="{3C1D096B-EEBA-4878-B3CB-7E195F083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038" y="6151937"/>
            <a:ext cx="1729890" cy="381033"/>
          </a:xfrm>
          <a:prstGeom prst="rect">
            <a:avLst/>
          </a:prstGeom>
        </p:spPr>
      </p:pic>
      <p:sp>
        <p:nvSpPr>
          <p:cNvPr id="6" name="文本框 5">
            <a:extLst>
              <a:ext uri="{FF2B5EF4-FFF2-40B4-BE49-F238E27FC236}">
                <a16:creationId xmlns:a16="http://schemas.microsoft.com/office/drawing/2014/main" id="{30DE7E1F-52E1-4AD2-8CE0-50267768FD87}"/>
              </a:ext>
            </a:extLst>
          </p:cNvPr>
          <p:cNvSpPr txBox="1"/>
          <p:nvPr/>
        </p:nvSpPr>
        <p:spPr>
          <a:xfrm>
            <a:off x="118910" y="194921"/>
            <a:ext cx="10132673" cy="369332"/>
          </a:xfrm>
          <a:prstGeom prst="rect">
            <a:avLst/>
          </a:prstGeom>
          <a:noFill/>
        </p:spPr>
        <p:txBody>
          <a:bodyPr wrap="square" rtlCol="0">
            <a:spAutoFit/>
          </a:bodyPr>
          <a:lstStyle/>
          <a:p>
            <a:r>
              <a:rPr lang="en-US" altLang="zh-CN" b="1" dirty="0">
                <a:solidFill>
                  <a:srgbClr val="0070C0"/>
                </a:solidFill>
                <a:latin typeface="Times New Roman" panose="02020603050405020304" pitchFamily="18" charset="0"/>
                <a:cs typeface="Times New Roman" panose="02020603050405020304" pitchFamily="18" charset="0"/>
              </a:rPr>
              <a:t>Time-dependent problem can be approached by time-independent complex-energy quasi-stationary </a:t>
            </a:r>
            <a:endParaRPr lang="zh-CN" altLang="en-US" b="1" dirty="0">
              <a:solidFill>
                <a:srgbClr val="0070C0"/>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1488E130-BC18-419F-8264-7BE6FB9ED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2741" y="194921"/>
            <a:ext cx="1584176" cy="2053207"/>
          </a:xfrm>
          <a:prstGeom prst="rect">
            <a:avLst/>
          </a:prstGeom>
        </p:spPr>
      </p:pic>
      <p:pic>
        <p:nvPicPr>
          <p:cNvPr id="9" name="图片 8">
            <a:extLst>
              <a:ext uri="{FF2B5EF4-FFF2-40B4-BE49-F238E27FC236}">
                <a16:creationId xmlns:a16="http://schemas.microsoft.com/office/drawing/2014/main" id="{DF4A6D2B-7857-4EDF-8D9C-9E9E5E580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998" y="3872986"/>
            <a:ext cx="3374743" cy="1450421"/>
          </a:xfrm>
          <a:prstGeom prst="rect">
            <a:avLst/>
          </a:prstGeom>
        </p:spPr>
      </p:pic>
      <p:sp>
        <p:nvSpPr>
          <p:cNvPr id="5" name="灯片编号占位符 4">
            <a:extLst>
              <a:ext uri="{FF2B5EF4-FFF2-40B4-BE49-F238E27FC236}">
                <a16:creationId xmlns:a16="http://schemas.microsoft.com/office/drawing/2014/main" id="{F29FCA85-E782-4FC3-98E6-87A639861C5E}"/>
              </a:ext>
            </a:extLst>
          </p:cNvPr>
          <p:cNvSpPr>
            <a:spLocks noGrp="1"/>
          </p:cNvSpPr>
          <p:nvPr>
            <p:ph type="sldNum" sz="quarter" idx="12"/>
          </p:nvPr>
        </p:nvSpPr>
        <p:spPr/>
        <p:txBody>
          <a:bodyPr/>
          <a:lstStyle/>
          <a:p>
            <a:fld id="{666D9CF6-2EB0-4E04-8338-D36046F01F75}" type="slidenum">
              <a:rPr lang="zh-CN" altLang="en-US" smtClean="0"/>
              <a:t>19</a:t>
            </a:fld>
            <a:endParaRPr lang="zh-CN" altLang="en-US"/>
          </a:p>
        </p:txBody>
      </p:sp>
      <p:sp>
        <p:nvSpPr>
          <p:cNvPr id="10" name="矩形 9">
            <a:extLst>
              <a:ext uri="{FF2B5EF4-FFF2-40B4-BE49-F238E27FC236}">
                <a16:creationId xmlns:a16="http://schemas.microsoft.com/office/drawing/2014/main" id="{1CC9A069-8B72-4639-9CBE-333708716047}"/>
              </a:ext>
            </a:extLst>
          </p:cNvPr>
          <p:cNvSpPr/>
          <p:nvPr/>
        </p:nvSpPr>
        <p:spPr>
          <a:xfrm>
            <a:off x="8933544" y="2367883"/>
            <a:ext cx="3258456"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T. Berggren, NPA109 (1968) 265</a:t>
            </a:r>
            <a:endParaRPr lang="zh-CN" altLang="en-US" dirty="0"/>
          </a:p>
        </p:txBody>
      </p:sp>
    </p:spTree>
    <p:extLst>
      <p:ext uri="{BB962C8B-B14F-4D97-AF65-F5344CB8AC3E}">
        <p14:creationId xmlns:p14="http://schemas.microsoft.com/office/powerpoint/2010/main" val="307947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BA3F64-72B5-4292-B415-2DAFB7316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5" y="261429"/>
            <a:ext cx="5718220" cy="1533107"/>
          </a:xfrm>
          <a:prstGeom prst="rect">
            <a:avLst/>
          </a:prstGeom>
        </p:spPr>
      </p:pic>
      <p:pic>
        <p:nvPicPr>
          <p:cNvPr id="3" name="图片 2">
            <a:extLst>
              <a:ext uri="{FF2B5EF4-FFF2-40B4-BE49-F238E27FC236}">
                <a16:creationId xmlns:a16="http://schemas.microsoft.com/office/drawing/2014/main" id="{AE463F40-4C5C-42E3-BAD3-FDB98EEC8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26" y="2092876"/>
            <a:ext cx="5635703" cy="2672248"/>
          </a:xfrm>
          <a:prstGeom prst="rect">
            <a:avLst/>
          </a:prstGeom>
        </p:spPr>
      </p:pic>
      <p:pic>
        <p:nvPicPr>
          <p:cNvPr id="4" name="图片 3">
            <a:extLst>
              <a:ext uri="{FF2B5EF4-FFF2-40B4-BE49-F238E27FC236}">
                <a16:creationId xmlns:a16="http://schemas.microsoft.com/office/drawing/2014/main" id="{08E14C51-B1AC-4CBF-9693-6D19CD319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2946" y="2001007"/>
            <a:ext cx="788845" cy="788845"/>
          </a:xfrm>
          <a:prstGeom prst="rect">
            <a:avLst/>
          </a:prstGeom>
        </p:spPr>
      </p:pic>
      <p:pic>
        <p:nvPicPr>
          <p:cNvPr id="5" name="Picture 2">
            <a:extLst>
              <a:ext uri="{FF2B5EF4-FFF2-40B4-BE49-F238E27FC236}">
                <a16:creationId xmlns:a16="http://schemas.microsoft.com/office/drawing/2014/main" id="{3B7B46A0-D521-42AD-A9AC-23D86E10A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408" y="2551681"/>
            <a:ext cx="1722047" cy="152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fig3_13">
            <a:extLst>
              <a:ext uri="{FF2B5EF4-FFF2-40B4-BE49-F238E27FC236}">
                <a16:creationId xmlns:a16="http://schemas.microsoft.com/office/drawing/2014/main" id="{664A7A5F-4507-431E-9D31-0E0647AC9159}"/>
              </a:ext>
            </a:extLst>
          </p:cNvPr>
          <p:cNvPicPr>
            <a:picLocks noChangeAspect="1" noChangeArrowheads="1"/>
          </p:cNvPicPr>
          <p:nvPr/>
        </p:nvPicPr>
        <p:blipFill>
          <a:blip r:embed="rId6" cstate="print"/>
          <a:srcRect/>
          <a:stretch>
            <a:fillRect/>
          </a:stretch>
        </p:blipFill>
        <p:spPr bwMode="auto">
          <a:xfrm>
            <a:off x="6014797" y="4727563"/>
            <a:ext cx="1399718" cy="1717512"/>
          </a:xfrm>
          <a:prstGeom prst="rect">
            <a:avLst/>
          </a:prstGeom>
          <a:noFill/>
        </p:spPr>
      </p:pic>
      <p:sp>
        <p:nvSpPr>
          <p:cNvPr id="7" name="文本框 6">
            <a:extLst>
              <a:ext uri="{FF2B5EF4-FFF2-40B4-BE49-F238E27FC236}">
                <a16:creationId xmlns:a16="http://schemas.microsoft.com/office/drawing/2014/main" id="{83FC6B50-C4C9-4B06-8DCE-48420A6915B1}"/>
              </a:ext>
            </a:extLst>
          </p:cNvPr>
          <p:cNvSpPr txBox="1"/>
          <p:nvPr/>
        </p:nvSpPr>
        <p:spPr>
          <a:xfrm>
            <a:off x="6096000" y="3145448"/>
            <a:ext cx="1622738" cy="338554"/>
          </a:xfrm>
          <a:prstGeom prst="rect">
            <a:avLst/>
          </a:prstGeom>
          <a:noFill/>
        </p:spPr>
        <p:txBody>
          <a:bodyPr wrap="squar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1963 Nobel Prize</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517BB51-E6F2-43A8-AA55-58762DD67731}"/>
              </a:ext>
            </a:extLst>
          </p:cNvPr>
          <p:cNvSpPr txBox="1"/>
          <p:nvPr/>
        </p:nvSpPr>
        <p:spPr>
          <a:xfrm>
            <a:off x="5857246" y="4195193"/>
            <a:ext cx="1622738" cy="338554"/>
          </a:xfrm>
          <a:prstGeom prst="rect">
            <a:avLst/>
          </a:prstGeom>
          <a:noFill/>
        </p:spPr>
        <p:txBody>
          <a:bodyPr wrap="squar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1975 Nobel Prize</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D2DCC20-059B-49E0-800F-56535599DA01}"/>
              </a:ext>
            </a:extLst>
          </p:cNvPr>
          <p:cNvSpPr/>
          <p:nvPr/>
        </p:nvSpPr>
        <p:spPr>
          <a:xfrm>
            <a:off x="438955" y="5063464"/>
            <a:ext cx="4956220" cy="738664"/>
          </a:xfrm>
          <a:prstGeom prst="rect">
            <a:avLst/>
          </a:prstGeom>
          <a:solidFill>
            <a:schemeClr val="accent2">
              <a:lumMod val="20000"/>
              <a:lumOff val="80000"/>
            </a:schemeClr>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for the discovery of the connection between collective motion and particle motion in atomic nuclei and the development of the theory of the structure of the atomic nucleus based on this connection</a:t>
            </a:r>
            <a:endParaRPr lang="zh-CN" altLang="en-US" sz="1400" dirty="0">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15CCCED2-F248-4D28-874A-0F7EA0899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3443" y="5154497"/>
            <a:ext cx="1447874" cy="431822"/>
          </a:xfrm>
          <a:prstGeom prst="rect">
            <a:avLst/>
          </a:prstGeom>
        </p:spPr>
      </p:pic>
      <p:pic>
        <p:nvPicPr>
          <p:cNvPr id="21" name="图片 20">
            <a:extLst>
              <a:ext uri="{FF2B5EF4-FFF2-40B4-BE49-F238E27FC236}">
                <a16:creationId xmlns:a16="http://schemas.microsoft.com/office/drawing/2014/main" id="{5727499B-5F90-4392-8EB3-848263904F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0506" y="4468226"/>
            <a:ext cx="1278013" cy="2128345"/>
          </a:xfrm>
          <a:prstGeom prst="rect">
            <a:avLst/>
          </a:prstGeom>
        </p:spPr>
      </p:pic>
      <p:sp>
        <p:nvSpPr>
          <p:cNvPr id="10" name="灯片编号占位符 9">
            <a:extLst>
              <a:ext uri="{FF2B5EF4-FFF2-40B4-BE49-F238E27FC236}">
                <a16:creationId xmlns:a16="http://schemas.microsoft.com/office/drawing/2014/main" id="{D0955451-F259-462E-8B64-9D2620CB0DBC}"/>
              </a:ext>
            </a:extLst>
          </p:cNvPr>
          <p:cNvSpPr>
            <a:spLocks noGrp="1"/>
          </p:cNvSpPr>
          <p:nvPr>
            <p:ph type="sldNum" sz="quarter" idx="12"/>
          </p:nvPr>
        </p:nvSpPr>
        <p:spPr/>
        <p:txBody>
          <a:bodyPr/>
          <a:lstStyle/>
          <a:p>
            <a:fld id="{666D9CF6-2EB0-4E04-8338-D36046F01F75}" type="slidenum">
              <a:rPr lang="zh-CN" altLang="en-US" smtClean="0"/>
              <a:t>2</a:t>
            </a:fld>
            <a:endParaRPr lang="zh-CN" altLang="en-US"/>
          </a:p>
        </p:txBody>
      </p:sp>
    </p:spTree>
    <p:extLst>
      <p:ext uri="{BB962C8B-B14F-4D97-AF65-F5344CB8AC3E}">
        <p14:creationId xmlns:p14="http://schemas.microsoft.com/office/powerpoint/2010/main" val="1667323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C5F3B69-C8D2-4DB0-8F78-D155943A0722}"/>
              </a:ext>
            </a:extLst>
          </p:cNvPr>
          <p:cNvSpPr txBox="1"/>
          <p:nvPr/>
        </p:nvSpPr>
        <p:spPr>
          <a:xfrm>
            <a:off x="-1" y="1044823"/>
            <a:ext cx="11739093" cy="4999830"/>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a:t>
            </a:r>
            <a:r>
              <a:rPr lang="en-US" altLang="zh-CN" b="1" dirty="0">
                <a:highlight>
                  <a:srgbClr val="FFFF00"/>
                </a:highlight>
                <a:latin typeface="Times New Roman" panose="02020603050405020304" pitchFamily="18" charset="0"/>
                <a:cs typeface="Times New Roman" panose="02020603050405020304" pitchFamily="18" charset="0"/>
              </a:rPr>
              <a:t>Nuclear forces </a:t>
            </a:r>
          </a:p>
          <a:p>
            <a:pPr>
              <a:lnSpc>
                <a:spcPct val="150000"/>
              </a:lnSpc>
            </a:pP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Chiral </a:t>
            </a:r>
            <a:r>
              <a:rPr lang="en-US" altLang="zh-CN" b="1" dirty="0">
                <a:latin typeface="Times New Roman" panose="02020603050405020304" pitchFamily="18" charset="0"/>
                <a:cs typeface="Times New Roman" panose="02020603050405020304" pitchFamily="18" charset="0"/>
              </a:rPr>
              <a:t>3NF </a:t>
            </a:r>
            <a:r>
              <a:rPr lang="en-US" altLang="zh-CN" b="1" dirty="0">
                <a:latin typeface="等线" panose="02010600030101010101" pitchFamily="2" charset="-122"/>
                <a:ea typeface="等线" panose="02010600030101010101" pitchFamily="2" charset="-122"/>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complex-energy space</a:t>
            </a:r>
            <a:endParaRPr lang="en-US" altLang="zh-CN" sz="3200" b="1"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             Chiral </a:t>
            </a:r>
            <a:r>
              <a:rPr lang="en-US" altLang="zh-CN" b="1" dirty="0">
                <a:latin typeface="Times New Roman" panose="02020603050405020304" pitchFamily="18" charset="0"/>
                <a:cs typeface="Times New Roman" panose="02020603050405020304" pitchFamily="18" charset="0"/>
              </a:rPr>
              <a:t>2NF </a:t>
            </a:r>
            <a:r>
              <a:rPr lang="en-US" altLang="zh-CN" b="1" dirty="0">
                <a:latin typeface="等线" panose="02010600030101010101" pitchFamily="2" charset="-122"/>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complex-energy space</a:t>
            </a:r>
            <a:endParaRPr lang="en-US" altLang="zh-CN" dirty="0">
              <a:latin typeface="Times New Roman" panose="02020603050405020304" pitchFamily="18" charset="0"/>
              <a:cs typeface="Times New Roman" panose="02020603050405020304" pitchFamily="18" charset="0"/>
            </a:endParaRPr>
          </a:p>
          <a:p>
            <a:pPr>
              <a:lnSpc>
                <a:spcPct val="150000"/>
              </a:lnSpc>
            </a:pP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 </a:t>
            </a:r>
            <a:r>
              <a:rPr lang="en-US" altLang="zh-CN" b="1" dirty="0">
                <a:highlight>
                  <a:srgbClr val="FFFF00"/>
                </a:highlight>
                <a:latin typeface="Times New Roman" panose="02020603050405020304" pitchFamily="18" charset="0"/>
                <a:cs typeface="Times New Roman" panose="02020603050405020304" pitchFamily="18" charset="0"/>
              </a:rPr>
              <a:t>Renormalization</a:t>
            </a:r>
          </a:p>
          <a:p>
            <a:pPr>
              <a:lnSpc>
                <a:spcPct val="150000"/>
              </a:lnSpc>
            </a:pPr>
            <a:r>
              <a:rPr lang="en-US" altLang="zh-CN" b="1" dirty="0">
                <a:latin typeface="Times New Roman" panose="02020603050405020304" pitchFamily="18" charset="0"/>
                <a:cs typeface="Times New Roman" panose="02020603050405020304" pitchFamily="18" charset="0"/>
              </a:rPr>
              <a:t>      Complex </a:t>
            </a:r>
            <a:r>
              <a:rPr lang="en-US" altLang="zh-CN" b="1" i="1" dirty="0">
                <a:latin typeface="Times New Roman" panose="02020603050405020304" pitchFamily="18" charset="0"/>
                <a:cs typeface="Times New Roman" panose="02020603050405020304" pitchFamily="18" charset="0"/>
              </a:rPr>
              <a:t>S</a:t>
            </a:r>
            <a:r>
              <a:rPr lang="en-US" altLang="zh-CN" b="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Q</a:t>
            </a:r>
            <a:r>
              <a:rPr lang="en-US" altLang="zh-CN" b="1" dirty="0">
                <a:latin typeface="Times New Roman" panose="02020603050405020304" pitchFamily="18" charset="0"/>
                <a:cs typeface="Times New Roman" panose="02020603050405020304" pitchFamily="18" charset="0"/>
              </a:rPr>
              <a:t>-, Θ-box </a:t>
            </a:r>
            <a:r>
              <a:rPr lang="en-US" altLang="zh-CN" b="1" dirty="0">
                <a:latin typeface="等线" panose="02010600030101010101" pitchFamily="2" charset="-122"/>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ab initio </a:t>
            </a:r>
            <a:r>
              <a:rPr lang="en-US" altLang="zh-CN" dirty="0">
                <a:latin typeface="Times New Roman" panose="02020603050405020304" pitchFamily="18" charset="0"/>
                <a:cs typeface="Times New Roman" panose="02020603050405020304" pitchFamily="18" charset="0"/>
              </a:rPr>
              <a:t>valence-space effective operators</a:t>
            </a:r>
          </a:p>
          <a:p>
            <a:pPr>
              <a:lnSpc>
                <a:spcPct val="150000"/>
              </a:lnSpc>
            </a:pP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3) </a:t>
            </a:r>
            <a:r>
              <a:rPr lang="en-US" altLang="zh-CN" b="1" i="1" dirty="0">
                <a:highlight>
                  <a:srgbClr val="FFFF00"/>
                </a:highlight>
                <a:latin typeface="Times New Roman" panose="02020603050405020304" pitchFamily="18" charset="0"/>
                <a:cs typeface="Times New Roman" panose="02020603050405020304" pitchFamily="18" charset="0"/>
              </a:rPr>
              <a:t>Ab initio </a:t>
            </a:r>
            <a:r>
              <a:rPr lang="en-US" altLang="zh-CN" b="1" dirty="0">
                <a:highlight>
                  <a:srgbClr val="FFFF00"/>
                </a:highlight>
                <a:latin typeface="Times New Roman" panose="02020603050405020304" pitchFamily="18" charset="0"/>
                <a:cs typeface="Times New Roman" panose="02020603050405020304" pitchFamily="18" charset="0"/>
              </a:rPr>
              <a:t>many-Body methods with </a:t>
            </a:r>
            <a:r>
              <a:rPr lang="en-US" altLang="zh-CN" b="1" dirty="0">
                <a:solidFill>
                  <a:srgbClr val="C00000"/>
                </a:solidFill>
                <a:highlight>
                  <a:srgbClr val="FFFF00"/>
                </a:highlight>
                <a:latin typeface="Times New Roman" panose="02020603050405020304" pitchFamily="18" charset="0"/>
                <a:cs typeface="Times New Roman" panose="02020603050405020304" pitchFamily="18" charset="0"/>
              </a:rPr>
              <a:t>resonance and continuum</a:t>
            </a:r>
          </a:p>
          <a:p>
            <a:pPr>
              <a:lnSpc>
                <a:spcPct val="200000"/>
              </a:lnSpc>
            </a:pP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 Complex-energy Gamow shell model </a:t>
            </a:r>
          </a:p>
          <a:p>
            <a:pPr>
              <a:lnSpc>
                <a:spcPct val="200000"/>
              </a:lnSpc>
            </a:pPr>
            <a:r>
              <a:rPr lang="en-US" altLang="zh-CN" b="1" dirty="0">
                <a:latin typeface="Times New Roman" panose="02020603050405020304" pitchFamily="18" charset="0"/>
                <a:cs typeface="Times New Roman" panose="02020603050405020304" pitchFamily="18" charset="0"/>
              </a:rPr>
              <a:t>   b) Complex-energy Gamow IMSRG </a:t>
            </a:r>
          </a:p>
          <a:p>
            <a:pPr>
              <a:lnSpc>
                <a:spcPct val="200000"/>
              </a:lnSpc>
            </a:pPr>
            <a:r>
              <a:rPr lang="en-US" altLang="zh-CN" b="1" dirty="0">
                <a:latin typeface="Times New Roman" panose="02020603050405020304" pitchFamily="18" charset="0"/>
                <a:cs typeface="Times New Roman" panose="02020603050405020304" pitchFamily="18" charset="0"/>
              </a:rPr>
              <a:t>   c) </a:t>
            </a:r>
            <a:r>
              <a:rPr lang="fr-FR" altLang="zh-CN" b="1" dirty="0">
                <a:latin typeface="Times New Roman" panose="02020603050405020304" pitchFamily="18" charset="0"/>
                <a:cs typeface="Times New Roman" panose="02020603050405020304" pitchFamily="18" charset="0"/>
              </a:rPr>
              <a:t>Full configuration-interaction quantum Monte Carlo (FCIQMC)  </a:t>
            </a:r>
            <a:r>
              <a:rPr lang="fr-FR" altLang="zh-CN" b="1" dirty="0">
                <a:solidFill>
                  <a:srgbClr val="FF0000"/>
                </a:solidFill>
                <a:latin typeface="Times New Roman" panose="02020603050405020304" pitchFamily="18" charset="0"/>
                <a:cs typeface="Times New Roman" panose="02020603050405020304" pitchFamily="18" charset="0"/>
              </a:rPr>
              <a:t>  </a:t>
            </a:r>
            <a:r>
              <a:rPr lang="fr-FR" altLang="zh-CN" b="1" dirty="0">
                <a:latin typeface="Times New Roman" panose="02020603050405020304" pitchFamily="18" charset="0"/>
                <a:cs typeface="Times New Roman" panose="02020603050405020304" pitchFamily="18" charset="0"/>
              </a:rPr>
              <a:t>(2010 proposed) (</a:t>
            </a:r>
            <a:r>
              <a:rPr lang="zh-CN" altLang="en-US" b="1" dirty="0">
                <a:latin typeface="Times New Roman" panose="02020603050405020304" pitchFamily="18" charset="0"/>
                <a:cs typeface="Times New Roman" panose="02020603050405020304" pitchFamily="18" charset="0"/>
              </a:rPr>
              <a:t>我们目前还在</a:t>
            </a:r>
            <a:r>
              <a:rPr lang="en-US" altLang="zh-CN" b="1" dirty="0">
                <a:latin typeface="Times New Roman" panose="02020603050405020304" pitchFamily="18" charset="0"/>
                <a:cs typeface="Times New Roman" panose="02020603050405020304" pitchFamily="18" charset="0"/>
              </a:rPr>
              <a:t>real-energy)</a:t>
            </a:r>
            <a:r>
              <a:rPr lang="en-US" altLang="zh-CN" b="1" dirty="0">
                <a:solidFill>
                  <a:srgbClr val="C00000"/>
                </a:solidFill>
                <a:latin typeface="Times New Roman" panose="02020603050405020304" pitchFamily="18" charset="0"/>
                <a:cs typeface="Times New Roman" panose="02020603050405020304" pitchFamily="18" charset="0"/>
              </a:rPr>
              <a:t> </a:t>
            </a:r>
          </a:p>
        </p:txBody>
      </p:sp>
      <p:sp>
        <p:nvSpPr>
          <p:cNvPr id="3" name="矩形 2">
            <a:extLst>
              <a:ext uri="{FF2B5EF4-FFF2-40B4-BE49-F238E27FC236}">
                <a16:creationId xmlns:a16="http://schemas.microsoft.com/office/drawing/2014/main" id="{CB167D0E-0B35-4D45-8434-0A6647B24321}"/>
              </a:ext>
            </a:extLst>
          </p:cNvPr>
          <p:cNvSpPr/>
          <p:nvPr/>
        </p:nvSpPr>
        <p:spPr>
          <a:xfrm>
            <a:off x="1126902" y="136525"/>
            <a:ext cx="9781504" cy="463973"/>
          </a:xfrm>
          <a:prstGeom prst="rect">
            <a:avLst/>
          </a:prstGeom>
          <a:solidFill>
            <a:schemeClr val="accent2">
              <a:lumMod val="40000"/>
              <a:lumOff val="60000"/>
            </a:schemeClr>
          </a:solidFill>
        </p:spPr>
        <p:txBody>
          <a:bodyPr wrap="square">
            <a:spAutoFit/>
          </a:bodyPr>
          <a:lstStyle/>
          <a:p>
            <a:pPr algn="ctr">
              <a:lnSpc>
                <a:spcPct val="150000"/>
              </a:lnSpc>
            </a:pPr>
            <a:r>
              <a:rPr lang="zh-CN" altLang="en-US" b="1" dirty="0">
                <a:latin typeface="Times New Roman" panose="02020603050405020304" pitchFamily="18" charset="0"/>
                <a:cs typeface="Times New Roman" panose="02020603050405020304" pitchFamily="18" charset="0"/>
              </a:rPr>
              <a:t>我们组在</a:t>
            </a:r>
            <a:r>
              <a:rPr lang="en-US" altLang="zh-CN" b="1" i="1" dirty="0">
                <a:latin typeface="Times New Roman" panose="02020603050405020304" pitchFamily="18" charset="0"/>
                <a:cs typeface="Times New Roman" panose="02020603050405020304" pitchFamily="18" charset="0"/>
              </a:rPr>
              <a:t>ab initio </a:t>
            </a:r>
            <a:r>
              <a:rPr lang="zh-CN" altLang="en-US" b="1" dirty="0">
                <a:latin typeface="Times New Roman" panose="02020603050405020304" pitchFamily="18" charset="0"/>
                <a:cs typeface="Times New Roman" panose="02020603050405020304" pitchFamily="18" charset="0"/>
              </a:rPr>
              <a:t>领域的贡献</a:t>
            </a:r>
            <a:r>
              <a:rPr lang="en-US" altLang="zh-CN" b="1" dirty="0">
                <a:latin typeface="Times New Roman" panose="02020603050405020304" pitchFamily="18" charset="0"/>
                <a:cs typeface="Times New Roman" panose="02020603050405020304" pitchFamily="18" charset="0"/>
              </a:rPr>
              <a:t>: </a:t>
            </a:r>
            <a:r>
              <a:rPr lang="en-US" altLang="zh-CN" b="1" dirty="0">
                <a:solidFill>
                  <a:srgbClr val="C00000"/>
                </a:solidFill>
                <a:highlight>
                  <a:srgbClr val="FFFF00"/>
                </a:highlight>
                <a:latin typeface="Times New Roman" panose="02020603050405020304" pitchFamily="18" charset="0"/>
                <a:cs typeface="Times New Roman" panose="02020603050405020304" pitchFamily="18" charset="0"/>
              </a:rPr>
              <a:t>complex-energy </a:t>
            </a:r>
            <a:r>
              <a:rPr lang="en-US" altLang="zh-CN" b="1" i="1" dirty="0">
                <a:solidFill>
                  <a:srgbClr val="C00000"/>
                </a:solidFill>
                <a:highlight>
                  <a:srgbClr val="FFFF00"/>
                </a:highlight>
                <a:latin typeface="Times New Roman" panose="02020603050405020304" pitchFamily="18" charset="0"/>
                <a:cs typeface="Times New Roman" panose="02020603050405020304" pitchFamily="18" charset="0"/>
              </a:rPr>
              <a:t>ab initio </a:t>
            </a:r>
            <a:r>
              <a:rPr lang="en-US" altLang="zh-CN" b="1" dirty="0">
                <a:solidFill>
                  <a:srgbClr val="C00000"/>
                </a:solidFill>
                <a:highlight>
                  <a:srgbClr val="FFFF00"/>
                </a:highlight>
                <a:latin typeface="Times New Roman" panose="02020603050405020304" pitchFamily="18" charset="0"/>
                <a:cs typeface="Times New Roman" panose="02020603050405020304" pitchFamily="18" charset="0"/>
              </a:rPr>
              <a:t>methods with resonance and continuum</a:t>
            </a:r>
            <a:endParaRPr lang="en-US" altLang="zh-CN" b="1"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5A23DEB2-A74D-4769-AC60-8C22AED4B083}"/>
              </a:ext>
            </a:extLst>
          </p:cNvPr>
          <p:cNvSpPr>
            <a:spLocks noGrp="1"/>
          </p:cNvSpPr>
          <p:nvPr>
            <p:ph type="sldNum" sz="quarter" idx="12"/>
          </p:nvPr>
        </p:nvSpPr>
        <p:spPr/>
        <p:txBody>
          <a:bodyPr/>
          <a:lstStyle/>
          <a:p>
            <a:fld id="{666D9CF6-2EB0-4E04-8338-D36046F01F75}" type="slidenum">
              <a:rPr lang="zh-CN" altLang="en-US" smtClean="0"/>
              <a:t>20</a:t>
            </a:fld>
            <a:endParaRPr lang="zh-CN" altLang="en-US"/>
          </a:p>
        </p:txBody>
      </p:sp>
      <p:pic>
        <p:nvPicPr>
          <p:cNvPr id="6" name="Picture 3">
            <a:extLst>
              <a:ext uri="{FF2B5EF4-FFF2-40B4-BE49-F238E27FC236}">
                <a16:creationId xmlns:a16="http://schemas.microsoft.com/office/drawing/2014/main" id="{3290E4D4-AF1D-459C-AFC2-08D91E0D7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5964" y="889078"/>
            <a:ext cx="4393748" cy="259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a:extLst>
              <a:ext uri="{FF2B5EF4-FFF2-40B4-BE49-F238E27FC236}">
                <a16:creationId xmlns:a16="http://schemas.microsoft.com/office/drawing/2014/main" id="{C22F6BCC-42B2-4482-9D7B-BB478CD05952}"/>
              </a:ext>
            </a:extLst>
          </p:cNvPr>
          <p:cNvSpPr txBox="1"/>
          <p:nvPr/>
        </p:nvSpPr>
        <p:spPr>
          <a:xfrm>
            <a:off x="7425964" y="3638972"/>
            <a:ext cx="1684961"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Hermitian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8A05F601-8A17-4DE2-8BEB-1D5E8C676216}"/>
              </a:ext>
            </a:extLst>
          </p:cNvPr>
          <p:cNvSpPr/>
          <p:nvPr/>
        </p:nvSpPr>
        <p:spPr>
          <a:xfrm>
            <a:off x="9622838" y="3652441"/>
            <a:ext cx="2063385" cy="461665"/>
          </a:xfrm>
          <a:prstGeom prst="rect">
            <a:avLst/>
          </a:prstGeom>
        </p:spPr>
        <p:txBody>
          <a:bodyPr wrap="none">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Non-Hermitian</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F15DC2FF-D0A6-41DD-9F0B-C82F99226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492" y="4114106"/>
            <a:ext cx="1074108" cy="371807"/>
          </a:xfrm>
          <a:prstGeom prst="rect">
            <a:avLst/>
          </a:prstGeom>
        </p:spPr>
      </p:pic>
      <p:pic>
        <p:nvPicPr>
          <p:cNvPr id="19" name="图片 18">
            <a:extLst>
              <a:ext uri="{FF2B5EF4-FFF2-40B4-BE49-F238E27FC236}">
                <a16:creationId xmlns:a16="http://schemas.microsoft.com/office/drawing/2014/main" id="{CFEE27B9-A93D-41E3-8FAA-186205D08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476" y="4123919"/>
            <a:ext cx="1074108" cy="374459"/>
          </a:xfrm>
          <a:prstGeom prst="rect">
            <a:avLst/>
          </a:prstGeom>
        </p:spPr>
      </p:pic>
      <p:sp>
        <p:nvSpPr>
          <p:cNvPr id="20" name="矩形 19">
            <a:extLst>
              <a:ext uri="{FF2B5EF4-FFF2-40B4-BE49-F238E27FC236}">
                <a16:creationId xmlns:a16="http://schemas.microsoft.com/office/drawing/2014/main" id="{4600A43D-4F19-40EB-AE11-616150810C44}"/>
              </a:ext>
            </a:extLst>
          </p:cNvPr>
          <p:cNvSpPr/>
          <p:nvPr/>
        </p:nvSpPr>
        <p:spPr>
          <a:xfrm>
            <a:off x="9622838" y="4501540"/>
            <a:ext cx="2418474" cy="400110"/>
          </a:xfrm>
          <a:prstGeom prst="rect">
            <a:avLst/>
          </a:prstGeom>
        </p:spPr>
        <p:txBody>
          <a:bodyPr wrap="square">
            <a:spAutoFit/>
          </a:bodyPr>
          <a:lstStyle/>
          <a:p>
            <a:r>
              <a:rPr lang="en-US" altLang="zh-CN" sz="2000" dirty="0">
                <a:solidFill>
                  <a:srgbClr val="000000"/>
                </a:solidFill>
                <a:latin typeface="Times New Roman" panose="02020603050405020304" pitchFamily="18" charset="0"/>
                <a:cs typeface="Times New Roman" panose="02020603050405020304" pitchFamily="18" charset="0"/>
              </a:rPr>
              <a:t>Complex symmetric</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46FA5E14-CAF9-4B98-9F75-CD4FA5289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46" y="1085314"/>
            <a:ext cx="2463927" cy="3410125"/>
          </a:xfrm>
          <a:prstGeom prst="rect">
            <a:avLst/>
          </a:prstGeom>
        </p:spPr>
      </p:pic>
      <p:pic>
        <p:nvPicPr>
          <p:cNvPr id="26" name="图片 25">
            <a:extLst>
              <a:ext uri="{FF2B5EF4-FFF2-40B4-BE49-F238E27FC236}">
                <a16:creationId xmlns:a16="http://schemas.microsoft.com/office/drawing/2014/main" id="{1778BA0B-A03C-42D5-A5C0-03344F7D9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6445" y="4500554"/>
            <a:ext cx="2463927" cy="944718"/>
          </a:xfrm>
          <a:prstGeom prst="rect">
            <a:avLst/>
          </a:prstGeom>
        </p:spPr>
      </p:pic>
    </p:spTree>
    <p:extLst>
      <p:ext uri="{BB962C8B-B14F-4D97-AF65-F5344CB8AC3E}">
        <p14:creationId xmlns:p14="http://schemas.microsoft.com/office/powerpoint/2010/main" val="185793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CE4A068-DD37-45A5-905D-E34F12BBFEE3}"/>
              </a:ext>
            </a:extLst>
          </p:cNvPr>
          <p:cNvSpPr/>
          <p:nvPr/>
        </p:nvSpPr>
        <p:spPr>
          <a:xfrm>
            <a:off x="6254962" y="3609209"/>
            <a:ext cx="5848245" cy="1616928"/>
          </a:xfrm>
          <a:prstGeom prst="rect">
            <a:avLst/>
          </a:prstGeom>
          <a:ln w="19050">
            <a:solidFill>
              <a:srgbClr val="C00000"/>
            </a:solidFill>
          </a:ln>
        </p:spPr>
        <p:txBody>
          <a:bodyPr wrap="square">
            <a:spAutoFit/>
          </a:bodyPr>
          <a:lstStyle/>
          <a:p>
            <a:pPr>
              <a:lnSpc>
                <a:spcPct val="150000"/>
              </a:lnSpc>
            </a:pPr>
            <a:r>
              <a:rPr lang="en-US" altLang="zh-CN" dirty="0">
                <a:latin typeface="Times New Roman" panose="02020603050405020304" pitchFamily="18" charset="0"/>
                <a:cs typeface="Times New Roman" panose="02020603050405020304" pitchFamily="18" charset="0"/>
              </a:rPr>
              <a:t>complex scaling:</a:t>
            </a:r>
          </a:p>
          <a:p>
            <a:pPr>
              <a:lnSpc>
                <a:spcPct val="150000"/>
              </a:lnSpc>
            </a:pP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sz="1600" dirty="0">
                <a:latin typeface="Times New Roman" panose="02020603050405020304" pitchFamily="18" charset="0"/>
                <a:cs typeface="Times New Roman" panose="02020603050405020304" pitchFamily="18" charset="0"/>
              </a:rPr>
              <a:t>J. Aguilar and J. M. Combes, Comm. Math. Phys. 22, 269 (1971)</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a:lnSpc>
                <a:spcPct val="150000"/>
              </a:lnSpc>
            </a:pPr>
            <a:r>
              <a:rPr lang="en-US" altLang="zh-CN" sz="1600" dirty="0">
                <a:latin typeface="Times New Roman" panose="02020603050405020304" pitchFamily="18" charset="0"/>
                <a:cs typeface="Times New Roman" panose="02020603050405020304" pitchFamily="18" charset="0"/>
              </a:rPr>
              <a:t>E. </a:t>
            </a:r>
            <a:r>
              <a:rPr lang="en-US" altLang="zh-CN" sz="1600" dirty="0" err="1">
                <a:latin typeface="Times New Roman" panose="02020603050405020304" pitchFamily="18" charset="0"/>
                <a:cs typeface="Times New Roman" panose="02020603050405020304" pitchFamily="18" charset="0"/>
              </a:rPr>
              <a:t>Balslev</a:t>
            </a:r>
            <a:r>
              <a:rPr lang="en-US" altLang="zh-CN" sz="1600" dirty="0">
                <a:latin typeface="Times New Roman" panose="02020603050405020304" pitchFamily="18" charset="0"/>
                <a:cs typeface="Times New Roman" panose="02020603050405020304" pitchFamily="18" charset="0"/>
              </a:rPr>
              <a:t> and J. M. Combes, Comm. Math. Phys. 22, 280 (1971)</a:t>
            </a:r>
            <a:endParaRPr lang="zh-CN" altLang="en-US" sz="16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DC0C0FA-479A-43EA-805F-A2949CCBBCF5}"/>
              </a:ext>
            </a:extLst>
          </p:cNvPr>
          <p:cNvSpPr txBox="1"/>
          <p:nvPr/>
        </p:nvSpPr>
        <p:spPr>
          <a:xfrm>
            <a:off x="322101" y="107195"/>
            <a:ext cx="7521133" cy="400110"/>
          </a:xfrm>
          <a:prstGeom prst="rect">
            <a:avLst/>
          </a:prstGeom>
          <a:solidFill>
            <a:schemeClr val="accent2">
              <a:lumMod val="60000"/>
              <a:lumOff val="40000"/>
            </a:schemeClr>
          </a:solid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Complex-energy Berggren basis:  </a:t>
            </a:r>
            <a:r>
              <a:rPr lang="en-US" altLang="zh-CN" sz="2000" b="1" dirty="0">
                <a:solidFill>
                  <a:srgbClr val="00B050"/>
                </a:solidFill>
                <a:latin typeface="Times New Roman" panose="02020603050405020304" pitchFamily="18" charset="0"/>
                <a:cs typeface="Times New Roman" panose="02020603050405020304" pitchFamily="18" charset="0"/>
              </a:rPr>
              <a:t>bound, resonance and continuum</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pic>
        <p:nvPicPr>
          <p:cNvPr id="3" name="图片 2" descr="屏幕剪辑">
            <a:extLst>
              <a:ext uri="{FF2B5EF4-FFF2-40B4-BE49-F238E27FC236}">
                <a16:creationId xmlns:a16="http://schemas.microsoft.com/office/drawing/2014/main" id="{3B5236E0-70D1-48EF-B35B-E3F1BA2B2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25" y="2980984"/>
            <a:ext cx="2065684" cy="2203816"/>
          </a:xfrm>
          <a:prstGeom prst="rect">
            <a:avLst/>
          </a:prstGeom>
        </p:spPr>
      </p:pic>
      <p:pic>
        <p:nvPicPr>
          <p:cNvPr id="5" name="图片 4">
            <a:extLst>
              <a:ext uri="{FF2B5EF4-FFF2-40B4-BE49-F238E27FC236}">
                <a16:creationId xmlns:a16="http://schemas.microsoft.com/office/drawing/2014/main" id="{B10FC52F-A80E-4F79-817F-A7E4B1D29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0266" y="1002207"/>
            <a:ext cx="2947729" cy="2112100"/>
          </a:xfrm>
          <a:prstGeom prst="rect">
            <a:avLst/>
          </a:prstGeom>
        </p:spPr>
      </p:pic>
      <p:pic>
        <p:nvPicPr>
          <p:cNvPr id="6" name="图片 5">
            <a:extLst>
              <a:ext uri="{FF2B5EF4-FFF2-40B4-BE49-F238E27FC236}">
                <a16:creationId xmlns:a16="http://schemas.microsoft.com/office/drawing/2014/main" id="{120596C1-EFC7-45BB-ADF3-FCA7F165D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947" y="2058257"/>
            <a:ext cx="1864732" cy="535614"/>
          </a:xfrm>
          <a:prstGeom prst="rect">
            <a:avLst/>
          </a:prstGeom>
        </p:spPr>
      </p:pic>
      <p:pic>
        <p:nvPicPr>
          <p:cNvPr id="7" name="图片 6">
            <a:extLst>
              <a:ext uri="{FF2B5EF4-FFF2-40B4-BE49-F238E27FC236}">
                <a16:creationId xmlns:a16="http://schemas.microsoft.com/office/drawing/2014/main" id="{6AB6E882-4FC3-404E-B6F8-C13AE49CA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5304" y="1321706"/>
            <a:ext cx="1563692" cy="457765"/>
          </a:xfrm>
          <a:prstGeom prst="rect">
            <a:avLst/>
          </a:prstGeom>
        </p:spPr>
      </p:pic>
      <p:pic>
        <p:nvPicPr>
          <p:cNvPr id="9" name="图片 8">
            <a:extLst>
              <a:ext uri="{FF2B5EF4-FFF2-40B4-BE49-F238E27FC236}">
                <a16:creationId xmlns:a16="http://schemas.microsoft.com/office/drawing/2014/main" id="{CAD861A7-0716-4117-BB4E-0E896CF3A6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6998" y="4132501"/>
            <a:ext cx="3941289" cy="336693"/>
          </a:xfrm>
          <a:prstGeom prst="rect">
            <a:avLst/>
          </a:prstGeom>
        </p:spPr>
      </p:pic>
      <p:pic>
        <p:nvPicPr>
          <p:cNvPr id="10" name="图片 9">
            <a:extLst>
              <a:ext uri="{FF2B5EF4-FFF2-40B4-BE49-F238E27FC236}">
                <a16:creationId xmlns:a16="http://schemas.microsoft.com/office/drawing/2014/main" id="{5B9AC4FD-CB7E-47B6-ABEE-43892922B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9620" y="4132501"/>
            <a:ext cx="1442320" cy="336693"/>
          </a:xfrm>
          <a:prstGeom prst="rect">
            <a:avLst/>
          </a:prstGeom>
        </p:spPr>
      </p:pic>
      <p:pic>
        <p:nvPicPr>
          <p:cNvPr id="11" name="图片 10" descr="屏幕剪辑">
            <a:extLst>
              <a:ext uri="{FF2B5EF4-FFF2-40B4-BE49-F238E27FC236}">
                <a16:creationId xmlns:a16="http://schemas.microsoft.com/office/drawing/2014/main" id="{C95838FC-633C-4CBE-8339-9F2DD03D7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522" y="760076"/>
            <a:ext cx="2044808" cy="1643778"/>
          </a:xfrm>
          <a:prstGeom prst="rect">
            <a:avLst/>
          </a:prstGeom>
        </p:spPr>
      </p:pic>
      <p:sp>
        <p:nvSpPr>
          <p:cNvPr id="12" name="矩形 11">
            <a:extLst>
              <a:ext uri="{FF2B5EF4-FFF2-40B4-BE49-F238E27FC236}">
                <a16:creationId xmlns:a16="http://schemas.microsoft.com/office/drawing/2014/main" id="{95D1D706-D574-476B-A9CA-98C439DFE8D4}"/>
              </a:ext>
            </a:extLst>
          </p:cNvPr>
          <p:cNvSpPr/>
          <p:nvPr/>
        </p:nvSpPr>
        <p:spPr>
          <a:xfrm>
            <a:off x="10123324" y="2744975"/>
            <a:ext cx="1582484" cy="369332"/>
          </a:xfrm>
          <a:prstGeom prst="rect">
            <a:avLst/>
          </a:prstGeom>
        </p:spPr>
        <p:txBody>
          <a:bodyPr wrap="none">
            <a:spAutoFit/>
          </a:bodyPr>
          <a:lstStyle/>
          <a:p>
            <a:r>
              <a:rPr lang="en-US" altLang="zh-CN" dirty="0">
                <a:solidFill>
                  <a:srgbClr val="3C4043"/>
                </a:solidFill>
                <a:latin typeface="Times New Roman" panose="02020603050405020304" pitchFamily="18" charset="0"/>
                <a:cs typeface="Times New Roman" panose="02020603050405020304" pitchFamily="18" charset="0"/>
              </a:rPr>
              <a:t>Non-integrable</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5A4B5B53-E2E4-4038-B6A7-2CF108FCEBC7}"/>
                  </a:ext>
                </a:extLst>
              </p:cNvPr>
              <p:cNvSpPr/>
              <p:nvPr/>
            </p:nvSpPr>
            <p:spPr>
              <a:xfrm>
                <a:off x="424185" y="6033473"/>
                <a:ext cx="2966838" cy="347788"/>
              </a:xfrm>
              <a:prstGeom prst="rect">
                <a:avLst/>
              </a:prstGeom>
            </p:spPr>
            <p:txBody>
              <a:bodyPr wrap="none">
                <a:spAutoFit/>
              </a:bodyPr>
              <a:lstStyle/>
              <a:p>
                <a14:m>
                  <m:oMath xmlns:m="http://schemas.openxmlformats.org/officeDocument/2006/math">
                    <m:sSub>
                      <m:sSubPr>
                        <m:ctrlPr>
                          <a:rPr lang="en-US" altLang="zh-CN" sz="1600" b="0" i="1" smtClean="0">
                            <a:latin typeface="Cambria Math" panose="02040503050406030204" pitchFamily="18" charset="0"/>
                            <a:cs typeface="Times New Roman" panose="02020603050405020304" pitchFamily="18" charset="0"/>
                          </a:rPr>
                        </m:ctrlPr>
                      </m:sSubPr>
                      <m:e>
                        <m:r>
                          <a:rPr lang="zh-CN" altLang="en-US" sz="1600" i="1" smtClean="0">
                            <a:latin typeface="Cambria Math" panose="02040503050406030204" pitchFamily="18" charset="0"/>
                            <a:cs typeface="Times New Roman" panose="02020603050405020304" pitchFamily="18" charset="0"/>
                          </a:rPr>
                          <m:t>𝜓</m:t>
                        </m:r>
                      </m:e>
                      <m:sub>
                        <m:r>
                          <a:rPr lang="en-US" altLang="zh-CN" sz="1600" b="0" i="1" smtClean="0">
                            <a:latin typeface="Cambria Math" panose="02040503050406030204" pitchFamily="18" charset="0"/>
                            <a:cs typeface="Times New Roman" panose="02020603050405020304" pitchFamily="18" charset="0"/>
                          </a:rPr>
                          <m:t>𝑛</m:t>
                        </m:r>
                      </m:sub>
                    </m:sSub>
                    <m:r>
                      <a:rPr lang="en-US" altLang="zh-CN" sz="1600" i="1">
                        <a:latin typeface="Cambria Math" panose="02040503050406030204" pitchFamily="18" charset="0"/>
                        <a:cs typeface="Times New Roman" panose="02020603050405020304" pitchFamily="18" charset="0"/>
                      </a:rPr>
                      <m:t>(</m:t>
                    </m:r>
                    <m:r>
                      <a:rPr lang="zh-CN" altLang="en-US" sz="1600" i="1">
                        <a:latin typeface="Cambria Math" panose="02040503050406030204" pitchFamily="18" charset="0"/>
                        <a:cs typeface="Times New Roman" panose="02020603050405020304" pitchFamily="18" charset="0"/>
                      </a:rPr>
                      <m:t>𝒓</m:t>
                    </m:r>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𝑡</m:t>
                    </m:r>
                    <m:r>
                      <a:rPr lang="en-US" altLang="zh-CN" sz="1600" i="1">
                        <a:latin typeface="Cambria Math" panose="02040503050406030204" pitchFamily="18" charset="0"/>
                        <a:cs typeface="Times New Roman" panose="02020603050405020304" pitchFamily="18" charset="0"/>
                      </a:rPr>
                      <m:t>)</m:t>
                    </m:r>
                  </m:oMath>
                </a14:m>
                <a:r>
                  <a:rPr lang="en-US" altLang="zh-CN" sz="1600" i="1" dirty="0">
                    <a:latin typeface="Cambria Math" panose="02040503050406030204" pitchFamily="18" charset="0"/>
                    <a:cs typeface="Times New Roman" panose="02020603050405020304" pitchFamily="18" charset="0"/>
                  </a:rPr>
                  <a:t>=</a:t>
                </a:r>
                <a14:m>
                  <m:oMath xmlns:m="http://schemas.openxmlformats.org/officeDocument/2006/math">
                    <m:sSub>
                      <m:sSubPr>
                        <m:ctrlPr>
                          <a:rPr lang="en-US" altLang="zh-CN" sz="1600" i="1" dirty="0">
                            <a:latin typeface="Cambria Math" panose="02040503050406030204" pitchFamily="18" charset="0"/>
                            <a:cs typeface="Times New Roman" panose="02020603050405020304" pitchFamily="18" charset="0"/>
                          </a:rPr>
                        </m:ctrlPr>
                      </m:sSubPr>
                      <m:e>
                        <m:sSup>
                          <m:sSupPr>
                            <m:ctrlPr>
                              <a:rPr lang="en-US" altLang="zh-CN" sz="1600" i="1">
                                <a:latin typeface="Cambria Math" panose="02040503050406030204" pitchFamily="18" charset="0"/>
                                <a:cs typeface="Times New Roman" panose="02020603050405020304" pitchFamily="18" charset="0"/>
                              </a:rPr>
                            </m:ctrlPr>
                          </m:sSupPr>
                          <m:e>
                            <m:r>
                              <a:rPr lang="en-US" altLang="zh-CN" sz="1600" i="1">
                                <a:latin typeface="Cambria Math" panose="02040503050406030204" pitchFamily="18" charset="0"/>
                                <a:cs typeface="Times New Roman" panose="02020603050405020304" pitchFamily="18" charset="0"/>
                              </a:rPr>
                              <m:t>𝑒</m:t>
                            </m:r>
                          </m:e>
                          <m:sup>
                            <m:r>
                              <a:rPr lang="en-US" altLang="zh-CN" sz="1600" i="1">
                                <a:latin typeface="Cambria Math" panose="02040503050406030204" pitchFamily="18" charset="0"/>
                                <a:cs typeface="Times New Roman" panose="02020603050405020304" pitchFamily="18" charset="0"/>
                              </a:rPr>
                              <m:t>−</m:t>
                            </m:r>
                            <m:r>
                              <a:rPr lang="en-US" altLang="zh-CN" sz="1600" i="1">
                                <a:latin typeface="Cambria Math" panose="02040503050406030204" pitchFamily="18" charset="0"/>
                                <a:cs typeface="Times New Roman" panose="02020603050405020304" pitchFamily="18" charset="0"/>
                              </a:rPr>
                              <m:t>𝑖</m:t>
                            </m:r>
                            <m:sSub>
                              <m:sSubPr>
                                <m:ctrlPr>
                                  <a:rPr lang="en-US" altLang="zh-CN" sz="1600" i="1">
                                    <a:latin typeface="Cambria Math" panose="02040503050406030204" pitchFamily="18" charset="0"/>
                                    <a:cs typeface="Times New Roman" panose="02020603050405020304" pitchFamily="18" charset="0"/>
                                  </a:rPr>
                                </m:ctrlPr>
                              </m:sSubPr>
                              <m:e>
                                <m:r>
                                  <a:rPr lang="en-US" altLang="zh-CN" sz="1600" i="1">
                                    <a:latin typeface="Cambria Math" panose="02040503050406030204" pitchFamily="18" charset="0"/>
                                    <a:cs typeface="Times New Roman" panose="02020603050405020304" pitchFamily="18" charset="0"/>
                                  </a:rPr>
                                  <m:t>𝑒</m:t>
                                </m:r>
                              </m:e>
                              <m:sub>
                                <m:r>
                                  <a:rPr lang="en-US" altLang="zh-CN" sz="1600" i="1">
                                    <a:latin typeface="Cambria Math" panose="02040503050406030204" pitchFamily="18" charset="0"/>
                                    <a:cs typeface="Times New Roman" panose="02020603050405020304" pitchFamily="18" charset="0"/>
                                  </a:rPr>
                                  <m:t>𝑛</m:t>
                                </m:r>
                              </m:sub>
                            </m:sSub>
                            <m:r>
                              <a:rPr lang="en-US" altLang="zh-CN" sz="1600" i="1">
                                <a:latin typeface="Cambria Math" panose="02040503050406030204" pitchFamily="18" charset="0"/>
                                <a:cs typeface="Times New Roman" panose="02020603050405020304" pitchFamily="18" charset="0"/>
                              </a:rPr>
                              <m:t>𝑡</m:t>
                            </m:r>
                            <m:r>
                              <a:rPr lang="en-US" altLang="zh-CN" sz="1600" i="1">
                                <a:latin typeface="Cambria Math" panose="02040503050406030204" pitchFamily="18" charset="0"/>
                                <a:cs typeface="Times New Roman" panose="02020603050405020304" pitchFamily="18" charset="0"/>
                              </a:rPr>
                              <m:t>/ℏ</m:t>
                            </m:r>
                          </m:sup>
                        </m:sSup>
                        <m:r>
                          <a:rPr lang="zh-CN" altLang="en-US" sz="1600" i="1" dirty="0">
                            <a:latin typeface="Cambria Math" panose="02040503050406030204" pitchFamily="18" charset="0"/>
                            <a:cs typeface="Times New Roman" panose="02020603050405020304" pitchFamily="18" charset="0"/>
                          </a:rPr>
                          <m:t>𝜑</m:t>
                        </m:r>
                      </m:e>
                      <m:sub>
                        <m:r>
                          <a:rPr lang="en-US" altLang="zh-CN" sz="1600" b="0" i="1" dirty="0" smtClean="0">
                            <a:latin typeface="Cambria Math" panose="02040503050406030204" pitchFamily="18" charset="0"/>
                            <a:cs typeface="Times New Roman" panose="02020603050405020304" pitchFamily="18" charset="0"/>
                          </a:rPr>
                          <m:t>𝑛</m:t>
                        </m:r>
                      </m:sub>
                    </m:sSub>
                    <m:d>
                      <m:dPr>
                        <m:ctrlPr>
                          <a:rPr lang="en-US" altLang="zh-CN" sz="1600" i="1" dirty="0">
                            <a:latin typeface="Cambria Math" panose="02040503050406030204" pitchFamily="18" charset="0"/>
                            <a:cs typeface="Times New Roman" panose="02020603050405020304" pitchFamily="18" charset="0"/>
                          </a:rPr>
                        </m:ctrlPr>
                      </m:dPr>
                      <m:e>
                        <m:r>
                          <a:rPr lang="en-US" altLang="zh-CN" sz="1600" i="1" dirty="0">
                            <a:latin typeface="Cambria Math" panose="02040503050406030204" pitchFamily="18" charset="0"/>
                            <a:cs typeface="Times New Roman" panose="02020603050405020304" pitchFamily="18" charset="0"/>
                          </a:rPr>
                          <m:t>𝒓</m:t>
                        </m:r>
                      </m:e>
                    </m:d>
                    <m:sSup>
                      <m:sSupPr>
                        <m:ctrlPr>
                          <a:rPr lang="en-US" altLang="zh-CN" sz="1600" i="1">
                            <a:latin typeface="Cambria Math" panose="02040503050406030204" pitchFamily="18" charset="0"/>
                            <a:cs typeface="Times New Roman" panose="02020603050405020304" pitchFamily="18" charset="0"/>
                          </a:rPr>
                        </m:ctrlPr>
                      </m:sSupPr>
                      <m:e>
                        <m:r>
                          <a:rPr lang="en-US" altLang="zh-CN" sz="1600" i="1">
                            <a:latin typeface="Cambria Math" panose="02040503050406030204" pitchFamily="18" charset="0"/>
                            <a:cs typeface="Times New Roman" panose="02020603050405020304" pitchFamily="18" charset="0"/>
                          </a:rPr>
                          <m:t>𝑒</m:t>
                        </m:r>
                      </m:e>
                      <m:sup>
                        <m:r>
                          <a:rPr lang="en-US" altLang="zh-CN" sz="1600" i="1">
                            <a:latin typeface="Cambria Math" panose="02040503050406030204" pitchFamily="18" charset="0"/>
                            <a:cs typeface="Times New Roman" panose="02020603050405020304" pitchFamily="18" charset="0"/>
                          </a:rPr>
                          <m:t>−</m:t>
                        </m:r>
                        <m:sSub>
                          <m:sSubPr>
                            <m:ctrlPr>
                              <a:rPr lang="el-GR" altLang="zh-CN" sz="1600" i="1" smtClean="0">
                                <a:latin typeface="Cambria Math" panose="02040503050406030204" pitchFamily="18" charset="0"/>
                                <a:cs typeface="Times New Roman" panose="02020603050405020304" pitchFamily="18" charset="0"/>
                              </a:rPr>
                            </m:ctrlPr>
                          </m:sSubPr>
                          <m:e>
                            <m:r>
                              <m:rPr>
                                <m:sty m:val="p"/>
                              </m:rPr>
                              <a:rPr lang="en-US" altLang="zh-CN" sz="1600" b="0" i="0" smtClean="0">
                                <a:latin typeface="Cambria Math" panose="02040503050406030204" pitchFamily="18" charset="0"/>
                                <a:cs typeface="Times New Roman" panose="02020603050405020304" pitchFamily="18" charset="0"/>
                              </a:rPr>
                              <m:t>Γ</m:t>
                            </m:r>
                          </m:e>
                          <m:sub>
                            <m:r>
                              <a:rPr lang="en-US" altLang="zh-CN" sz="1600" i="1" smtClean="0">
                                <a:latin typeface="Cambria Math" panose="02040503050406030204" pitchFamily="18" charset="0"/>
                                <a:cs typeface="Times New Roman" panose="02020603050405020304" pitchFamily="18" charset="0"/>
                              </a:rPr>
                              <m:t>𝑛</m:t>
                            </m:r>
                          </m:sub>
                        </m:sSub>
                        <m:r>
                          <a:rPr lang="en-US" altLang="zh-CN" sz="1600" i="1">
                            <a:latin typeface="Cambria Math" panose="02040503050406030204" pitchFamily="18" charset="0"/>
                            <a:cs typeface="Times New Roman" panose="02020603050405020304" pitchFamily="18" charset="0"/>
                          </a:rPr>
                          <m:t>𝑡</m:t>
                        </m:r>
                        <m:r>
                          <a:rPr lang="en-US" altLang="zh-CN" sz="1600" i="1">
                            <a:latin typeface="Cambria Math" panose="02040503050406030204" pitchFamily="18" charset="0"/>
                            <a:cs typeface="Times New Roman" panose="02020603050405020304" pitchFamily="18" charset="0"/>
                          </a:rPr>
                          <m:t>/2ℏ</m:t>
                        </m:r>
                      </m:sup>
                    </m:sSup>
                  </m:oMath>
                </a14:m>
                <a:endParaRPr lang="zh-CN" altLang="en-US" sz="1600" i="1" dirty="0">
                  <a:latin typeface="Cambria Math" panose="02040503050406030204" pitchFamily="18" charset="0"/>
                  <a:cs typeface="Times New Roman" panose="02020603050405020304" pitchFamily="18" charset="0"/>
                </a:endParaRPr>
              </a:p>
            </p:txBody>
          </p:sp>
        </mc:Choice>
        <mc:Fallback xmlns="">
          <p:sp>
            <p:nvSpPr>
              <p:cNvPr id="13" name="矩形 12">
                <a:extLst>
                  <a:ext uri="{FF2B5EF4-FFF2-40B4-BE49-F238E27FC236}">
                    <a16:creationId xmlns:a16="http://schemas.microsoft.com/office/drawing/2014/main" id="{5A4B5B53-E2E4-4038-B6A7-2CF108FCEBC7}"/>
                  </a:ext>
                </a:extLst>
              </p:cNvPr>
              <p:cNvSpPr>
                <a:spLocks noRot="1" noChangeAspect="1" noMove="1" noResize="1" noEditPoints="1" noAdjustHandles="1" noChangeArrowheads="1" noChangeShapeType="1" noTextEdit="1"/>
              </p:cNvSpPr>
              <p:nvPr/>
            </p:nvSpPr>
            <p:spPr>
              <a:xfrm>
                <a:off x="424185" y="6033473"/>
                <a:ext cx="2966838" cy="347788"/>
              </a:xfrm>
              <a:prstGeom prst="rect">
                <a:avLst/>
              </a:prstGeom>
              <a:blipFill>
                <a:blip r:embed="rId9"/>
                <a:stretch>
                  <a:fillRect l="-206" t="-3509" b="-21053"/>
                </a:stretch>
              </a:blipFill>
            </p:spPr>
            <p:txBody>
              <a:bodyPr/>
              <a:lstStyle/>
              <a:p>
                <a:r>
                  <a:rPr lang="zh-CN" altLang="en-US">
                    <a:noFill/>
                  </a:rPr>
                  <a:t> </a:t>
                </a:r>
              </a:p>
            </p:txBody>
          </p:sp>
        </mc:Fallback>
      </mc:AlternateContent>
      <p:cxnSp>
        <p:nvCxnSpPr>
          <p:cNvPr id="14" name="直接连接符 13">
            <a:extLst>
              <a:ext uri="{FF2B5EF4-FFF2-40B4-BE49-F238E27FC236}">
                <a16:creationId xmlns:a16="http://schemas.microsoft.com/office/drawing/2014/main" id="{485833BA-71A6-440A-AF74-F4A3E80AB183}"/>
              </a:ext>
            </a:extLst>
          </p:cNvPr>
          <p:cNvCxnSpPr>
            <a:cxnSpLocks/>
          </p:cNvCxnSpPr>
          <p:nvPr/>
        </p:nvCxnSpPr>
        <p:spPr>
          <a:xfrm>
            <a:off x="2581888" y="6313936"/>
            <a:ext cx="6757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CF04D621-1458-4BFE-958E-FFA8B84575CB}"/>
                  </a:ext>
                </a:extLst>
              </p:cNvPr>
              <p:cNvSpPr/>
              <p:nvPr/>
            </p:nvSpPr>
            <p:spPr>
              <a:xfrm>
                <a:off x="424185" y="5437571"/>
                <a:ext cx="1332801" cy="5522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cs typeface="Times New Roman" panose="02020603050405020304" pitchFamily="18" charset="0"/>
                            </a:rPr>
                          </m:ctrlPr>
                        </m:sSubPr>
                        <m:e>
                          <m:r>
                            <a:rPr lang="en-US" altLang="zh-CN" sz="1600" b="0" i="1" smtClean="0">
                              <a:latin typeface="Cambria Math" panose="02040503050406030204" pitchFamily="18" charset="0"/>
                              <a:cs typeface="Times New Roman" panose="02020603050405020304" pitchFamily="18" charset="0"/>
                            </a:rPr>
                            <m:t>𝜖</m:t>
                          </m:r>
                          <m:r>
                            <a:rPr lang="en-US" altLang="zh-CN" sz="1600" b="0" i="1" smtClean="0">
                              <a:latin typeface="Cambria Math" panose="02040503050406030204" pitchFamily="18" charset="0"/>
                              <a:cs typeface="Times New Roman" panose="02020603050405020304" pitchFamily="18" charset="0"/>
                            </a:rPr>
                            <m:t>=</m:t>
                          </m:r>
                          <m:r>
                            <a:rPr lang="en-US" altLang="zh-CN" sz="1600" b="0" i="1" smtClean="0">
                              <a:latin typeface="Cambria Math" panose="02040503050406030204" pitchFamily="18" charset="0"/>
                              <a:cs typeface="Times New Roman" panose="02020603050405020304" pitchFamily="18" charset="0"/>
                            </a:rPr>
                            <m:t>𝑒</m:t>
                          </m:r>
                        </m:e>
                        <m:sub>
                          <m:r>
                            <a:rPr lang="en-US" altLang="zh-CN" sz="1600" b="0" i="1" smtClean="0">
                              <a:latin typeface="Cambria Math" panose="02040503050406030204" pitchFamily="18" charset="0"/>
                              <a:cs typeface="Times New Roman" panose="02020603050405020304" pitchFamily="18" charset="0"/>
                            </a:rPr>
                            <m:t>𝑛</m:t>
                          </m:r>
                        </m:sub>
                      </m:sSub>
                      <m:r>
                        <a:rPr lang="en-US" altLang="zh-CN" sz="1600" b="0" i="1" smtClean="0">
                          <a:latin typeface="Cambria Math" panose="02040503050406030204" pitchFamily="18" charset="0"/>
                          <a:cs typeface="Times New Roman" panose="02020603050405020304" pitchFamily="18" charset="0"/>
                        </a:rPr>
                        <m:t>−</m:t>
                      </m:r>
                      <m:f>
                        <m:fPr>
                          <m:ctrlPr>
                            <a:rPr lang="en-US" altLang="zh-CN" sz="1600" b="0" i="1" smtClean="0">
                              <a:latin typeface="Cambria Math" panose="02040503050406030204" pitchFamily="18" charset="0"/>
                              <a:cs typeface="Times New Roman" panose="02020603050405020304" pitchFamily="18" charset="0"/>
                            </a:rPr>
                          </m:ctrlPr>
                        </m:fPr>
                        <m:num>
                          <m:r>
                            <a:rPr lang="en-US" altLang="zh-CN" sz="1600" b="0" i="1" smtClean="0">
                              <a:latin typeface="Cambria Math" panose="02040503050406030204" pitchFamily="18" charset="0"/>
                              <a:cs typeface="Times New Roman" panose="02020603050405020304" pitchFamily="18" charset="0"/>
                            </a:rPr>
                            <m:t>𝑖</m:t>
                          </m:r>
                          <m:sSub>
                            <m:sSubPr>
                              <m:ctrlPr>
                                <a:rPr lang="en-US" altLang="zh-CN" sz="1600" b="0" i="1" smtClean="0">
                                  <a:latin typeface="Cambria Math" panose="02040503050406030204" pitchFamily="18" charset="0"/>
                                  <a:cs typeface="Times New Roman" panose="02020603050405020304" pitchFamily="18" charset="0"/>
                                </a:rPr>
                              </m:ctrlPr>
                            </m:sSubPr>
                            <m:e>
                              <m:r>
                                <m:rPr>
                                  <m:sty m:val="p"/>
                                </m:rPr>
                                <a:rPr lang="en-US" altLang="zh-CN" sz="1600" b="0" i="0" smtClean="0">
                                  <a:latin typeface="Cambria Math" panose="02040503050406030204" pitchFamily="18" charset="0"/>
                                  <a:cs typeface="Times New Roman" panose="02020603050405020304" pitchFamily="18" charset="0"/>
                                </a:rPr>
                                <m:t>Γ</m:t>
                              </m:r>
                            </m:e>
                            <m:sub>
                              <m:r>
                                <a:rPr lang="en-US" altLang="zh-CN" sz="1600" b="0" i="1" smtClean="0">
                                  <a:latin typeface="Cambria Math" panose="02040503050406030204" pitchFamily="18" charset="0"/>
                                  <a:cs typeface="Times New Roman" panose="02020603050405020304" pitchFamily="18" charset="0"/>
                                </a:rPr>
                                <m:t>𝑛</m:t>
                              </m:r>
                            </m:sub>
                          </m:sSub>
                        </m:num>
                        <m:den>
                          <m:r>
                            <a:rPr lang="en-US" altLang="zh-CN" sz="1600" b="0" i="1" smtClean="0">
                              <a:latin typeface="Cambria Math" panose="02040503050406030204" pitchFamily="18" charset="0"/>
                              <a:cs typeface="Times New Roman" panose="02020603050405020304" pitchFamily="18" charset="0"/>
                            </a:rPr>
                            <m:t>2</m:t>
                          </m:r>
                        </m:den>
                      </m:f>
                    </m:oMath>
                  </m:oMathPara>
                </a14:m>
                <a:endParaRPr lang="zh-CN" altLang="en-US" sz="1600" dirty="0"/>
              </a:p>
            </p:txBody>
          </p:sp>
        </mc:Choice>
        <mc:Fallback xmlns="">
          <p:sp>
            <p:nvSpPr>
              <p:cNvPr id="15" name="矩形 14">
                <a:extLst>
                  <a:ext uri="{FF2B5EF4-FFF2-40B4-BE49-F238E27FC236}">
                    <a16:creationId xmlns:a16="http://schemas.microsoft.com/office/drawing/2014/main" id="{CF04D621-1458-4BFE-958E-FFA8B84575CB}"/>
                  </a:ext>
                </a:extLst>
              </p:cNvPr>
              <p:cNvSpPr>
                <a:spLocks noRot="1" noChangeAspect="1" noMove="1" noResize="1" noEditPoints="1" noAdjustHandles="1" noChangeArrowheads="1" noChangeShapeType="1" noTextEdit="1"/>
              </p:cNvSpPr>
              <p:nvPr/>
            </p:nvSpPr>
            <p:spPr>
              <a:xfrm>
                <a:off x="424185" y="5437571"/>
                <a:ext cx="1332801" cy="552267"/>
              </a:xfrm>
              <a:prstGeom prst="rect">
                <a:avLst/>
              </a:prstGeom>
              <a:blipFill>
                <a:blip r:embed="rId10"/>
                <a:stretch>
                  <a:fillRect/>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8D539F99-622A-4FAD-AF5A-46E093FE0E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3069" y="3458483"/>
            <a:ext cx="2832931" cy="1943763"/>
          </a:xfrm>
          <a:prstGeom prst="rect">
            <a:avLst/>
          </a:prstGeom>
        </p:spPr>
      </p:pic>
      <p:pic>
        <p:nvPicPr>
          <p:cNvPr id="18" name="图片 17">
            <a:extLst>
              <a:ext uri="{FF2B5EF4-FFF2-40B4-BE49-F238E27FC236}">
                <a16:creationId xmlns:a16="http://schemas.microsoft.com/office/drawing/2014/main" id="{406900EF-010F-4761-93B7-212346E9F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3754" y="1004739"/>
            <a:ext cx="3370039" cy="1448399"/>
          </a:xfrm>
          <a:prstGeom prst="rect">
            <a:avLst/>
          </a:prstGeom>
        </p:spPr>
      </p:pic>
      <p:pic>
        <p:nvPicPr>
          <p:cNvPr id="19" name="Picture 19">
            <a:extLst>
              <a:ext uri="{FF2B5EF4-FFF2-40B4-BE49-F238E27FC236}">
                <a16:creationId xmlns:a16="http://schemas.microsoft.com/office/drawing/2014/main" id="{0487277A-F01C-4C6D-8D43-CA37E3079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1395" y="5542478"/>
            <a:ext cx="1635310" cy="310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a:extLst>
              <a:ext uri="{FF2B5EF4-FFF2-40B4-BE49-F238E27FC236}">
                <a16:creationId xmlns:a16="http://schemas.microsoft.com/office/drawing/2014/main" id="{B2577B57-60EB-448D-BDD9-E6686BDA0988}"/>
              </a:ext>
            </a:extLst>
          </p:cNvPr>
          <p:cNvSpPr>
            <a:spLocks noGrp="1"/>
          </p:cNvSpPr>
          <p:nvPr>
            <p:ph type="sldNum" sz="quarter" idx="12"/>
          </p:nvPr>
        </p:nvSpPr>
        <p:spPr/>
        <p:txBody>
          <a:bodyPr/>
          <a:lstStyle/>
          <a:p>
            <a:fld id="{666D9CF6-2EB0-4E04-8338-D36046F01F75}" type="slidenum">
              <a:rPr lang="zh-CN" altLang="en-US" smtClean="0"/>
              <a:t>21</a:t>
            </a:fld>
            <a:endParaRPr lang="zh-CN" altLang="en-US"/>
          </a:p>
        </p:txBody>
      </p:sp>
    </p:spTree>
    <p:extLst>
      <p:ext uri="{BB962C8B-B14F-4D97-AF65-F5344CB8AC3E}">
        <p14:creationId xmlns:p14="http://schemas.microsoft.com/office/powerpoint/2010/main" val="199992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a:extLst>
              <a:ext uri="{FF2B5EF4-FFF2-40B4-BE49-F238E27FC236}">
                <a16:creationId xmlns:a16="http://schemas.microsoft.com/office/drawing/2014/main" id="{5DA69389-063B-4FA0-9FF0-D52D11FE7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59" y="1088934"/>
            <a:ext cx="3236221" cy="1095530"/>
          </a:xfrm>
          <a:prstGeom prst="rect">
            <a:avLst/>
          </a:prstGeom>
        </p:spPr>
      </p:pic>
      <p:pic>
        <p:nvPicPr>
          <p:cNvPr id="3" name="图片 2" descr="屏幕剪辑">
            <a:extLst>
              <a:ext uri="{FF2B5EF4-FFF2-40B4-BE49-F238E27FC236}">
                <a16:creationId xmlns:a16="http://schemas.microsoft.com/office/drawing/2014/main" id="{C3207A2E-2028-48F3-82B7-206454B1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20" y="2443997"/>
            <a:ext cx="3152519" cy="1049446"/>
          </a:xfrm>
          <a:prstGeom prst="rect">
            <a:avLst/>
          </a:prstGeom>
        </p:spPr>
      </p:pic>
      <p:pic>
        <p:nvPicPr>
          <p:cNvPr id="4" name="Picture 2">
            <a:extLst>
              <a:ext uri="{FF2B5EF4-FFF2-40B4-BE49-F238E27FC236}">
                <a16:creationId xmlns:a16="http://schemas.microsoft.com/office/drawing/2014/main" id="{29B47A60-702C-4F36-A943-4FB20829D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703" y="1417625"/>
            <a:ext cx="5128449" cy="180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图片 61">
            <a:extLst>
              <a:ext uri="{FF2B5EF4-FFF2-40B4-BE49-F238E27FC236}">
                <a16:creationId xmlns:a16="http://schemas.microsoft.com/office/drawing/2014/main" id="{1DE683DF-3B40-42D8-8A84-1DFDE966B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334" y="3328038"/>
            <a:ext cx="2334510" cy="3028312"/>
          </a:xfrm>
          <a:prstGeom prst="rect">
            <a:avLst/>
          </a:prstGeom>
        </p:spPr>
      </p:pic>
      <p:pic>
        <p:nvPicPr>
          <p:cNvPr id="63" name="图片 62" descr="屏幕剪辑">
            <a:extLst>
              <a:ext uri="{FF2B5EF4-FFF2-40B4-BE49-F238E27FC236}">
                <a16:creationId xmlns:a16="http://schemas.microsoft.com/office/drawing/2014/main" id="{1027CAFA-ECFB-422C-AD66-9F08E7434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7334" y="1636699"/>
            <a:ext cx="2002176" cy="1466890"/>
          </a:xfrm>
          <a:prstGeom prst="rect">
            <a:avLst/>
          </a:prstGeom>
        </p:spPr>
      </p:pic>
      <p:pic>
        <p:nvPicPr>
          <p:cNvPr id="64" name="Picture 2">
            <a:extLst>
              <a:ext uri="{FF2B5EF4-FFF2-40B4-BE49-F238E27FC236}">
                <a16:creationId xmlns:a16="http://schemas.microsoft.com/office/drawing/2014/main" id="{83E140D6-85D9-4BB0-A949-F9E0EAA504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3357" y="196314"/>
            <a:ext cx="2656222" cy="1322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图片 64" descr="屏幕剪辑">
            <a:extLst>
              <a:ext uri="{FF2B5EF4-FFF2-40B4-BE49-F238E27FC236}">
                <a16:creationId xmlns:a16="http://schemas.microsoft.com/office/drawing/2014/main" id="{1668BD66-45B6-4251-9F0C-F6EC7A1CDC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2214" y="4414003"/>
            <a:ext cx="7344816" cy="645961"/>
          </a:xfrm>
          <a:prstGeom prst="rect">
            <a:avLst/>
          </a:prstGeom>
        </p:spPr>
      </p:pic>
      <p:sp>
        <p:nvSpPr>
          <p:cNvPr id="66" name="文本框 65">
            <a:extLst>
              <a:ext uri="{FF2B5EF4-FFF2-40B4-BE49-F238E27FC236}">
                <a16:creationId xmlns:a16="http://schemas.microsoft.com/office/drawing/2014/main" id="{4CEE6902-CCCB-4B93-915A-1E2CC4FE4DB9}"/>
              </a:ext>
            </a:extLst>
          </p:cNvPr>
          <p:cNvSpPr txBox="1"/>
          <p:nvPr/>
        </p:nvSpPr>
        <p:spPr>
          <a:xfrm>
            <a:off x="90327" y="4521742"/>
            <a:ext cx="2013546" cy="369332"/>
          </a:xfrm>
          <a:prstGeom prst="rect">
            <a:avLst/>
          </a:prstGeom>
          <a:solidFill>
            <a:srgbClr val="FFFF00"/>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Complex </a:t>
            </a:r>
            <a:r>
              <a:rPr lang="en-US" altLang="zh-CN" i="1" dirty="0">
                <a:latin typeface="Times New Roman" panose="02020603050405020304" pitchFamily="18" charset="0"/>
                <a:cs typeface="Times New Roman" panose="02020603050405020304" pitchFamily="18" charset="0"/>
              </a:rPr>
              <a:t>Q</a:t>
            </a:r>
            <a:r>
              <a:rPr lang="en-US" altLang="zh-CN" dirty="0">
                <a:latin typeface="Times New Roman" panose="02020603050405020304" pitchFamily="18" charset="0"/>
                <a:cs typeface="Times New Roman" panose="02020603050405020304" pitchFamily="18" charset="0"/>
              </a:rPr>
              <a:t>-box</a:t>
            </a:r>
            <a:endParaRPr lang="zh-CN" altLang="en-US" dirty="0">
              <a:latin typeface="Times New Roman" panose="02020603050405020304" pitchFamily="18" charset="0"/>
              <a:cs typeface="Times New Roman" panose="02020603050405020304" pitchFamily="18" charset="0"/>
            </a:endParaRPr>
          </a:p>
        </p:txBody>
      </p:sp>
      <p:pic>
        <p:nvPicPr>
          <p:cNvPr id="67" name="图片 66" descr="屏幕剪辑">
            <a:extLst>
              <a:ext uri="{FF2B5EF4-FFF2-40B4-BE49-F238E27FC236}">
                <a16:creationId xmlns:a16="http://schemas.microsoft.com/office/drawing/2014/main" id="{3ADCF938-9B48-4B0C-9A25-18D345D90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2214" y="5279355"/>
            <a:ext cx="5020104" cy="452516"/>
          </a:xfrm>
          <a:prstGeom prst="rect">
            <a:avLst/>
          </a:prstGeom>
        </p:spPr>
      </p:pic>
      <p:sp>
        <p:nvSpPr>
          <p:cNvPr id="68" name="矩形 67">
            <a:extLst>
              <a:ext uri="{FF2B5EF4-FFF2-40B4-BE49-F238E27FC236}">
                <a16:creationId xmlns:a16="http://schemas.microsoft.com/office/drawing/2014/main" id="{452A9B67-01DD-4BC9-AE84-BFE633720434}"/>
              </a:ext>
            </a:extLst>
          </p:cNvPr>
          <p:cNvSpPr/>
          <p:nvPr/>
        </p:nvSpPr>
        <p:spPr>
          <a:xfrm>
            <a:off x="232119" y="5320947"/>
            <a:ext cx="1729961" cy="369332"/>
          </a:xfrm>
          <a:prstGeom prst="rect">
            <a:avLst/>
          </a:prstGeom>
          <a:solidFill>
            <a:srgbClr val="FFFF00"/>
          </a:solidFill>
        </p:spPr>
        <p:txBody>
          <a:bodyPr wrap="none">
            <a:spAutoFit/>
          </a:bodyPr>
          <a:lstStyle/>
          <a:p>
            <a:r>
              <a:rPr lang="en-US" altLang="zh-CN" dirty="0">
                <a:latin typeface="Times New Roman" panose="02020603050405020304" pitchFamily="18" charset="0"/>
                <a:cs typeface="Times New Roman" panose="02020603050405020304" pitchFamily="18" charset="0"/>
              </a:rPr>
              <a:t>Folded diagrams</a:t>
            </a:r>
            <a:endParaRPr lang="zh-CN" altLang="en-US" dirty="0"/>
          </a:p>
        </p:txBody>
      </p:sp>
      <p:pic>
        <p:nvPicPr>
          <p:cNvPr id="69" name="图片 68">
            <a:extLst>
              <a:ext uri="{FF2B5EF4-FFF2-40B4-BE49-F238E27FC236}">
                <a16:creationId xmlns:a16="http://schemas.microsoft.com/office/drawing/2014/main" id="{2435FE73-E07D-423C-9B65-332382D9F6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8356" y="5955678"/>
            <a:ext cx="4637037" cy="676814"/>
          </a:xfrm>
          <a:prstGeom prst="rect">
            <a:avLst/>
          </a:prstGeom>
        </p:spPr>
      </p:pic>
      <p:sp>
        <p:nvSpPr>
          <p:cNvPr id="70" name="矩形 69">
            <a:extLst>
              <a:ext uri="{FF2B5EF4-FFF2-40B4-BE49-F238E27FC236}">
                <a16:creationId xmlns:a16="http://schemas.microsoft.com/office/drawing/2014/main" id="{46789503-314B-4C73-90A9-505C54943F2B}"/>
              </a:ext>
            </a:extLst>
          </p:cNvPr>
          <p:cNvSpPr/>
          <p:nvPr/>
        </p:nvSpPr>
        <p:spPr>
          <a:xfrm>
            <a:off x="23777" y="6124808"/>
            <a:ext cx="4394579" cy="338554"/>
          </a:xfrm>
          <a:prstGeom prst="rect">
            <a:avLst/>
          </a:prstGeom>
        </p:spPr>
        <p:txBody>
          <a:bodyPr wrap="square">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Iteration to include infinite-order folded diagrams </a:t>
            </a:r>
            <a:endParaRPr lang="zh-CN" altLang="en-US" sz="1600" dirty="0"/>
          </a:p>
        </p:txBody>
      </p:sp>
      <p:sp>
        <p:nvSpPr>
          <p:cNvPr id="5" name="灯片编号占位符 4">
            <a:extLst>
              <a:ext uri="{FF2B5EF4-FFF2-40B4-BE49-F238E27FC236}">
                <a16:creationId xmlns:a16="http://schemas.microsoft.com/office/drawing/2014/main" id="{A520C026-4454-4E42-ADD0-3C5180BCDD86}"/>
              </a:ext>
            </a:extLst>
          </p:cNvPr>
          <p:cNvSpPr>
            <a:spLocks noGrp="1"/>
          </p:cNvSpPr>
          <p:nvPr>
            <p:ph type="sldNum" sz="quarter" idx="12"/>
          </p:nvPr>
        </p:nvSpPr>
        <p:spPr/>
        <p:txBody>
          <a:bodyPr/>
          <a:lstStyle/>
          <a:p>
            <a:fld id="{666D9CF6-2EB0-4E04-8338-D36046F01F75}" type="slidenum">
              <a:rPr lang="zh-CN" altLang="en-US" smtClean="0"/>
              <a:t>22</a:t>
            </a:fld>
            <a:endParaRPr lang="zh-CN" altLang="en-US"/>
          </a:p>
        </p:txBody>
      </p:sp>
      <p:sp>
        <p:nvSpPr>
          <p:cNvPr id="6" name="文本框 5">
            <a:extLst>
              <a:ext uri="{FF2B5EF4-FFF2-40B4-BE49-F238E27FC236}">
                <a16:creationId xmlns:a16="http://schemas.microsoft.com/office/drawing/2014/main" id="{8CBAB180-0714-4655-8EE9-0CBABEE7237F}"/>
              </a:ext>
            </a:extLst>
          </p:cNvPr>
          <p:cNvSpPr txBox="1"/>
          <p:nvPr/>
        </p:nvSpPr>
        <p:spPr>
          <a:xfrm>
            <a:off x="232119" y="51515"/>
            <a:ext cx="8654304" cy="369332"/>
          </a:xfrm>
          <a:prstGeom prst="rect">
            <a:avLst/>
          </a:prstGeom>
          <a:solidFill>
            <a:schemeClr val="accent4">
              <a:lumMod val="40000"/>
              <a:lumOff val="60000"/>
            </a:schemeClr>
          </a:solid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Berggren presentations only provides a basis, we treat many-body problem using this basis </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558A9A3-BF45-417E-8231-6EADF834C879}"/>
              </a:ext>
            </a:extLst>
          </p:cNvPr>
          <p:cNvSpPr txBox="1"/>
          <p:nvPr/>
        </p:nvSpPr>
        <p:spPr>
          <a:xfrm>
            <a:off x="2694219" y="556135"/>
            <a:ext cx="4997003" cy="369332"/>
          </a:xfrm>
          <a:prstGeom prst="rect">
            <a:avLst/>
          </a:prstGeom>
          <a:noFill/>
        </p:spPr>
        <p:txBody>
          <a:bodyPr wrap="square" rtlCol="0">
            <a:spAutoFit/>
          </a:bodyPr>
          <a:lstStyle/>
          <a:p>
            <a:r>
              <a:rPr lang="en-US" altLang="zh-CN" b="1" i="1" dirty="0">
                <a:latin typeface="Times New Roman" panose="02020603050405020304" pitchFamily="18" charset="0"/>
                <a:cs typeface="Times New Roman" panose="02020603050405020304" pitchFamily="18" charset="0"/>
              </a:rPr>
              <a:t>Ab initio </a:t>
            </a:r>
            <a:r>
              <a:rPr lang="en-US" altLang="zh-CN" b="1" dirty="0">
                <a:latin typeface="Times New Roman" panose="02020603050405020304" pitchFamily="18" charset="0"/>
                <a:cs typeface="Times New Roman" panose="02020603050405020304" pitchFamily="18" charset="0"/>
              </a:rPr>
              <a:t>many-body problem: </a:t>
            </a:r>
            <a:r>
              <a:rPr lang="en-US" altLang="zh-CN" b="1" dirty="0">
                <a:solidFill>
                  <a:srgbClr val="C00000"/>
                </a:solidFill>
                <a:latin typeface="Times New Roman" panose="02020603050405020304" pitchFamily="18" charset="0"/>
                <a:cs typeface="Times New Roman" panose="02020603050405020304" pitchFamily="18" charset="0"/>
              </a:rPr>
              <a:t>converged!</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AB66BCA4-3AB8-49BF-AA44-A612CE30FAA3}"/>
              </a:ext>
            </a:extLst>
          </p:cNvPr>
          <p:cNvSpPr/>
          <p:nvPr/>
        </p:nvSpPr>
        <p:spPr>
          <a:xfrm>
            <a:off x="-17587" y="3960928"/>
            <a:ext cx="9734921" cy="369332"/>
          </a:xfrm>
          <a:prstGeom prst="rect">
            <a:avLst/>
          </a:prstGeom>
          <a:solidFill>
            <a:schemeClr val="accent6">
              <a:lumMod val="40000"/>
              <a:lumOff val="60000"/>
            </a:schemeClr>
          </a:solidFill>
        </p:spPr>
        <p:txBody>
          <a:bodyPr wrap="square">
            <a:spAutoFit/>
          </a:bodyPr>
          <a:lstStyle/>
          <a:p>
            <a:r>
              <a:rPr lang="en-US" altLang="zh-CN" b="1" i="1" dirty="0">
                <a:latin typeface="Times New Roman" panose="02020603050405020304" pitchFamily="18" charset="0"/>
                <a:cs typeface="Times New Roman" panose="02020603050405020304" pitchFamily="18" charset="0"/>
              </a:rPr>
              <a:t>Ab initio </a:t>
            </a:r>
            <a:r>
              <a:rPr lang="en-US" altLang="zh-CN" b="1" dirty="0">
                <a:latin typeface="Times New Roman" panose="02020603050405020304" pitchFamily="18" charset="0"/>
                <a:cs typeface="Times New Roman" panose="02020603050405020304" pitchFamily="18" charset="0"/>
              </a:rPr>
              <a:t>many-body perturbation theory (MBPT) to construct a model-space effective interaction</a:t>
            </a:r>
            <a:endParaRPr lang="zh-CN" altLang="en-US" b="1" dirty="0"/>
          </a:p>
        </p:txBody>
      </p:sp>
    </p:spTree>
    <p:extLst>
      <p:ext uri="{BB962C8B-B14F-4D97-AF65-F5344CB8AC3E}">
        <p14:creationId xmlns:p14="http://schemas.microsoft.com/office/powerpoint/2010/main" val="3837274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12833A-1C65-4C1B-A04C-343447824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30" y="839216"/>
            <a:ext cx="3092089" cy="2319066"/>
          </a:xfrm>
          <a:prstGeom prst="rect">
            <a:avLst/>
          </a:prstGeom>
        </p:spPr>
      </p:pic>
      <p:pic>
        <p:nvPicPr>
          <p:cNvPr id="4" name="图片 3">
            <a:extLst>
              <a:ext uri="{FF2B5EF4-FFF2-40B4-BE49-F238E27FC236}">
                <a16:creationId xmlns:a16="http://schemas.microsoft.com/office/drawing/2014/main" id="{F7EC41D1-B5DA-4FEF-9450-0E3F43C6A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386"/>
            <a:ext cx="5660828" cy="3184216"/>
          </a:xfrm>
          <a:prstGeom prst="rect">
            <a:avLst/>
          </a:prstGeom>
        </p:spPr>
      </p:pic>
      <p:grpSp>
        <p:nvGrpSpPr>
          <p:cNvPr id="5" name="组合 4">
            <a:extLst>
              <a:ext uri="{FF2B5EF4-FFF2-40B4-BE49-F238E27FC236}">
                <a16:creationId xmlns:a16="http://schemas.microsoft.com/office/drawing/2014/main" id="{554C938A-AD98-414F-B00C-42D08E5F4B2C}"/>
              </a:ext>
            </a:extLst>
          </p:cNvPr>
          <p:cNvGrpSpPr/>
          <p:nvPr/>
        </p:nvGrpSpPr>
        <p:grpSpPr>
          <a:xfrm>
            <a:off x="3881943" y="839216"/>
            <a:ext cx="3295540" cy="2541087"/>
            <a:chOff x="795379" y="4017643"/>
            <a:chExt cx="2834670" cy="2085005"/>
          </a:xfrm>
        </p:grpSpPr>
        <p:pic>
          <p:nvPicPr>
            <p:cNvPr id="6" name="图片 5">
              <a:extLst>
                <a:ext uri="{FF2B5EF4-FFF2-40B4-BE49-F238E27FC236}">
                  <a16:creationId xmlns:a16="http://schemas.microsoft.com/office/drawing/2014/main" id="{2B39FB25-200C-4449-B722-86B0E25D4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379" y="4017643"/>
              <a:ext cx="2834670" cy="2085005"/>
            </a:xfrm>
            <a:prstGeom prst="rect">
              <a:avLst/>
            </a:prstGeom>
          </p:spPr>
        </p:pic>
        <p:sp>
          <p:nvSpPr>
            <p:cNvPr id="7" name="文本框 6">
              <a:extLst>
                <a:ext uri="{FF2B5EF4-FFF2-40B4-BE49-F238E27FC236}">
                  <a16:creationId xmlns:a16="http://schemas.microsoft.com/office/drawing/2014/main" id="{0ED72411-B36F-425B-B6C2-92156B73F82C}"/>
                </a:ext>
              </a:extLst>
            </p:cNvPr>
            <p:cNvSpPr txBox="1"/>
            <p:nvPr/>
          </p:nvSpPr>
          <p:spPr>
            <a:xfrm>
              <a:off x="1566041" y="5116714"/>
              <a:ext cx="38664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0</a:t>
              </a:r>
              <a:r>
                <a:rPr lang="en-US" altLang="zh-CN" baseline="30000" dirty="0">
                  <a:latin typeface="Times New Roman" panose="02020603050405020304" pitchFamily="18" charset="0"/>
                  <a:cs typeface="Times New Roman" panose="02020603050405020304" pitchFamily="18" charset="0"/>
                </a:rPr>
                <a:t>+</a:t>
              </a:r>
              <a:endParaRPr lang="zh-CN" altLang="en-US" baseline="30000" dirty="0">
                <a:latin typeface="Times New Roman" panose="02020603050405020304" pitchFamily="18" charset="0"/>
                <a:cs typeface="Times New Roman" panose="02020603050405020304" pitchFamily="18" charset="0"/>
              </a:endParaRPr>
            </a:p>
          </p:txBody>
        </p:sp>
      </p:grpSp>
      <p:sp>
        <p:nvSpPr>
          <p:cNvPr id="8" name="矩形 7">
            <a:extLst>
              <a:ext uri="{FF2B5EF4-FFF2-40B4-BE49-F238E27FC236}">
                <a16:creationId xmlns:a16="http://schemas.microsoft.com/office/drawing/2014/main" id="{F68A452E-CC47-447E-A281-22198604181D}"/>
              </a:ext>
            </a:extLst>
          </p:cNvPr>
          <p:cNvSpPr/>
          <p:nvPr/>
        </p:nvSpPr>
        <p:spPr>
          <a:xfrm>
            <a:off x="6123367" y="2259491"/>
            <a:ext cx="986167" cy="369332"/>
          </a:xfrm>
          <a:prstGeom prst="rect">
            <a:avLst/>
          </a:prstGeom>
        </p:spPr>
        <p:txBody>
          <a:bodyPr wrap="none">
            <a:spAutoFit/>
          </a:bodyPr>
          <a:lstStyle/>
          <a:p>
            <a:r>
              <a:rPr lang="en-US" altLang="zh-CN" baseline="30000" dirty="0">
                <a:solidFill>
                  <a:srgbClr val="FF0000"/>
                </a:solidFill>
                <a:latin typeface="Times New Roman" panose="02020603050405020304" pitchFamily="18" charset="0"/>
                <a:cs typeface="Times New Roman" panose="02020603050405020304" pitchFamily="18" charset="0"/>
              </a:rPr>
              <a:t>6</a:t>
            </a:r>
            <a:r>
              <a:rPr lang="en-US" altLang="zh-CN" dirty="0">
                <a:solidFill>
                  <a:srgbClr val="FF0000"/>
                </a:solidFill>
                <a:latin typeface="Times New Roman" panose="02020603050405020304" pitchFamily="18" charset="0"/>
                <a:cs typeface="Times New Roman" panose="02020603050405020304" pitchFamily="18" charset="0"/>
              </a:rPr>
              <a:t>He</a:t>
            </a:r>
            <a:r>
              <a:rPr lang="zh-CN" altLang="en-US"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halo</a:t>
            </a:r>
            <a:endParaRPr lang="zh-CN" altLang="en-US" dirty="0">
              <a:latin typeface="Times New Roman" panose="02020603050405020304" pitchFamily="18" charset="0"/>
              <a:cs typeface="Times New Roman" panose="02020603050405020304" pitchFamily="18" charset="0"/>
            </a:endParaRPr>
          </a:p>
        </p:txBody>
      </p:sp>
      <p:pic>
        <p:nvPicPr>
          <p:cNvPr id="9" name="图片 8" descr="屏幕剪辑">
            <a:extLst>
              <a:ext uri="{FF2B5EF4-FFF2-40B4-BE49-F238E27FC236}">
                <a16:creationId xmlns:a16="http://schemas.microsoft.com/office/drawing/2014/main" id="{1B7742C9-FE25-4AC8-9F34-74EDAFDD2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2934" y="3687953"/>
            <a:ext cx="3168352" cy="212055"/>
          </a:xfrm>
          <a:prstGeom prst="rect">
            <a:avLst/>
          </a:prstGeom>
        </p:spPr>
      </p:pic>
      <p:pic>
        <p:nvPicPr>
          <p:cNvPr id="10" name="图片 9">
            <a:extLst>
              <a:ext uri="{FF2B5EF4-FFF2-40B4-BE49-F238E27FC236}">
                <a16:creationId xmlns:a16="http://schemas.microsoft.com/office/drawing/2014/main" id="{5DC7977F-E857-4821-A17C-0E22C8D5A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9010" y="4296977"/>
            <a:ext cx="723936" cy="684449"/>
          </a:xfrm>
          <a:prstGeom prst="rect">
            <a:avLst/>
          </a:prstGeom>
        </p:spPr>
      </p:pic>
      <p:pic>
        <p:nvPicPr>
          <p:cNvPr id="11" name="图片 10">
            <a:extLst>
              <a:ext uri="{FF2B5EF4-FFF2-40B4-BE49-F238E27FC236}">
                <a16:creationId xmlns:a16="http://schemas.microsoft.com/office/drawing/2014/main" id="{425AD706-FAC2-4D31-8A20-FE4478CAF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9010" y="5358350"/>
            <a:ext cx="723937" cy="660434"/>
          </a:xfrm>
          <a:prstGeom prst="rect">
            <a:avLst/>
          </a:prstGeom>
        </p:spPr>
      </p:pic>
      <p:pic>
        <p:nvPicPr>
          <p:cNvPr id="12" name="图片 11">
            <a:extLst>
              <a:ext uri="{FF2B5EF4-FFF2-40B4-BE49-F238E27FC236}">
                <a16:creationId xmlns:a16="http://schemas.microsoft.com/office/drawing/2014/main" id="{104C8A8B-6CED-465E-A8AD-81581E5002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4029" y="3927699"/>
            <a:ext cx="3295540" cy="2748582"/>
          </a:xfrm>
          <a:prstGeom prst="rect">
            <a:avLst/>
          </a:prstGeom>
        </p:spPr>
      </p:pic>
      <p:pic>
        <p:nvPicPr>
          <p:cNvPr id="15" name="图片 14">
            <a:extLst>
              <a:ext uri="{FF2B5EF4-FFF2-40B4-BE49-F238E27FC236}">
                <a16:creationId xmlns:a16="http://schemas.microsoft.com/office/drawing/2014/main" id="{CACC305B-002A-4F0F-B86B-ED49E24A2232}"/>
              </a:ext>
            </a:extLst>
          </p:cNvPr>
          <p:cNvPicPr>
            <a:picLocks noChangeAspect="1"/>
          </p:cNvPicPr>
          <p:nvPr/>
        </p:nvPicPr>
        <p:blipFill>
          <a:blip r:embed="rId10"/>
          <a:stretch>
            <a:fillRect/>
          </a:stretch>
        </p:blipFill>
        <p:spPr>
          <a:xfrm>
            <a:off x="8391035" y="1007300"/>
            <a:ext cx="3528935" cy="2646701"/>
          </a:xfrm>
          <a:prstGeom prst="rect">
            <a:avLst/>
          </a:prstGeom>
        </p:spPr>
      </p:pic>
      <p:sp>
        <p:nvSpPr>
          <p:cNvPr id="17" name="文本框 16">
            <a:extLst>
              <a:ext uri="{FF2B5EF4-FFF2-40B4-BE49-F238E27FC236}">
                <a16:creationId xmlns:a16="http://schemas.microsoft.com/office/drawing/2014/main" id="{93E85E0A-C288-4739-A517-65779752F910}"/>
              </a:ext>
            </a:extLst>
          </p:cNvPr>
          <p:cNvSpPr txBox="1"/>
          <p:nvPr/>
        </p:nvSpPr>
        <p:spPr>
          <a:xfrm>
            <a:off x="9164320" y="3694817"/>
            <a:ext cx="2743200" cy="873572"/>
          </a:xfrm>
          <a:prstGeom prst="rect">
            <a:avLst/>
          </a:prstGeom>
          <a:noFill/>
        </p:spPr>
        <p:txBody>
          <a:bodyPr wrap="square" rtlCol="0">
            <a:spAutoFit/>
          </a:bodyPr>
          <a:lstStyle/>
          <a:p>
            <a:pPr>
              <a:lnSpc>
                <a:spcPct val="150000"/>
              </a:lnSpc>
            </a:pPr>
            <a:r>
              <a:rPr lang="en-US" altLang="zh-CN" b="1" dirty="0" err="1">
                <a:solidFill>
                  <a:srgbClr val="C00000"/>
                </a:solidFill>
                <a:latin typeface="Times New Roman" panose="02020603050405020304" pitchFamily="18" charset="0"/>
                <a:cs typeface="Times New Roman" panose="02020603050405020304" pitchFamily="18" charset="0"/>
              </a:rPr>
              <a:t>g.s.</a:t>
            </a:r>
            <a:r>
              <a:rPr lang="en-US" altLang="zh-CN" b="1" dirty="0">
                <a:solidFill>
                  <a:srgbClr val="C00000"/>
                </a:solidFill>
                <a:latin typeface="Times New Roman" panose="02020603050405020304" pitchFamily="18" charset="0"/>
                <a:cs typeface="Times New Roman" panose="02020603050405020304" pitchFamily="18" charset="0"/>
              </a:rPr>
              <a:t>: narrow resonance  </a:t>
            </a:r>
          </a:p>
          <a:p>
            <a:pPr>
              <a:lnSpc>
                <a:spcPct val="150000"/>
              </a:lnSpc>
            </a:pPr>
            <a:r>
              <a:rPr lang="en-US" altLang="zh-CN" b="1" dirty="0">
                <a:solidFill>
                  <a:srgbClr val="C00000"/>
                </a:solidFill>
                <a:latin typeface="Times New Roman" panose="02020603050405020304" pitchFamily="18" charset="0"/>
                <a:cs typeface="Times New Roman" panose="02020603050405020304" pitchFamily="18" charset="0"/>
              </a:rPr>
              <a:t>2+: broad resonance</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DB44D053-78D6-420F-BA93-00765B7A8757}"/>
              </a:ext>
            </a:extLst>
          </p:cNvPr>
          <p:cNvSpPr txBox="1"/>
          <p:nvPr/>
        </p:nvSpPr>
        <p:spPr>
          <a:xfrm>
            <a:off x="8603472" y="475793"/>
            <a:ext cx="3212786" cy="369332"/>
          </a:xfrm>
          <a:prstGeom prst="rect">
            <a:avLst/>
          </a:prstGeom>
          <a:solidFill>
            <a:schemeClr val="accent6">
              <a:lumMod val="40000"/>
              <a:lumOff val="60000"/>
            </a:schemeClr>
          </a:solid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The mirror nucleus </a:t>
            </a:r>
            <a:r>
              <a:rPr lang="en-US" altLang="zh-CN" baseline="30000" dirty="0">
                <a:solidFill>
                  <a:srgbClr val="FF0000"/>
                </a:solidFill>
                <a:latin typeface="Times New Roman" panose="02020603050405020304" pitchFamily="18" charset="0"/>
                <a:cs typeface="Times New Roman" panose="02020603050405020304" pitchFamily="18" charset="0"/>
              </a:rPr>
              <a:t>6</a:t>
            </a:r>
            <a:r>
              <a:rPr lang="en-US" altLang="zh-CN" dirty="0">
                <a:solidFill>
                  <a:srgbClr val="FF0000"/>
                </a:solidFill>
                <a:latin typeface="Times New Roman" panose="02020603050405020304" pitchFamily="18" charset="0"/>
                <a:cs typeface="Times New Roman" panose="02020603050405020304" pitchFamily="18" charset="0"/>
              </a:rPr>
              <a:t>Be of </a:t>
            </a:r>
            <a:r>
              <a:rPr lang="en-US" altLang="zh-CN" baseline="30000" dirty="0">
                <a:solidFill>
                  <a:srgbClr val="FF0000"/>
                </a:solidFill>
                <a:latin typeface="Times New Roman" panose="02020603050405020304" pitchFamily="18" charset="0"/>
                <a:cs typeface="Times New Roman" panose="02020603050405020304" pitchFamily="18" charset="0"/>
              </a:rPr>
              <a:t>6</a:t>
            </a:r>
            <a:r>
              <a:rPr lang="en-US" altLang="zh-CN" dirty="0">
                <a:solidFill>
                  <a:srgbClr val="FF0000"/>
                </a:solidFill>
                <a:latin typeface="Times New Roman" panose="02020603050405020304" pitchFamily="18" charset="0"/>
                <a:cs typeface="Times New Roman" panose="02020603050405020304" pitchFamily="18" charset="0"/>
              </a:rPr>
              <a:t>He</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3" name="灯片编号占位符 12">
            <a:extLst>
              <a:ext uri="{FF2B5EF4-FFF2-40B4-BE49-F238E27FC236}">
                <a16:creationId xmlns:a16="http://schemas.microsoft.com/office/drawing/2014/main" id="{CC86FA5A-01B2-40FC-947C-0318E844528D}"/>
              </a:ext>
            </a:extLst>
          </p:cNvPr>
          <p:cNvSpPr>
            <a:spLocks noGrp="1"/>
          </p:cNvSpPr>
          <p:nvPr>
            <p:ph type="sldNum" sz="quarter" idx="12"/>
          </p:nvPr>
        </p:nvSpPr>
        <p:spPr/>
        <p:txBody>
          <a:bodyPr/>
          <a:lstStyle/>
          <a:p>
            <a:fld id="{666D9CF6-2EB0-4E04-8338-D36046F01F75}" type="slidenum">
              <a:rPr lang="zh-CN" altLang="en-US" smtClean="0"/>
              <a:t>23</a:t>
            </a:fld>
            <a:endParaRPr lang="zh-CN" altLang="en-US"/>
          </a:p>
        </p:txBody>
      </p:sp>
      <p:sp>
        <p:nvSpPr>
          <p:cNvPr id="14" name="文本框 13">
            <a:extLst>
              <a:ext uri="{FF2B5EF4-FFF2-40B4-BE49-F238E27FC236}">
                <a16:creationId xmlns:a16="http://schemas.microsoft.com/office/drawing/2014/main" id="{7F6A3E2F-CA66-4DE6-982B-A9A3EBAAA7F0}"/>
              </a:ext>
            </a:extLst>
          </p:cNvPr>
          <p:cNvSpPr txBox="1"/>
          <p:nvPr/>
        </p:nvSpPr>
        <p:spPr>
          <a:xfrm>
            <a:off x="105833" y="184502"/>
            <a:ext cx="5189763" cy="369332"/>
          </a:xfrm>
          <a:prstGeom prst="rect">
            <a:avLst/>
          </a:prstGeom>
          <a:solidFill>
            <a:schemeClr val="accent2">
              <a:lumMod val="40000"/>
              <a:lumOff val="60000"/>
            </a:schemeClr>
          </a:solid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Complex-energy Gamow shell model calculations</a:t>
            </a:r>
            <a:endParaRPr lang="zh-CN" altLang="en-US" dirty="0"/>
          </a:p>
        </p:txBody>
      </p:sp>
    </p:spTree>
    <p:extLst>
      <p:ext uri="{BB962C8B-B14F-4D97-AF65-F5344CB8AC3E}">
        <p14:creationId xmlns:p14="http://schemas.microsoft.com/office/powerpoint/2010/main" val="352622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03F685-A504-4114-A511-131DBCB1D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4786" y="915771"/>
            <a:ext cx="3674421" cy="1063753"/>
          </a:xfrm>
          <a:prstGeom prst="rect">
            <a:avLst/>
          </a:prstGeom>
        </p:spPr>
      </p:pic>
      <p:pic>
        <p:nvPicPr>
          <p:cNvPr id="3" name="图片 2">
            <a:extLst>
              <a:ext uri="{FF2B5EF4-FFF2-40B4-BE49-F238E27FC236}">
                <a16:creationId xmlns:a16="http://schemas.microsoft.com/office/drawing/2014/main" id="{B0D73256-42BB-4CBB-851F-B719B8549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865" y="4203953"/>
            <a:ext cx="3343368" cy="441872"/>
          </a:xfrm>
          <a:prstGeom prst="rect">
            <a:avLst/>
          </a:prstGeom>
        </p:spPr>
      </p:pic>
      <p:pic>
        <p:nvPicPr>
          <p:cNvPr id="4" name="图片 3">
            <a:extLst>
              <a:ext uri="{FF2B5EF4-FFF2-40B4-BE49-F238E27FC236}">
                <a16:creationId xmlns:a16="http://schemas.microsoft.com/office/drawing/2014/main" id="{305D489D-5CBA-4AD9-8E06-7B4EE9A0D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693" y="4572561"/>
            <a:ext cx="1969247" cy="413827"/>
          </a:xfrm>
          <a:prstGeom prst="rect">
            <a:avLst/>
          </a:prstGeom>
        </p:spPr>
      </p:pic>
      <p:pic>
        <p:nvPicPr>
          <p:cNvPr id="5" name="图片 4">
            <a:extLst>
              <a:ext uri="{FF2B5EF4-FFF2-40B4-BE49-F238E27FC236}">
                <a16:creationId xmlns:a16="http://schemas.microsoft.com/office/drawing/2014/main" id="{031ADD28-D1B6-4D7D-A4DD-1F7032C555C0}"/>
              </a:ext>
            </a:extLst>
          </p:cNvPr>
          <p:cNvPicPr>
            <a:picLocks noChangeAspect="1"/>
          </p:cNvPicPr>
          <p:nvPr/>
        </p:nvPicPr>
        <p:blipFill rotWithShape="1">
          <a:blip r:embed="rId5">
            <a:extLst>
              <a:ext uri="{28A0092B-C50C-407E-A947-70E740481C1C}">
                <a14:useLocalDpi xmlns:a14="http://schemas.microsoft.com/office/drawing/2010/main" val="0"/>
              </a:ext>
            </a:extLst>
          </a:blip>
          <a:srcRect t="17176" r="49478" b="7979"/>
          <a:stretch/>
        </p:blipFill>
        <p:spPr>
          <a:xfrm>
            <a:off x="3885636" y="4993658"/>
            <a:ext cx="2873055" cy="458515"/>
          </a:xfrm>
          <a:prstGeom prst="rect">
            <a:avLst/>
          </a:prstGeom>
        </p:spPr>
      </p:pic>
      <p:pic>
        <p:nvPicPr>
          <p:cNvPr id="6" name="图片 5">
            <a:extLst>
              <a:ext uri="{FF2B5EF4-FFF2-40B4-BE49-F238E27FC236}">
                <a16:creationId xmlns:a16="http://schemas.microsoft.com/office/drawing/2014/main" id="{0DBFC4EE-AE9F-48DE-A363-EE0447BAB43B}"/>
              </a:ext>
            </a:extLst>
          </p:cNvPr>
          <p:cNvPicPr>
            <a:picLocks noChangeAspect="1"/>
          </p:cNvPicPr>
          <p:nvPr/>
        </p:nvPicPr>
        <p:blipFill rotWithShape="1">
          <a:blip r:embed="rId6">
            <a:extLst>
              <a:ext uri="{28A0092B-C50C-407E-A947-70E740481C1C}">
                <a14:useLocalDpi xmlns:a14="http://schemas.microsoft.com/office/drawing/2010/main" val="0"/>
              </a:ext>
            </a:extLst>
          </a:blip>
          <a:srcRect r="41795" b="24873"/>
          <a:stretch/>
        </p:blipFill>
        <p:spPr>
          <a:xfrm>
            <a:off x="3910980" y="5759769"/>
            <a:ext cx="3368562" cy="365125"/>
          </a:xfrm>
          <a:prstGeom prst="rect">
            <a:avLst/>
          </a:prstGeom>
        </p:spPr>
      </p:pic>
      <p:pic>
        <p:nvPicPr>
          <p:cNvPr id="7" name="图片 6">
            <a:extLst>
              <a:ext uri="{FF2B5EF4-FFF2-40B4-BE49-F238E27FC236}">
                <a16:creationId xmlns:a16="http://schemas.microsoft.com/office/drawing/2014/main" id="{E54265BE-BEE7-454C-9FBB-E7C03449CE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0980" y="2422197"/>
            <a:ext cx="3052996" cy="272663"/>
          </a:xfrm>
          <a:prstGeom prst="rect">
            <a:avLst/>
          </a:prstGeom>
        </p:spPr>
      </p:pic>
      <p:pic>
        <p:nvPicPr>
          <p:cNvPr id="8" name="图片 7">
            <a:extLst>
              <a:ext uri="{FF2B5EF4-FFF2-40B4-BE49-F238E27FC236}">
                <a16:creationId xmlns:a16="http://schemas.microsoft.com/office/drawing/2014/main" id="{6D9F443F-8845-46D9-ADDC-FC0D354954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5257" y="2724238"/>
            <a:ext cx="922057" cy="908397"/>
          </a:xfrm>
          <a:prstGeom prst="rect">
            <a:avLst/>
          </a:prstGeom>
        </p:spPr>
      </p:pic>
      <p:pic>
        <p:nvPicPr>
          <p:cNvPr id="9" name="图片 8">
            <a:extLst>
              <a:ext uri="{FF2B5EF4-FFF2-40B4-BE49-F238E27FC236}">
                <a16:creationId xmlns:a16="http://schemas.microsoft.com/office/drawing/2014/main" id="{9CBE88B4-AECC-4B32-ABD8-102CB411EB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5209" y="2874612"/>
            <a:ext cx="1978063" cy="360168"/>
          </a:xfrm>
          <a:prstGeom prst="rect">
            <a:avLst/>
          </a:prstGeom>
        </p:spPr>
      </p:pic>
      <p:pic>
        <p:nvPicPr>
          <p:cNvPr id="10" name="图片 9">
            <a:extLst>
              <a:ext uri="{FF2B5EF4-FFF2-40B4-BE49-F238E27FC236}">
                <a16:creationId xmlns:a16="http://schemas.microsoft.com/office/drawing/2014/main" id="{0EC30B93-875E-43FA-AF30-5C4AF4D4C5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0160" y="3234780"/>
            <a:ext cx="2247745" cy="356026"/>
          </a:xfrm>
          <a:prstGeom prst="rect">
            <a:avLst/>
          </a:prstGeom>
        </p:spPr>
      </p:pic>
      <p:cxnSp>
        <p:nvCxnSpPr>
          <p:cNvPr id="11" name="直接连接符 10">
            <a:extLst>
              <a:ext uri="{FF2B5EF4-FFF2-40B4-BE49-F238E27FC236}">
                <a16:creationId xmlns:a16="http://schemas.microsoft.com/office/drawing/2014/main" id="{005CDF06-3BD3-4511-953F-609A0B193FF5}"/>
              </a:ext>
            </a:extLst>
          </p:cNvPr>
          <p:cNvCxnSpPr>
            <a:cxnSpLocks/>
          </p:cNvCxnSpPr>
          <p:nvPr/>
        </p:nvCxnSpPr>
        <p:spPr>
          <a:xfrm>
            <a:off x="5198837" y="3551973"/>
            <a:ext cx="176169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7F668A3D-7C37-40EA-8792-0D870B6B6E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112" y="835742"/>
            <a:ext cx="2943011" cy="2662050"/>
          </a:xfrm>
          <a:prstGeom prst="rect">
            <a:avLst/>
          </a:prstGeom>
        </p:spPr>
      </p:pic>
      <p:pic>
        <p:nvPicPr>
          <p:cNvPr id="13" name="图片 12">
            <a:extLst>
              <a:ext uri="{FF2B5EF4-FFF2-40B4-BE49-F238E27FC236}">
                <a16:creationId xmlns:a16="http://schemas.microsoft.com/office/drawing/2014/main" id="{67F9F4F8-442B-489F-B507-35ECE566D6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163" y="5082570"/>
            <a:ext cx="2231282" cy="1665777"/>
          </a:xfrm>
          <a:prstGeom prst="rect">
            <a:avLst/>
          </a:prstGeom>
        </p:spPr>
      </p:pic>
      <p:sp>
        <p:nvSpPr>
          <p:cNvPr id="14" name="文本框 13">
            <a:extLst>
              <a:ext uri="{FF2B5EF4-FFF2-40B4-BE49-F238E27FC236}">
                <a16:creationId xmlns:a16="http://schemas.microsoft.com/office/drawing/2014/main" id="{48D1A219-E9E1-4E4B-B859-59044BF1CC52}"/>
              </a:ext>
            </a:extLst>
          </p:cNvPr>
          <p:cNvSpPr txBox="1"/>
          <p:nvPr/>
        </p:nvSpPr>
        <p:spPr>
          <a:xfrm>
            <a:off x="561057" y="3605763"/>
            <a:ext cx="2544066" cy="338554"/>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zh-CN" sz="1600" b="1"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Nature 606, 678 (2022)</a:t>
            </a:r>
            <a:endParaRPr kumimoji="0" lang="zh-CN" altLang="en-US" sz="1600" b="1"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5" name="直接连接符 14">
            <a:extLst>
              <a:ext uri="{FF2B5EF4-FFF2-40B4-BE49-F238E27FC236}">
                <a16:creationId xmlns:a16="http://schemas.microsoft.com/office/drawing/2014/main" id="{626C2418-E880-4492-A781-7B7D4BA79954}"/>
              </a:ext>
            </a:extLst>
          </p:cNvPr>
          <p:cNvCxnSpPr>
            <a:cxnSpLocks/>
          </p:cNvCxnSpPr>
          <p:nvPr/>
        </p:nvCxnSpPr>
        <p:spPr>
          <a:xfrm>
            <a:off x="4648503" y="4424889"/>
            <a:ext cx="211476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F3232B7-C931-4C86-B82C-EFD652D6A990}"/>
              </a:ext>
            </a:extLst>
          </p:cNvPr>
          <p:cNvSpPr txBox="1"/>
          <p:nvPr/>
        </p:nvSpPr>
        <p:spPr>
          <a:xfrm>
            <a:off x="164078" y="85899"/>
            <a:ext cx="7145033" cy="400110"/>
          </a:xfrm>
          <a:prstGeom prst="rect">
            <a:avLst/>
          </a:prstGeom>
          <a:solidFill>
            <a:schemeClr val="bg1">
              <a:lumMod val="8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FF"/>
                </a:solidFill>
                <a:effectLst/>
                <a:uLnTx/>
                <a:uFillTx/>
                <a:latin typeface="等线" panose="02010600030101010101" pitchFamily="2" charset="-122"/>
                <a:ea typeface="等线" panose="02010600030101010101" pitchFamily="2" charset="-122"/>
                <a:cs typeface="+mn-cs"/>
              </a:rPr>
              <a:t>给出四中子态的最好理论预言，</a:t>
            </a:r>
            <a:r>
              <a:rPr lang="zh-CN" altLang="en-US" sz="2000" b="1" dirty="0">
                <a:solidFill>
                  <a:srgbClr val="FF0000"/>
                </a:solidFill>
                <a:highlight>
                  <a:srgbClr val="FFFF00"/>
                </a:highlight>
                <a:latin typeface="等线" panose="02010600030101010101" pitchFamily="2" charset="-122"/>
                <a:ea typeface="等线" panose="02010600030101010101" pitchFamily="2" charset="-122"/>
              </a:rPr>
              <a:t>脆弱系统可以灵敏检验</a:t>
            </a:r>
            <a:r>
              <a:rPr kumimoji="0" lang="zh-CN" altLang="en-US" sz="2000" b="1" i="0" u="none" strike="noStrike" kern="1200" cap="none" spc="0" normalizeH="0" baseline="0" noProof="0" dirty="0">
                <a:ln>
                  <a:noFill/>
                </a:ln>
                <a:solidFill>
                  <a:srgbClr val="FF0000"/>
                </a:solidFill>
                <a:effectLst/>
                <a:highlight>
                  <a:srgbClr val="FFFF00"/>
                </a:highlight>
                <a:uLnTx/>
                <a:uFillTx/>
                <a:latin typeface="等线" panose="02010600030101010101" pitchFamily="2" charset="-122"/>
                <a:ea typeface="等线" panose="02010600030101010101" pitchFamily="2" charset="-122"/>
                <a:cs typeface="+mn-cs"/>
              </a:rPr>
              <a:t>核力</a:t>
            </a:r>
          </a:p>
        </p:txBody>
      </p:sp>
      <p:cxnSp>
        <p:nvCxnSpPr>
          <p:cNvPr id="17" name="直接连接符 16">
            <a:extLst>
              <a:ext uri="{FF2B5EF4-FFF2-40B4-BE49-F238E27FC236}">
                <a16:creationId xmlns:a16="http://schemas.microsoft.com/office/drawing/2014/main" id="{BFA1119D-54D0-436D-882C-823F777B8803}"/>
              </a:ext>
            </a:extLst>
          </p:cNvPr>
          <p:cNvCxnSpPr>
            <a:cxnSpLocks/>
          </p:cNvCxnSpPr>
          <p:nvPr/>
        </p:nvCxnSpPr>
        <p:spPr>
          <a:xfrm flipV="1">
            <a:off x="5210651" y="2706743"/>
            <a:ext cx="1729016"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3B45AE42-A5B6-4853-B230-FD164BC72086}"/>
              </a:ext>
            </a:extLst>
          </p:cNvPr>
          <p:cNvCxnSpPr>
            <a:cxnSpLocks/>
          </p:cNvCxnSpPr>
          <p:nvPr/>
        </p:nvCxnSpPr>
        <p:spPr>
          <a:xfrm>
            <a:off x="5437478" y="6124894"/>
            <a:ext cx="182343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C9F64EF-11E6-4DB9-B27F-78A7090F5349}"/>
              </a:ext>
            </a:extLst>
          </p:cNvPr>
          <p:cNvSpPr txBox="1"/>
          <p:nvPr/>
        </p:nvSpPr>
        <p:spPr>
          <a:xfrm>
            <a:off x="5160858" y="5432967"/>
            <a:ext cx="516167"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rPr>
              <a:t>…  …</a:t>
            </a:r>
            <a:endParaRPr kumimoji="0" lang="zh-CN" altLang="en-US" sz="16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p:sp>
        <p:nvSpPr>
          <p:cNvPr id="20" name="矩形: 圆角 19">
            <a:extLst>
              <a:ext uri="{FF2B5EF4-FFF2-40B4-BE49-F238E27FC236}">
                <a16:creationId xmlns:a16="http://schemas.microsoft.com/office/drawing/2014/main" id="{2BB8B756-13D7-4F4F-BAD6-FC1AAB92EB0E}"/>
              </a:ext>
            </a:extLst>
          </p:cNvPr>
          <p:cNvSpPr/>
          <p:nvPr/>
        </p:nvSpPr>
        <p:spPr>
          <a:xfrm>
            <a:off x="3641354" y="2292603"/>
            <a:ext cx="3606675" cy="1727965"/>
          </a:xfrm>
          <a:prstGeom prst="roundRect">
            <a:avLst/>
          </a:prstGeom>
          <a:solidFill>
            <a:schemeClr val="accent1">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500" b="1"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矩形: 圆角 20">
            <a:extLst>
              <a:ext uri="{FF2B5EF4-FFF2-40B4-BE49-F238E27FC236}">
                <a16:creationId xmlns:a16="http://schemas.microsoft.com/office/drawing/2014/main" id="{BEA613FB-D8A7-440F-9BB4-DCABE1A965D4}"/>
              </a:ext>
            </a:extLst>
          </p:cNvPr>
          <p:cNvSpPr/>
          <p:nvPr/>
        </p:nvSpPr>
        <p:spPr>
          <a:xfrm>
            <a:off x="3625257" y="4119637"/>
            <a:ext cx="3738787" cy="2276003"/>
          </a:xfrm>
          <a:prstGeom prst="roundRect">
            <a:avLst/>
          </a:prstGeom>
          <a:solidFill>
            <a:schemeClr val="accent1">
              <a:alpha val="1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500" b="1"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22" name="直接箭头连接符 21">
            <a:extLst>
              <a:ext uri="{FF2B5EF4-FFF2-40B4-BE49-F238E27FC236}">
                <a16:creationId xmlns:a16="http://schemas.microsoft.com/office/drawing/2014/main" id="{BA3A7061-B282-4674-9185-DDCDCB6E827A}"/>
              </a:ext>
            </a:extLst>
          </p:cNvPr>
          <p:cNvCxnSpPr>
            <a:cxnSpLocks/>
          </p:cNvCxnSpPr>
          <p:nvPr/>
        </p:nvCxnSpPr>
        <p:spPr>
          <a:xfrm flipH="1" flipV="1">
            <a:off x="2880257" y="1096489"/>
            <a:ext cx="856337" cy="32413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56ACF82B-A407-4627-820D-0815B520A2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81" y="3954979"/>
            <a:ext cx="3577000" cy="1116928"/>
          </a:xfrm>
          <a:prstGeom prst="rect">
            <a:avLst/>
          </a:prstGeom>
        </p:spPr>
      </p:pic>
      <p:cxnSp>
        <p:nvCxnSpPr>
          <p:cNvPr id="27" name="直接箭头连接符 26">
            <a:extLst>
              <a:ext uri="{FF2B5EF4-FFF2-40B4-BE49-F238E27FC236}">
                <a16:creationId xmlns:a16="http://schemas.microsoft.com/office/drawing/2014/main" id="{A67DEA37-C7A3-465B-8D38-A7FCB1312C81}"/>
              </a:ext>
            </a:extLst>
          </p:cNvPr>
          <p:cNvCxnSpPr>
            <a:cxnSpLocks/>
          </p:cNvCxnSpPr>
          <p:nvPr/>
        </p:nvCxnSpPr>
        <p:spPr>
          <a:xfrm flipH="1">
            <a:off x="1691680" y="4824667"/>
            <a:ext cx="389851" cy="109079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5B016613-3430-4DF4-959A-1CF0396DECDB}"/>
              </a:ext>
            </a:extLst>
          </p:cNvPr>
          <p:cNvGrpSpPr/>
          <p:nvPr/>
        </p:nvGrpSpPr>
        <p:grpSpPr>
          <a:xfrm>
            <a:off x="7429016" y="473579"/>
            <a:ext cx="4719506" cy="6248422"/>
            <a:chOff x="1746462" y="651048"/>
            <a:chExt cx="4013656" cy="5650837"/>
          </a:xfrm>
        </p:grpSpPr>
        <p:grpSp>
          <p:nvGrpSpPr>
            <p:cNvPr id="39" name="组合 38">
              <a:extLst>
                <a:ext uri="{FF2B5EF4-FFF2-40B4-BE49-F238E27FC236}">
                  <a16:creationId xmlns:a16="http://schemas.microsoft.com/office/drawing/2014/main" id="{83DA601A-BC89-4CB2-AC07-B169FAEA425E}"/>
                </a:ext>
              </a:extLst>
            </p:cNvPr>
            <p:cNvGrpSpPr/>
            <p:nvPr/>
          </p:nvGrpSpPr>
          <p:grpSpPr>
            <a:xfrm>
              <a:off x="1746462" y="651048"/>
              <a:ext cx="4013656" cy="2700118"/>
              <a:chOff x="169054" y="5822681"/>
              <a:chExt cx="3168512" cy="2130599"/>
            </a:xfrm>
          </p:grpSpPr>
          <p:pic>
            <p:nvPicPr>
              <p:cNvPr id="44" name="图片 43">
                <a:extLst>
                  <a:ext uri="{FF2B5EF4-FFF2-40B4-BE49-F238E27FC236}">
                    <a16:creationId xmlns:a16="http://schemas.microsoft.com/office/drawing/2014/main" id="{3F3A5748-4E66-491C-B37C-291DD9D2F1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54" y="5822681"/>
                <a:ext cx="3168512" cy="2130599"/>
              </a:xfrm>
              <a:prstGeom prst="rect">
                <a:avLst/>
              </a:prstGeom>
            </p:spPr>
          </p:pic>
          <p:sp>
            <p:nvSpPr>
              <p:cNvPr id="45" name="矩形 44">
                <a:extLst>
                  <a:ext uri="{FF2B5EF4-FFF2-40B4-BE49-F238E27FC236}">
                    <a16:creationId xmlns:a16="http://schemas.microsoft.com/office/drawing/2014/main" id="{56E351E4-629E-4C05-AF6C-E3E354DA0498}"/>
                  </a:ext>
                </a:extLst>
              </p:cNvPr>
              <p:cNvSpPr/>
              <p:nvPr/>
            </p:nvSpPr>
            <p:spPr>
              <a:xfrm>
                <a:off x="1247134" y="6931673"/>
                <a:ext cx="673748" cy="18084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5640A44F-FE55-4E18-98E5-A8A4BF744876}"/>
                  </a:ext>
                </a:extLst>
              </p:cNvPr>
              <p:cNvSpPr txBox="1"/>
              <p:nvPr/>
            </p:nvSpPr>
            <p:spPr>
              <a:xfrm>
                <a:off x="1273012" y="6767058"/>
                <a:ext cx="698670" cy="187558"/>
              </a:xfrm>
              <a:prstGeom prst="rect">
                <a:avLst/>
              </a:prstGeom>
              <a:noFill/>
            </p:spPr>
            <p:txBody>
              <a:bodyPr wrap="none" rtlCol="0">
                <a:spAutoFit/>
              </a:bodyPr>
              <a:lstStyle/>
              <a:p>
                <a:r>
                  <a:rPr lang="zh-CN" altLang="en-US" sz="1108" b="1" dirty="0">
                    <a:solidFill>
                      <a:srgbClr val="FF0000"/>
                    </a:solidFill>
                    <a:latin typeface="仿宋" panose="02010609060101010101" pitchFamily="49" charset="-122"/>
                    <a:ea typeface="仿宋" panose="02010609060101010101" pitchFamily="49" charset="-122"/>
                  </a:rPr>
                  <a:t>北大理论预言</a:t>
                </a:r>
              </a:p>
            </p:txBody>
          </p:sp>
        </p:grpSp>
        <p:grpSp>
          <p:nvGrpSpPr>
            <p:cNvPr id="40" name="组合 39">
              <a:extLst>
                <a:ext uri="{FF2B5EF4-FFF2-40B4-BE49-F238E27FC236}">
                  <a16:creationId xmlns:a16="http://schemas.microsoft.com/office/drawing/2014/main" id="{88C10663-306A-44C2-B3C8-83D54053A9CF}"/>
                </a:ext>
              </a:extLst>
            </p:cNvPr>
            <p:cNvGrpSpPr/>
            <p:nvPr/>
          </p:nvGrpSpPr>
          <p:grpSpPr>
            <a:xfrm>
              <a:off x="1801958" y="3686702"/>
              <a:ext cx="3832723" cy="2615183"/>
              <a:chOff x="365309" y="7760342"/>
              <a:chExt cx="3001731" cy="1957541"/>
            </a:xfrm>
          </p:grpSpPr>
          <p:pic>
            <p:nvPicPr>
              <p:cNvPr id="41" name="图片 40">
                <a:extLst>
                  <a:ext uri="{FF2B5EF4-FFF2-40B4-BE49-F238E27FC236}">
                    <a16:creationId xmlns:a16="http://schemas.microsoft.com/office/drawing/2014/main" id="{8B9401FF-2107-4FA4-8121-14E9DA811BFD}"/>
                  </a:ext>
                </a:extLst>
              </p:cNvPr>
              <p:cNvPicPr>
                <a:picLocks noChangeAspect="1"/>
              </p:cNvPicPr>
              <p:nvPr/>
            </p:nvPicPr>
            <p:blipFill>
              <a:blip r:embed="rId15"/>
              <a:stretch>
                <a:fillRect/>
              </a:stretch>
            </p:blipFill>
            <p:spPr>
              <a:xfrm>
                <a:off x="365309" y="7760342"/>
                <a:ext cx="3001731" cy="1957541"/>
              </a:xfrm>
              <a:prstGeom prst="rect">
                <a:avLst/>
              </a:prstGeom>
            </p:spPr>
          </p:pic>
          <p:sp>
            <p:nvSpPr>
              <p:cNvPr id="42" name="文本框 41">
                <a:extLst>
                  <a:ext uri="{FF2B5EF4-FFF2-40B4-BE49-F238E27FC236}">
                    <a16:creationId xmlns:a16="http://schemas.microsoft.com/office/drawing/2014/main" id="{F5456E48-DC2E-4531-9882-6A5D86F25CAB}"/>
                  </a:ext>
                </a:extLst>
              </p:cNvPr>
              <p:cNvSpPr txBox="1"/>
              <p:nvPr/>
            </p:nvSpPr>
            <p:spPr>
              <a:xfrm>
                <a:off x="1955839" y="8516547"/>
                <a:ext cx="693140" cy="177920"/>
              </a:xfrm>
              <a:prstGeom prst="rect">
                <a:avLst/>
              </a:prstGeom>
              <a:noFill/>
            </p:spPr>
            <p:txBody>
              <a:bodyPr wrap="none" rtlCol="0">
                <a:spAutoFit/>
              </a:bodyPr>
              <a:lstStyle/>
              <a:p>
                <a:r>
                  <a:rPr lang="zh-CN" altLang="en-US" sz="1108" b="1" dirty="0">
                    <a:solidFill>
                      <a:srgbClr val="FF0000"/>
                    </a:solidFill>
                    <a:latin typeface="仿宋" panose="02010609060101010101" pitchFamily="49" charset="-122"/>
                    <a:ea typeface="仿宋" panose="02010609060101010101" pitchFamily="49" charset="-122"/>
                  </a:rPr>
                  <a:t>北大理论预言</a:t>
                </a:r>
              </a:p>
            </p:txBody>
          </p:sp>
          <p:cxnSp>
            <p:nvCxnSpPr>
              <p:cNvPr id="43" name="直接箭头连接符 42">
                <a:extLst>
                  <a:ext uri="{FF2B5EF4-FFF2-40B4-BE49-F238E27FC236}">
                    <a16:creationId xmlns:a16="http://schemas.microsoft.com/office/drawing/2014/main" id="{EA2517BA-FBDB-4E99-8D4B-8BFA33EE774B}"/>
                  </a:ext>
                </a:extLst>
              </p:cNvPr>
              <p:cNvCxnSpPr>
                <a:cxnSpLocks/>
              </p:cNvCxnSpPr>
              <p:nvPr/>
            </p:nvCxnSpPr>
            <p:spPr>
              <a:xfrm flipH="1">
                <a:off x="1955839" y="8677223"/>
                <a:ext cx="297141" cy="1970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7" name="文本框 46">
            <a:extLst>
              <a:ext uri="{FF2B5EF4-FFF2-40B4-BE49-F238E27FC236}">
                <a16:creationId xmlns:a16="http://schemas.microsoft.com/office/drawing/2014/main" id="{9C224B21-5774-43D7-B1D8-7DE9DA4353BC}"/>
              </a:ext>
            </a:extLst>
          </p:cNvPr>
          <p:cNvSpPr txBox="1"/>
          <p:nvPr/>
        </p:nvSpPr>
        <p:spPr>
          <a:xfrm>
            <a:off x="8006136" y="4994374"/>
            <a:ext cx="1292390" cy="262829"/>
          </a:xfrm>
          <a:prstGeom prst="rect">
            <a:avLst/>
          </a:prstGeom>
          <a:noFill/>
        </p:spPr>
        <p:txBody>
          <a:bodyPr wrap="square" rtlCol="0">
            <a:spAutoFit/>
          </a:bodyPr>
          <a:lstStyle/>
          <a:p>
            <a:r>
              <a:rPr lang="zh-CN" altLang="en-US" sz="1108"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最新实验</a:t>
            </a:r>
          </a:p>
        </p:txBody>
      </p:sp>
      <p:cxnSp>
        <p:nvCxnSpPr>
          <p:cNvPr id="48" name="直接箭头连接符 47">
            <a:extLst>
              <a:ext uri="{FF2B5EF4-FFF2-40B4-BE49-F238E27FC236}">
                <a16:creationId xmlns:a16="http://schemas.microsoft.com/office/drawing/2014/main" id="{E53A82C5-D860-4458-A989-7013A2D4220B}"/>
              </a:ext>
            </a:extLst>
          </p:cNvPr>
          <p:cNvCxnSpPr>
            <a:cxnSpLocks/>
          </p:cNvCxnSpPr>
          <p:nvPr/>
        </p:nvCxnSpPr>
        <p:spPr>
          <a:xfrm>
            <a:off x="8638934" y="5134527"/>
            <a:ext cx="459969" cy="3506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C0CDF4E8-2033-454A-BCD3-3CD490315CD6}"/>
              </a:ext>
            </a:extLst>
          </p:cNvPr>
          <p:cNvCxnSpPr>
            <a:cxnSpLocks/>
          </p:cNvCxnSpPr>
          <p:nvPr/>
        </p:nvCxnSpPr>
        <p:spPr>
          <a:xfrm>
            <a:off x="7400677" y="3698637"/>
            <a:ext cx="47478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椭圆 49">
            <a:extLst>
              <a:ext uri="{FF2B5EF4-FFF2-40B4-BE49-F238E27FC236}">
                <a16:creationId xmlns:a16="http://schemas.microsoft.com/office/drawing/2014/main" id="{ECFB1262-308F-407A-A677-5504D7D15B3B}"/>
              </a:ext>
            </a:extLst>
          </p:cNvPr>
          <p:cNvSpPr/>
          <p:nvPr/>
        </p:nvSpPr>
        <p:spPr>
          <a:xfrm>
            <a:off x="9112300" y="5615685"/>
            <a:ext cx="727626" cy="3694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5223776B-3FFB-4AC9-9D35-B26C25864CA4}"/>
              </a:ext>
            </a:extLst>
          </p:cNvPr>
          <p:cNvSpPr txBox="1"/>
          <p:nvPr/>
        </p:nvSpPr>
        <p:spPr>
          <a:xfrm>
            <a:off x="7494272" y="6131529"/>
            <a:ext cx="1315660" cy="262829"/>
          </a:xfrm>
          <a:prstGeom prst="rect">
            <a:avLst/>
          </a:prstGeom>
          <a:noFill/>
        </p:spPr>
        <p:txBody>
          <a:bodyPr wrap="square" rtlCol="0">
            <a:spAutoFit/>
          </a:bodyPr>
          <a:lstStyle/>
          <a:p>
            <a:r>
              <a:rPr lang="zh-CN" altLang="en-US" sz="1108" b="1" dirty="0">
                <a:solidFill>
                  <a:srgbClr val="FF0000"/>
                </a:solidFill>
                <a:latin typeface="仿宋" panose="02010609060101010101" pitchFamily="49" charset="-122"/>
                <a:ea typeface="仿宋" panose="02010609060101010101" pitchFamily="49" charset="-122"/>
              </a:rPr>
              <a:t>其他国际理论预言</a:t>
            </a:r>
          </a:p>
        </p:txBody>
      </p:sp>
      <p:cxnSp>
        <p:nvCxnSpPr>
          <p:cNvPr id="52" name="直接箭头连接符 51">
            <a:extLst>
              <a:ext uri="{FF2B5EF4-FFF2-40B4-BE49-F238E27FC236}">
                <a16:creationId xmlns:a16="http://schemas.microsoft.com/office/drawing/2014/main" id="{09C3BA83-C3D6-42C0-AE58-59EE377E5898}"/>
              </a:ext>
            </a:extLst>
          </p:cNvPr>
          <p:cNvCxnSpPr>
            <a:cxnSpLocks/>
            <a:endCxn id="50" idx="3"/>
          </p:cNvCxnSpPr>
          <p:nvPr/>
        </p:nvCxnSpPr>
        <p:spPr>
          <a:xfrm flipV="1">
            <a:off x="8710875" y="5931001"/>
            <a:ext cx="507984" cy="317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900EDF35-338D-4878-85C1-85C2EB78AC1E}"/>
              </a:ext>
            </a:extLst>
          </p:cNvPr>
          <p:cNvCxnSpPr>
            <a:cxnSpLocks/>
          </p:cNvCxnSpPr>
          <p:nvPr/>
        </p:nvCxnSpPr>
        <p:spPr>
          <a:xfrm>
            <a:off x="7598461" y="4713956"/>
            <a:ext cx="32124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灯片编号占位符 22">
            <a:extLst>
              <a:ext uri="{FF2B5EF4-FFF2-40B4-BE49-F238E27FC236}">
                <a16:creationId xmlns:a16="http://schemas.microsoft.com/office/drawing/2014/main" id="{A8F56055-9780-4CC6-A025-4AB793C9A0F5}"/>
              </a:ext>
            </a:extLst>
          </p:cNvPr>
          <p:cNvSpPr>
            <a:spLocks noGrp="1"/>
          </p:cNvSpPr>
          <p:nvPr>
            <p:ph type="sldNum" sz="quarter" idx="12"/>
          </p:nvPr>
        </p:nvSpPr>
        <p:spPr/>
        <p:txBody>
          <a:bodyPr/>
          <a:lstStyle/>
          <a:p>
            <a:fld id="{666D9CF6-2EB0-4E04-8338-D36046F01F75}" type="slidenum">
              <a:rPr lang="zh-CN" altLang="en-US" smtClean="0"/>
              <a:t>24</a:t>
            </a:fld>
            <a:endParaRPr lang="zh-CN" altLang="en-US"/>
          </a:p>
        </p:txBody>
      </p:sp>
    </p:spTree>
    <p:extLst>
      <p:ext uri="{BB962C8B-B14F-4D97-AF65-F5344CB8AC3E}">
        <p14:creationId xmlns:p14="http://schemas.microsoft.com/office/powerpoint/2010/main" val="249978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2F4319-8D81-4D8B-A98E-22030CF55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69" y="409391"/>
            <a:ext cx="3273832" cy="1580574"/>
          </a:xfrm>
          <a:prstGeom prst="rect">
            <a:avLst/>
          </a:prstGeom>
        </p:spPr>
      </p:pic>
      <p:pic>
        <p:nvPicPr>
          <p:cNvPr id="3" name="图片 2">
            <a:extLst>
              <a:ext uri="{FF2B5EF4-FFF2-40B4-BE49-F238E27FC236}">
                <a16:creationId xmlns:a16="http://schemas.microsoft.com/office/drawing/2014/main" id="{BC831D56-6F6A-4F91-A5AE-A14C4BAAB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93" y="2060599"/>
            <a:ext cx="1872329" cy="1799547"/>
          </a:xfrm>
          <a:prstGeom prst="rect">
            <a:avLst/>
          </a:prstGeom>
        </p:spPr>
      </p:pic>
      <p:pic>
        <p:nvPicPr>
          <p:cNvPr id="4" name="图片 3">
            <a:extLst>
              <a:ext uri="{FF2B5EF4-FFF2-40B4-BE49-F238E27FC236}">
                <a16:creationId xmlns:a16="http://schemas.microsoft.com/office/drawing/2014/main" id="{C31ED9E5-8120-4C02-BE1B-4DC529F6C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045" y="2130452"/>
            <a:ext cx="2248493" cy="767654"/>
          </a:xfrm>
          <a:prstGeom prst="rect">
            <a:avLst/>
          </a:prstGeom>
        </p:spPr>
      </p:pic>
      <p:sp>
        <p:nvSpPr>
          <p:cNvPr id="5" name="文本框 4">
            <a:extLst>
              <a:ext uri="{FF2B5EF4-FFF2-40B4-BE49-F238E27FC236}">
                <a16:creationId xmlns:a16="http://schemas.microsoft.com/office/drawing/2014/main" id="{BC9880CA-4462-475F-9BA4-139FF6E7263B}"/>
              </a:ext>
            </a:extLst>
          </p:cNvPr>
          <p:cNvSpPr txBox="1"/>
          <p:nvPr/>
        </p:nvSpPr>
        <p:spPr>
          <a:xfrm>
            <a:off x="2088610" y="2957763"/>
            <a:ext cx="2124481" cy="697820"/>
          </a:xfrm>
          <a:prstGeom prst="rect">
            <a:avLst/>
          </a:prstGeom>
          <a:noFill/>
        </p:spPr>
        <p:txBody>
          <a:bodyPr wrap="square" rtlCol="0">
            <a:spAutoFit/>
          </a:bodyPr>
          <a:lstStyle/>
          <a:p>
            <a:pPr>
              <a:lnSpc>
                <a:spcPct val="150000"/>
              </a:lnSpc>
            </a:pPr>
            <a:r>
              <a:rPr lang="zh-CN" altLang="en-US"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理论预言与实验数据均存在</a:t>
            </a:r>
            <a:r>
              <a:rPr lang="en-US" altLang="zh-CN"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1.0 MeV</a:t>
            </a:r>
            <a:r>
              <a:rPr lang="zh-CN" altLang="en-US"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以上的差别</a:t>
            </a:r>
          </a:p>
        </p:txBody>
      </p:sp>
      <p:pic>
        <p:nvPicPr>
          <p:cNvPr id="6" name="图片 5">
            <a:extLst>
              <a:ext uri="{FF2B5EF4-FFF2-40B4-BE49-F238E27FC236}">
                <a16:creationId xmlns:a16="http://schemas.microsoft.com/office/drawing/2014/main" id="{2F734711-1DC9-4FBC-9881-40D5255AB161}"/>
              </a:ext>
            </a:extLst>
          </p:cNvPr>
          <p:cNvPicPr>
            <a:picLocks noChangeAspect="1"/>
          </p:cNvPicPr>
          <p:nvPr/>
        </p:nvPicPr>
        <p:blipFill>
          <a:blip r:embed="rId5" cstate="print">
            <a:extLst>
              <a:ext uri="{28A0092B-C50C-407E-A947-70E740481C1C}">
                <a14:useLocalDpi xmlns:a14="http://schemas.microsoft.com/office/drawing/2010/main" val="0"/>
              </a:ext>
            </a:extLst>
          </a:blip>
          <a:srcRect b="28101"/>
          <a:stretch/>
        </p:blipFill>
        <p:spPr>
          <a:xfrm>
            <a:off x="452641" y="3814024"/>
            <a:ext cx="3067486" cy="1210305"/>
          </a:xfrm>
          <a:prstGeom prst="rect">
            <a:avLst/>
          </a:prstGeom>
        </p:spPr>
      </p:pic>
      <p:pic>
        <p:nvPicPr>
          <p:cNvPr id="7" name="图片 6">
            <a:extLst>
              <a:ext uri="{FF2B5EF4-FFF2-40B4-BE49-F238E27FC236}">
                <a16:creationId xmlns:a16="http://schemas.microsoft.com/office/drawing/2014/main" id="{15D1DFA0-09DC-476D-A6B2-AEB279F98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41" y="5035438"/>
            <a:ext cx="2040373" cy="949457"/>
          </a:xfrm>
          <a:prstGeom prst="rect">
            <a:avLst/>
          </a:prstGeom>
        </p:spPr>
      </p:pic>
      <p:pic>
        <p:nvPicPr>
          <p:cNvPr id="8" name="图片 7">
            <a:extLst>
              <a:ext uri="{FF2B5EF4-FFF2-40B4-BE49-F238E27FC236}">
                <a16:creationId xmlns:a16="http://schemas.microsoft.com/office/drawing/2014/main" id="{3DE0D055-FB09-4BB6-ADAB-02F00D31A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698" y="5941222"/>
            <a:ext cx="1968259" cy="448106"/>
          </a:xfrm>
          <a:prstGeom prst="rect">
            <a:avLst/>
          </a:prstGeom>
        </p:spPr>
      </p:pic>
      <p:sp>
        <p:nvSpPr>
          <p:cNvPr id="9" name="文本框 8">
            <a:extLst>
              <a:ext uri="{FF2B5EF4-FFF2-40B4-BE49-F238E27FC236}">
                <a16:creationId xmlns:a16="http://schemas.microsoft.com/office/drawing/2014/main" id="{9E52F340-4C8E-4C5E-89E4-20EA7C7F1821}"/>
              </a:ext>
            </a:extLst>
          </p:cNvPr>
          <p:cNvSpPr txBox="1"/>
          <p:nvPr/>
        </p:nvSpPr>
        <p:spPr>
          <a:xfrm>
            <a:off x="2529071" y="5086804"/>
            <a:ext cx="2725509" cy="1020985"/>
          </a:xfrm>
          <a:prstGeom prst="rect">
            <a:avLst/>
          </a:prstGeom>
          <a:noFill/>
        </p:spPr>
        <p:txBody>
          <a:bodyPr wrap="square" rtlCol="0">
            <a:spAutoFit/>
          </a:bodyPr>
          <a:lstStyle/>
          <a:p>
            <a:pPr>
              <a:lnSpc>
                <a:spcPct val="150000"/>
              </a:lnSpc>
            </a:pPr>
            <a:r>
              <a:rPr lang="en-US" altLang="zh-CN"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News &amp; views</a:t>
            </a:r>
            <a:r>
              <a:rPr lang="zh-CN" altLang="en-US"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comments</a:t>
            </a:r>
            <a:r>
              <a:rPr lang="zh-CN" altLang="en-US"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a:t>
            </a:r>
            <a:r>
              <a:rPr lang="en-US" altLang="zh-CN" sz="1400" b="1" baseline="30000"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28</a:t>
            </a:r>
            <a:r>
              <a:rPr lang="en-US" altLang="zh-CN"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O</a:t>
            </a:r>
            <a:r>
              <a:rPr lang="zh-CN" altLang="en-US" sz="1400"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实验结果对所有的理论预言提出严峻挑战。</a:t>
            </a:r>
          </a:p>
        </p:txBody>
      </p:sp>
      <p:cxnSp>
        <p:nvCxnSpPr>
          <p:cNvPr id="10" name="直接连接符 9">
            <a:extLst>
              <a:ext uri="{FF2B5EF4-FFF2-40B4-BE49-F238E27FC236}">
                <a16:creationId xmlns:a16="http://schemas.microsoft.com/office/drawing/2014/main" id="{E4406158-724B-4EE5-9DD0-84038B3FF855}"/>
              </a:ext>
            </a:extLst>
          </p:cNvPr>
          <p:cNvCxnSpPr/>
          <p:nvPr/>
        </p:nvCxnSpPr>
        <p:spPr>
          <a:xfrm>
            <a:off x="825347" y="5663597"/>
            <a:ext cx="163161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CC5637CB-4978-4B4B-B1A7-F64DDBF0DF82}"/>
              </a:ext>
            </a:extLst>
          </p:cNvPr>
          <p:cNvCxnSpPr>
            <a:cxnSpLocks/>
          </p:cNvCxnSpPr>
          <p:nvPr/>
        </p:nvCxnSpPr>
        <p:spPr>
          <a:xfrm>
            <a:off x="489212" y="5807613"/>
            <a:ext cx="196774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D19B43E-1978-44B4-877D-EADF1C47B309}"/>
              </a:ext>
            </a:extLst>
          </p:cNvPr>
          <p:cNvCxnSpPr>
            <a:cxnSpLocks/>
          </p:cNvCxnSpPr>
          <p:nvPr/>
        </p:nvCxnSpPr>
        <p:spPr>
          <a:xfrm>
            <a:off x="488698" y="5953675"/>
            <a:ext cx="196774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BAEB66A-6972-457A-B721-F96C194DA071}"/>
              </a:ext>
            </a:extLst>
          </p:cNvPr>
          <p:cNvSpPr txBox="1"/>
          <p:nvPr/>
        </p:nvSpPr>
        <p:spPr>
          <a:xfrm>
            <a:off x="1202108" y="36322"/>
            <a:ext cx="6106319" cy="461665"/>
          </a:xfrm>
          <a:prstGeom prst="rect">
            <a:avLst/>
          </a:prstGeom>
          <a:solidFill>
            <a:schemeClr val="bg1"/>
          </a:solidFill>
        </p:spPr>
        <p:txBody>
          <a:bodyPr wrap="square" rtlCol="0">
            <a:spAutoFit/>
          </a:bodyPr>
          <a:lstStyle/>
          <a:p>
            <a:pPr algn="ctr"/>
            <a:r>
              <a:rPr lang="en-US" altLang="zh-CN" sz="2400" b="1"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28</a:t>
            </a:r>
            <a:r>
              <a:rPr lang="en-US" altLang="zh-CN" sz="24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O</a:t>
            </a:r>
            <a:endParaRPr lang="zh-CN" altLang="en-US" sz="2400" b="1" dirty="0">
              <a:highlight>
                <a:srgbClr val="FFFF00"/>
              </a:highlight>
              <a:latin typeface="等线" panose="02010600030101010101" pitchFamily="2" charset="-122"/>
              <a:ea typeface="等线" panose="02010600030101010101" pitchFamily="2" charset="-122"/>
            </a:endParaRPr>
          </a:p>
        </p:txBody>
      </p:sp>
      <p:pic>
        <p:nvPicPr>
          <p:cNvPr id="14" name="图片 13">
            <a:extLst>
              <a:ext uri="{FF2B5EF4-FFF2-40B4-BE49-F238E27FC236}">
                <a16:creationId xmlns:a16="http://schemas.microsoft.com/office/drawing/2014/main" id="{3337B36C-932D-4CC9-BE4B-D7122A3C58C5}"/>
              </a:ext>
            </a:extLst>
          </p:cNvPr>
          <p:cNvPicPr>
            <a:picLocks noChangeAspect="1"/>
          </p:cNvPicPr>
          <p:nvPr/>
        </p:nvPicPr>
        <p:blipFill>
          <a:blip r:embed="rId8"/>
          <a:stretch>
            <a:fillRect/>
          </a:stretch>
        </p:blipFill>
        <p:spPr>
          <a:xfrm>
            <a:off x="4803255" y="504434"/>
            <a:ext cx="2624500" cy="2735661"/>
          </a:xfrm>
          <a:prstGeom prst="rect">
            <a:avLst/>
          </a:prstGeom>
        </p:spPr>
      </p:pic>
      <p:pic>
        <p:nvPicPr>
          <p:cNvPr id="16" name="图片 15">
            <a:extLst>
              <a:ext uri="{FF2B5EF4-FFF2-40B4-BE49-F238E27FC236}">
                <a16:creationId xmlns:a16="http://schemas.microsoft.com/office/drawing/2014/main" id="{9E63B621-F984-4FA3-9D2A-E652905172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3405" y="5794733"/>
            <a:ext cx="2711758" cy="190162"/>
          </a:xfrm>
          <a:prstGeom prst="rect">
            <a:avLst/>
          </a:prstGeom>
          <a:ln>
            <a:solidFill>
              <a:srgbClr val="FF0000"/>
            </a:solidFill>
          </a:ln>
        </p:spPr>
      </p:pic>
      <p:grpSp>
        <p:nvGrpSpPr>
          <p:cNvPr id="17" name="组合 16">
            <a:extLst>
              <a:ext uri="{FF2B5EF4-FFF2-40B4-BE49-F238E27FC236}">
                <a16:creationId xmlns:a16="http://schemas.microsoft.com/office/drawing/2014/main" id="{8A56AA38-13E9-4D56-85DE-2D7E9EC5A3E1}"/>
              </a:ext>
            </a:extLst>
          </p:cNvPr>
          <p:cNvGrpSpPr/>
          <p:nvPr/>
        </p:nvGrpSpPr>
        <p:grpSpPr>
          <a:xfrm>
            <a:off x="8717058" y="2147441"/>
            <a:ext cx="2066508" cy="2478613"/>
            <a:chOff x="971016" y="5407347"/>
            <a:chExt cx="2545372" cy="3008455"/>
          </a:xfrm>
        </p:grpSpPr>
        <p:pic>
          <p:nvPicPr>
            <p:cNvPr id="18" name="图片 17">
              <a:extLst>
                <a:ext uri="{FF2B5EF4-FFF2-40B4-BE49-F238E27FC236}">
                  <a16:creationId xmlns:a16="http://schemas.microsoft.com/office/drawing/2014/main" id="{ECD48E90-3E12-48F4-B3DA-99F15B0D9F58}"/>
                </a:ext>
              </a:extLst>
            </p:cNvPr>
            <p:cNvPicPr>
              <a:picLocks noChangeAspect="1"/>
            </p:cNvPicPr>
            <p:nvPr/>
          </p:nvPicPr>
          <p:blipFill>
            <a:blip r:embed="rId10" cstate="print">
              <a:extLst>
                <a:ext uri="{28A0092B-C50C-407E-A947-70E740481C1C}">
                  <a14:useLocalDpi xmlns:a14="http://schemas.microsoft.com/office/drawing/2010/main" val="0"/>
                </a:ext>
              </a:extLst>
            </a:blip>
            <a:srcRect l="-340" r="340" b="14467"/>
            <a:stretch/>
          </p:blipFill>
          <p:spPr>
            <a:xfrm>
              <a:off x="971016" y="5407347"/>
              <a:ext cx="2522017" cy="3008455"/>
            </a:xfrm>
            <a:prstGeom prst="rect">
              <a:avLst/>
            </a:prstGeom>
          </p:spPr>
        </p:pic>
        <p:sp>
          <p:nvSpPr>
            <p:cNvPr id="19" name="矩形 18">
              <a:extLst>
                <a:ext uri="{FF2B5EF4-FFF2-40B4-BE49-F238E27FC236}">
                  <a16:creationId xmlns:a16="http://schemas.microsoft.com/office/drawing/2014/main" id="{D16F5B70-A7E4-4594-8396-0C4BA6D5F03E}"/>
                </a:ext>
              </a:extLst>
            </p:cNvPr>
            <p:cNvSpPr/>
            <p:nvPr/>
          </p:nvSpPr>
          <p:spPr>
            <a:xfrm>
              <a:off x="1031761" y="7971910"/>
              <a:ext cx="2484627" cy="39322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0" name="组合 19">
            <a:extLst>
              <a:ext uri="{FF2B5EF4-FFF2-40B4-BE49-F238E27FC236}">
                <a16:creationId xmlns:a16="http://schemas.microsoft.com/office/drawing/2014/main" id="{E0BA27BC-9F32-4B91-8EFF-D00BA046E2CA}"/>
              </a:ext>
            </a:extLst>
          </p:cNvPr>
          <p:cNvGrpSpPr/>
          <p:nvPr/>
        </p:nvGrpSpPr>
        <p:grpSpPr>
          <a:xfrm>
            <a:off x="7596196" y="4670491"/>
            <a:ext cx="2412469" cy="942170"/>
            <a:chOff x="3912577" y="7165336"/>
            <a:chExt cx="2545372" cy="806574"/>
          </a:xfrm>
        </p:grpSpPr>
        <p:pic>
          <p:nvPicPr>
            <p:cNvPr id="21" name="图片 20">
              <a:extLst>
                <a:ext uri="{FF2B5EF4-FFF2-40B4-BE49-F238E27FC236}">
                  <a16:creationId xmlns:a16="http://schemas.microsoft.com/office/drawing/2014/main" id="{22F2DAE9-3330-41E7-A6CF-EEC7C4CF00FB}"/>
                </a:ext>
              </a:extLst>
            </p:cNvPr>
            <p:cNvPicPr>
              <a:picLocks noChangeAspect="1"/>
            </p:cNvPicPr>
            <p:nvPr/>
          </p:nvPicPr>
          <p:blipFill>
            <a:blip r:embed="rId11" cstate="print">
              <a:extLst>
                <a:ext uri="{28A0092B-C50C-407E-A947-70E740481C1C}">
                  <a14:useLocalDpi xmlns:a14="http://schemas.microsoft.com/office/drawing/2010/main" val="0"/>
                </a:ext>
              </a:extLst>
            </a:blip>
            <a:srcRect t="85533"/>
            <a:stretch/>
          </p:blipFill>
          <p:spPr>
            <a:xfrm>
              <a:off x="3912577" y="7165336"/>
              <a:ext cx="2522017" cy="508840"/>
            </a:xfrm>
            <a:prstGeom prst="rect">
              <a:avLst/>
            </a:prstGeom>
          </p:spPr>
        </p:pic>
        <p:pic>
          <p:nvPicPr>
            <p:cNvPr id="22" name="图片 21">
              <a:extLst>
                <a:ext uri="{FF2B5EF4-FFF2-40B4-BE49-F238E27FC236}">
                  <a16:creationId xmlns:a16="http://schemas.microsoft.com/office/drawing/2014/main" id="{0DCBEA88-C86A-4944-891C-9C8E8A4912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9287" y="7602579"/>
              <a:ext cx="2498662" cy="369331"/>
            </a:xfrm>
            <a:prstGeom prst="rect">
              <a:avLst/>
            </a:prstGeom>
          </p:spPr>
        </p:pic>
      </p:grpSp>
      <p:pic>
        <p:nvPicPr>
          <p:cNvPr id="23" name="图片 22">
            <a:extLst>
              <a:ext uri="{FF2B5EF4-FFF2-40B4-BE49-F238E27FC236}">
                <a16:creationId xmlns:a16="http://schemas.microsoft.com/office/drawing/2014/main" id="{0997D669-F704-4DBE-ACDF-A0E786220C43}"/>
              </a:ext>
            </a:extLst>
          </p:cNvPr>
          <p:cNvPicPr>
            <a:picLocks noChangeAspect="1"/>
          </p:cNvPicPr>
          <p:nvPr/>
        </p:nvPicPr>
        <p:blipFill>
          <a:blip r:embed="rId13" cstate="print">
            <a:extLst>
              <a:ext uri="{28A0092B-C50C-407E-A947-70E740481C1C}">
                <a14:useLocalDpi xmlns:a14="http://schemas.microsoft.com/office/drawing/2010/main" val="0"/>
              </a:ext>
            </a:extLst>
          </a:blip>
          <a:srcRect l="639" t="1586" r="1027"/>
          <a:stretch/>
        </p:blipFill>
        <p:spPr>
          <a:xfrm>
            <a:off x="8071808" y="344367"/>
            <a:ext cx="3577643" cy="1840996"/>
          </a:xfrm>
          <a:prstGeom prst="rect">
            <a:avLst/>
          </a:prstGeom>
        </p:spPr>
      </p:pic>
      <p:sp>
        <p:nvSpPr>
          <p:cNvPr id="24" name="文本框 23">
            <a:extLst>
              <a:ext uri="{FF2B5EF4-FFF2-40B4-BE49-F238E27FC236}">
                <a16:creationId xmlns:a16="http://schemas.microsoft.com/office/drawing/2014/main" id="{A788FD59-835F-4B60-BDD3-363A5E0703C0}"/>
              </a:ext>
            </a:extLst>
          </p:cNvPr>
          <p:cNvSpPr txBox="1"/>
          <p:nvPr/>
        </p:nvSpPr>
        <p:spPr>
          <a:xfrm>
            <a:off x="10946643" y="3207788"/>
            <a:ext cx="1129347" cy="262829"/>
          </a:xfrm>
          <a:prstGeom prst="rect">
            <a:avLst/>
          </a:prstGeom>
          <a:noFill/>
          <a:ln w="28575">
            <a:solidFill>
              <a:srgbClr val="FFC000"/>
            </a:solidFill>
          </a:ln>
        </p:spPr>
        <p:txBody>
          <a:bodyPr wrap="square">
            <a:spAutoFit/>
          </a:bodyPr>
          <a:lstStyle/>
          <a:p>
            <a:r>
              <a:rPr lang="zh-CN" altLang="en-US" sz="1108" b="1" dirty="0">
                <a:solidFill>
                  <a:srgbClr val="0000FF"/>
                </a:solidFill>
                <a:latin typeface="Times New Roman" panose="02020603050405020304" pitchFamily="18" charset="0"/>
                <a:ea typeface="仿宋" panose="02010609060101010101" pitchFamily="49" charset="-122"/>
                <a:cs typeface="Times New Roman" panose="02020603050405020304" pitchFamily="18" charset="0"/>
              </a:rPr>
              <a:t>北大理论预言</a:t>
            </a:r>
            <a:endParaRPr lang="zh-CN" altLang="en-US" sz="1108" dirty="0">
              <a:solidFill>
                <a:srgbClr val="0000FF"/>
              </a:solidFill>
            </a:endParaRPr>
          </a:p>
        </p:txBody>
      </p:sp>
      <p:cxnSp>
        <p:nvCxnSpPr>
          <p:cNvPr id="25" name="直接箭头连接符 24">
            <a:extLst>
              <a:ext uri="{FF2B5EF4-FFF2-40B4-BE49-F238E27FC236}">
                <a16:creationId xmlns:a16="http://schemas.microsoft.com/office/drawing/2014/main" id="{1F4389B9-E954-4177-959B-7FE097CB0F98}"/>
              </a:ext>
            </a:extLst>
          </p:cNvPr>
          <p:cNvCxnSpPr>
            <a:cxnSpLocks/>
          </p:cNvCxnSpPr>
          <p:nvPr/>
        </p:nvCxnSpPr>
        <p:spPr>
          <a:xfrm flipH="1" flipV="1">
            <a:off x="10450179" y="3275048"/>
            <a:ext cx="496464" cy="61194"/>
          </a:xfrm>
          <a:prstGeom prst="straightConnector1">
            <a:avLst/>
          </a:prstGeom>
          <a:ln w="28575">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7232420-4F98-4715-8454-B597EA24A9D9}"/>
              </a:ext>
            </a:extLst>
          </p:cNvPr>
          <p:cNvSpPr txBox="1"/>
          <p:nvPr/>
        </p:nvSpPr>
        <p:spPr>
          <a:xfrm>
            <a:off x="10915563" y="2713069"/>
            <a:ext cx="1160427" cy="262829"/>
          </a:xfrm>
          <a:prstGeom prst="rect">
            <a:avLst/>
          </a:prstGeom>
          <a:noFill/>
          <a:ln w="19050">
            <a:solidFill>
              <a:srgbClr val="7030A0"/>
            </a:solidFill>
          </a:ln>
        </p:spPr>
        <p:txBody>
          <a:bodyPr wrap="square">
            <a:spAutoFit/>
          </a:bodyPr>
          <a:lstStyle/>
          <a:p>
            <a:r>
              <a:rPr lang="zh-CN" altLang="en-US" sz="1108" b="1" dirty="0">
                <a:solidFill>
                  <a:srgbClr val="7030A0"/>
                </a:solidFill>
                <a:latin typeface="Times New Roman" panose="02020603050405020304" pitchFamily="18" charset="0"/>
                <a:ea typeface="仿宋" panose="02010609060101010101" pitchFamily="49" charset="-122"/>
                <a:cs typeface="Times New Roman" panose="02020603050405020304" pitchFamily="18" charset="0"/>
              </a:rPr>
              <a:t>其他理论预言</a:t>
            </a:r>
            <a:endParaRPr lang="zh-CN" altLang="en-US" sz="1108" dirty="0">
              <a:solidFill>
                <a:srgbClr val="7030A0"/>
              </a:solidFill>
            </a:endParaRPr>
          </a:p>
        </p:txBody>
      </p:sp>
      <p:sp>
        <p:nvSpPr>
          <p:cNvPr id="27" name="右大括号 26">
            <a:extLst>
              <a:ext uri="{FF2B5EF4-FFF2-40B4-BE49-F238E27FC236}">
                <a16:creationId xmlns:a16="http://schemas.microsoft.com/office/drawing/2014/main" id="{533B7DD4-D587-48A2-ADFA-6E5B9C71A02C}"/>
              </a:ext>
            </a:extLst>
          </p:cNvPr>
          <p:cNvSpPr/>
          <p:nvPr/>
        </p:nvSpPr>
        <p:spPr>
          <a:xfrm>
            <a:off x="10476090" y="2767621"/>
            <a:ext cx="133472" cy="373889"/>
          </a:xfrm>
          <a:prstGeom prst="rightBrace">
            <a:avLst>
              <a:gd name="adj1" fmla="val 36470"/>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8" name="直接箭头连接符 27">
            <a:extLst>
              <a:ext uri="{FF2B5EF4-FFF2-40B4-BE49-F238E27FC236}">
                <a16:creationId xmlns:a16="http://schemas.microsoft.com/office/drawing/2014/main" id="{7D07E3B4-9E07-4233-A9D6-013EE5588E3D}"/>
              </a:ext>
            </a:extLst>
          </p:cNvPr>
          <p:cNvCxnSpPr>
            <a:cxnSpLocks/>
          </p:cNvCxnSpPr>
          <p:nvPr/>
        </p:nvCxnSpPr>
        <p:spPr>
          <a:xfrm flipH="1">
            <a:off x="10698411" y="2826802"/>
            <a:ext cx="217152" cy="124312"/>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7125C7F8-AF4C-4311-9AE4-9A3DC065FB95}"/>
              </a:ext>
            </a:extLst>
          </p:cNvPr>
          <p:cNvCxnSpPr>
            <a:cxnSpLocks/>
          </p:cNvCxnSpPr>
          <p:nvPr/>
        </p:nvCxnSpPr>
        <p:spPr>
          <a:xfrm flipH="1" flipV="1">
            <a:off x="10450179" y="3565405"/>
            <a:ext cx="496464" cy="320106"/>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13025288-7370-4460-861F-3AAC08504B38}"/>
              </a:ext>
            </a:extLst>
          </p:cNvPr>
          <p:cNvCxnSpPr>
            <a:cxnSpLocks/>
          </p:cNvCxnSpPr>
          <p:nvPr/>
        </p:nvCxnSpPr>
        <p:spPr>
          <a:xfrm flipV="1">
            <a:off x="10096676" y="3358109"/>
            <a:ext cx="343385" cy="1774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5F78B34-F3D6-4FA6-8585-4271FAF5F281}"/>
              </a:ext>
            </a:extLst>
          </p:cNvPr>
          <p:cNvSpPr txBox="1"/>
          <p:nvPr/>
        </p:nvSpPr>
        <p:spPr>
          <a:xfrm>
            <a:off x="9714247" y="3515123"/>
            <a:ext cx="496464" cy="241476"/>
          </a:xfrm>
          <a:prstGeom prst="rect">
            <a:avLst/>
          </a:prstGeom>
          <a:noFill/>
          <a:ln w="19050">
            <a:solidFill>
              <a:schemeClr val="tx1"/>
            </a:solidFill>
          </a:ln>
        </p:spPr>
        <p:txBody>
          <a:bodyPr wrap="square" rtlCol="0">
            <a:spAutoFit/>
          </a:bodyPr>
          <a:lstStyle/>
          <a:p>
            <a:r>
              <a:rPr lang="zh-CN" altLang="en-US" sz="969" b="1" dirty="0">
                <a:latin typeface="仿宋" panose="02010609060101010101" pitchFamily="49" charset="-122"/>
                <a:ea typeface="仿宋" panose="02010609060101010101" pitchFamily="49" charset="-122"/>
              </a:rPr>
              <a:t>实验</a:t>
            </a:r>
          </a:p>
        </p:txBody>
      </p:sp>
      <p:sp>
        <p:nvSpPr>
          <p:cNvPr id="32" name="文本框 31">
            <a:extLst>
              <a:ext uri="{FF2B5EF4-FFF2-40B4-BE49-F238E27FC236}">
                <a16:creationId xmlns:a16="http://schemas.microsoft.com/office/drawing/2014/main" id="{D28ADFC8-92CB-4A4B-802E-0D50683AB104}"/>
              </a:ext>
            </a:extLst>
          </p:cNvPr>
          <p:cNvSpPr txBox="1"/>
          <p:nvPr/>
        </p:nvSpPr>
        <p:spPr>
          <a:xfrm>
            <a:off x="10946643" y="3790017"/>
            <a:ext cx="1160427" cy="262829"/>
          </a:xfrm>
          <a:prstGeom prst="rect">
            <a:avLst/>
          </a:prstGeom>
          <a:noFill/>
          <a:ln w="19050">
            <a:solidFill>
              <a:srgbClr val="7030A0"/>
            </a:solidFill>
          </a:ln>
        </p:spPr>
        <p:txBody>
          <a:bodyPr wrap="square">
            <a:spAutoFit/>
          </a:bodyPr>
          <a:lstStyle/>
          <a:p>
            <a:r>
              <a:rPr lang="zh-CN" altLang="en-US" sz="1108" b="1" dirty="0">
                <a:solidFill>
                  <a:srgbClr val="7030A0"/>
                </a:solidFill>
                <a:latin typeface="Times New Roman" panose="02020603050405020304" pitchFamily="18" charset="0"/>
                <a:ea typeface="仿宋" panose="02010609060101010101" pitchFamily="49" charset="-122"/>
                <a:cs typeface="Times New Roman" panose="02020603050405020304" pitchFamily="18" charset="0"/>
              </a:rPr>
              <a:t>其他理论预言</a:t>
            </a:r>
            <a:endParaRPr lang="zh-CN" altLang="en-US" sz="1108" dirty="0">
              <a:solidFill>
                <a:srgbClr val="7030A0"/>
              </a:solidFill>
            </a:endParaRPr>
          </a:p>
        </p:txBody>
      </p:sp>
      <p:cxnSp>
        <p:nvCxnSpPr>
          <p:cNvPr id="33" name="直接连接符 32">
            <a:extLst>
              <a:ext uri="{FF2B5EF4-FFF2-40B4-BE49-F238E27FC236}">
                <a16:creationId xmlns:a16="http://schemas.microsoft.com/office/drawing/2014/main" id="{AD0BE4D3-7E2B-43B0-8CA7-A5DE8AA34D11}"/>
              </a:ext>
            </a:extLst>
          </p:cNvPr>
          <p:cNvCxnSpPr>
            <a:cxnSpLocks/>
          </p:cNvCxnSpPr>
          <p:nvPr/>
        </p:nvCxnSpPr>
        <p:spPr>
          <a:xfrm flipV="1">
            <a:off x="8510881" y="5181240"/>
            <a:ext cx="1475649" cy="71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438B994-6564-4FEB-8D7F-D15049FDA053}"/>
              </a:ext>
            </a:extLst>
          </p:cNvPr>
          <p:cNvCxnSpPr>
            <a:cxnSpLocks/>
          </p:cNvCxnSpPr>
          <p:nvPr/>
        </p:nvCxnSpPr>
        <p:spPr>
          <a:xfrm>
            <a:off x="7703405" y="5350835"/>
            <a:ext cx="2305261" cy="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B0F98EB-998A-4F73-A469-3689011F8013}"/>
              </a:ext>
            </a:extLst>
          </p:cNvPr>
          <p:cNvCxnSpPr>
            <a:cxnSpLocks/>
          </p:cNvCxnSpPr>
          <p:nvPr/>
        </p:nvCxnSpPr>
        <p:spPr>
          <a:xfrm>
            <a:off x="7703405" y="5493117"/>
            <a:ext cx="23052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8C63A70E-4117-4464-8565-EEEA60AE4F68}"/>
              </a:ext>
            </a:extLst>
          </p:cNvPr>
          <p:cNvCxnSpPr>
            <a:cxnSpLocks/>
          </p:cNvCxnSpPr>
          <p:nvPr/>
        </p:nvCxnSpPr>
        <p:spPr>
          <a:xfrm>
            <a:off x="7652618" y="5652181"/>
            <a:ext cx="17159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D5DA7273-3F3B-4D3E-AB45-BBC027161C72}"/>
              </a:ext>
            </a:extLst>
          </p:cNvPr>
          <p:cNvSpPr/>
          <p:nvPr/>
        </p:nvSpPr>
        <p:spPr>
          <a:xfrm>
            <a:off x="10049467" y="4954579"/>
            <a:ext cx="1981289" cy="702180"/>
          </a:xfrm>
          <a:prstGeom prst="rect">
            <a:avLst/>
          </a:prstGeom>
        </p:spPr>
        <p:txBody>
          <a:bodyPr wrap="square">
            <a:spAutoFit/>
          </a:bodyPr>
          <a:lstStyle/>
          <a:p>
            <a:pPr>
              <a:lnSpc>
                <a:spcPct val="150000"/>
              </a:lnSpc>
            </a:pPr>
            <a:r>
              <a:rPr lang="zh-CN" altLang="en-US" sz="14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含连续谱的</a:t>
            </a:r>
            <a:r>
              <a:rPr lang="en-US" altLang="zh-CN" sz="1400" b="1" i="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ab initio</a:t>
            </a:r>
            <a:r>
              <a:rPr lang="zh-CN" altLang="en-US" sz="14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计算能精确预言</a:t>
            </a:r>
            <a:r>
              <a:rPr lang="en-US" altLang="zh-CN" sz="1400" b="1" baseline="30000"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28</a:t>
            </a:r>
            <a:r>
              <a:rPr lang="en-US" altLang="zh-CN" sz="14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O</a:t>
            </a:r>
            <a:r>
              <a:rPr lang="zh-CN" altLang="en-US" sz="1400"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能量</a:t>
            </a:r>
            <a:endParaRPr lang="zh-CN" altLang="en-US" sz="1400" dirty="0"/>
          </a:p>
        </p:txBody>
      </p:sp>
      <p:cxnSp>
        <p:nvCxnSpPr>
          <p:cNvPr id="38" name="直接箭头连接符 37">
            <a:extLst>
              <a:ext uri="{FF2B5EF4-FFF2-40B4-BE49-F238E27FC236}">
                <a16:creationId xmlns:a16="http://schemas.microsoft.com/office/drawing/2014/main" id="{15E9FA52-65F1-408A-9391-1E3E6D085EDB}"/>
              </a:ext>
            </a:extLst>
          </p:cNvPr>
          <p:cNvCxnSpPr>
            <a:cxnSpLocks/>
          </p:cNvCxnSpPr>
          <p:nvPr/>
        </p:nvCxnSpPr>
        <p:spPr>
          <a:xfrm flipV="1">
            <a:off x="9897012" y="3240095"/>
            <a:ext cx="145487" cy="275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灯片编号占位符 14">
            <a:extLst>
              <a:ext uri="{FF2B5EF4-FFF2-40B4-BE49-F238E27FC236}">
                <a16:creationId xmlns:a16="http://schemas.microsoft.com/office/drawing/2014/main" id="{83630B7B-28AA-4278-9D7E-17ACB8D04564}"/>
              </a:ext>
            </a:extLst>
          </p:cNvPr>
          <p:cNvSpPr>
            <a:spLocks noGrp="1"/>
          </p:cNvSpPr>
          <p:nvPr>
            <p:ph type="sldNum" sz="quarter" idx="12"/>
          </p:nvPr>
        </p:nvSpPr>
        <p:spPr/>
        <p:txBody>
          <a:bodyPr/>
          <a:lstStyle/>
          <a:p>
            <a:fld id="{666D9CF6-2EB0-4E04-8338-D36046F01F75}" type="slidenum">
              <a:rPr lang="zh-CN" altLang="en-US" smtClean="0"/>
              <a:t>25</a:t>
            </a:fld>
            <a:endParaRPr lang="zh-CN" altLang="en-US"/>
          </a:p>
        </p:txBody>
      </p:sp>
      <p:sp>
        <p:nvSpPr>
          <p:cNvPr id="39" name="矩形 38">
            <a:extLst>
              <a:ext uri="{FF2B5EF4-FFF2-40B4-BE49-F238E27FC236}">
                <a16:creationId xmlns:a16="http://schemas.microsoft.com/office/drawing/2014/main" id="{800FB05A-AB50-4C06-8ACF-98ED2D75651E}"/>
              </a:ext>
            </a:extLst>
          </p:cNvPr>
          <p:cNvSpPr/>
          <p:nvPr/>
        </p:nvSpPr>
        <p:spPr>
          <a:xfrm>
            <a:off x="4277973" y="3306162"/>
            <a:ext cx="3766296" cy="1023165"/>
          </a:xfrm>
          <a:prstGeom prst="rect">
            <a:avLst/>
          </a:prstGeom>
          <a:ln w="28575">
            <a:solidFill>
              <a:schemeClr val="tx1"/>
            </a:solidFill>
          </a:ln>
        </p:spPr>
        <p:txBody>
          <a:bodyPr wrap="square">
            <a:spAutoFit/>
          </a:bodyPr>
          <a:lstStyle/>
          <a:p>
            <a:pPr>
              <a:lnSpc>
                <a:spcPct val="150000"/>
              </a:lnSpc>
            </a:pPr>
            <a:r>
              <a:rPr lang="en-US" altLang="zh-CN" sz="1400" dirty="0">
                <a:latin typeface="Times New Roman" panose="02020603050405020304" pitchFamily="18" charset="0"/>
                <a:cs typeface="Times New Roman" panose="02020603050405020304" pitchFamily="18" charset="0"/>
              </a:rPr>
              <a:t>1) Li, Michel, </a:t>
            </a:r>
            <a:r>
              <a:rPr lang="en-US" altLang="zh-CN" sz="1400" dirty="0" err="1">
                <a:latin typeface="Times New Roman" panose="02020603050405020304" pitchFamily="18" charset="0"/>
                <a:cs typeface="Times New Roman" panose="02020603050405020304" pitchFamily="18" charset="0"/>
              </a:rPr>
              <a:t>Zuo</a:t>
            </a:r>
            <a:r>
              <a:rPr lang="en-US" altLang="zh-CN" sz="1400"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Xu</a:t>
            </a:r>
            <a:r>
              <a:rPr lang="en-US" altLang="zh-CN" sz="1400" dirty="0">
                <a:latin typeface="Times New Roman" panose="02020603050405020304" pitchFamily="18" charset="0"/>
                <a:cs typeface="Times New Roman" panose="02020603050405020304" pitchFamily="18" charset="0"/>
              </a:rPr>
              <a:t>, PRC 103, 034305 (2021)</a:t>
            </a:r>
          </a:p>
          <a:p>
            <a:pPr>
              <a:lnSpc>
                <a:spcPct val="150000"/>
              </a:lnSpc>
            </a:pPr>
            <a:r>
              <a:rPr lang="en-US" altLang="zh-CN" sz="1400" dirty="0">
                <a:latin typeface="Times New Roman" panose="02020603050405020304" pitchFamily="18" charset="0"/>
                <a:cs typeface="Times New Roman" panose="02020603050405020304" pitchFamily="18" charset="0"/>
              </a:rPr>
              <a:t>2) Zhang, Ma, Li, Hu, Yuan, Cheng, </a:t>
            </a:r>
            <a:r>
              <a:rPr lang="en-US" altLang="zh-CN" sz="1400" b="1" dirty="0">
                <a:latin typeface="Times New Roman" panose="02020603050405020304" pitchFamily="18" charset="0"/>
                <a:cs typeface="Times New Roman" panose="02020603050405020304" pitchFamily="18" charset="0"/>
              </a:rPr>
              <a:t>Xu</a:t>
            </a:r>
            <a:r>
              <a:rPr lang="en-US" altLang="zh-CN" sz="1400" dirty="0">
                <a:latin typeface="Times New Roman" panose="02020603050405020304" pitchFamily="18" charset="0"/>
                <a:cs typeface="Times New Roman" panose="02020603050405020304" pitchFamily="18" charset="0"/>
              </a:rPr>
              <a:t>, PLB 827, 136958 (2022)</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537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5F02FE5-52F9-40C5-B06F-0A6E4AE08F8F}"/>
              </a:ext>
            </a:extLst>
          </p:cNvPr>
          <p:cNvSpPr/>
          <p:nvPr/>
        </p:nvSpPr>
        <p:spPr>
          <a:xfrm>
            <a:off x="251520" y="5065538"/>
            <a:ext cx="8640960" cy="458074"/>
          </a:xfrm>
          <a:prstGeom prst="rect">
            <a:avLst/>
          </a:prstGeom>
        </p:spPr>
        <p:txBody>
          <a:bodyPr wrap="square">
            <a:spAutoFit/>
          </a:bodyPr>
          <a:lstStyle/>
          <a:p>
            <a:pPr>
              <a:lnSpc>
                <a:spcPct val="150000"/>
              </a:lnSpc>
            </a:pPr>
            <a:r>
              <a:rPr lang="en-US" altLang="zh-CN" dirty="0">
                <a:latin typeface="Times New Roman" panose="02020603050405020304" pitchFamily="18" charset="0"/>
                <a:cs typeface="Times New Roman" panose="02020603050405020304" pitchFamily="18" charset="0"/>
              </a:rPr>
              <a:t>S. Zhang, Y.Z. Ma, J.G. Li, B.S. Hu, Q. Yuan, Z.H. Cheng, </a:t>
            </a:r>
            <a:r>
              <a:rPr lang="en-US" altLang="zh-CN" b="1" dirty="0">
                <a:latin typeface="Times New Roman" panose="02020603050405020304" pitchFamily="18" charset="0"/>
                <a:cs typeface="Times New Roman" panose="02020603050405020304" pitchFamily="18" charset="0"/>
              </a:rPr>
              <a:t>FRX</a:t>
            </a:r>
            <a:r>
              <a:rPr lang="en-US" altLang="zh-CN" dirty="0">
                <a:latin typeface="Times New Roman" panose="02020603050405020304" pitchFamily="18" charset="0"/>
                <a:cs typeface="Times New Roman" panose="02020603050405020304" pitchFamily="18" charset="0"/>
              </a:rPr>
              <a:t>, PLB 827, 136958 (2022)</a:t>
            </a:r>
            <a:endParaRPr lang="zh-CN" altLang="en-US"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252DEB8C-3CD8-46FE-89BC-FB1824BAB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478"/>
            <a:ext cx="9144000" cy="3411594"/>
          </a:xfrm>
          <a:prstGeom prst="rect">
            <a:avLst/>
          </a:prstGeom>
        </p:spPr>
      </p:pic>
      <p:sp>
        <p:nvSpPr>
          <p:cNvPr id="14" name="矩形 13">
            <a:extLst>
              <a:ext uri="{FF2B5EF4-FFF2-40B4-BE49-F238E27FC236}">
                <a16:creationId xmlns:a16="http://schemas.microsoft.com/office/drawing/2014/main" id="{427E5A50-FE6D-4544-A8CC-F055A291B834}"/>
              </a:ext>
            </a:extLst>
          </p:cNvPr>
          <p:cNvSpPr/>
          <p:nvPr/>
        </p:nvSpPr>
        <p:spPr>
          <a:xfrm>
            <a:off x="2543577" y="300429"/>
            <a:ext cx="4692719" cy="400110"/>
          </a:xfrm>
          <a:prstGeom prst="rect">
            <a:avLst/>
          </a:prstGeom>
        </p:spPr>
        <p:txBody>
          <a:bodyPr wrap="square">
            <a:spAutoFit/>
          </a:bodyPr>
          <a:lstStyle/>
          <a:p>
            <a:r>
              <a:rPr lang="en-US" altLang="zh-CN" sz="2000" baseline="30000" dirty="0">
                <a:solidFill>
                  <a:srgbClr val="FF0000"/>
                </a:solidFill>
                <a:latin typeface="Times New Roman" panose="02020603050405020304" pitchFamily="18" charset="0"/>
                <a:cs typeface="Times New Roman" panose="02020603050405020304" pitchFamily="18" charset="0"/>
              </a:rPr>
              <a:t>28</a:t>
            </a:r>
            <a:r>
              <a:rPr lang="en-US" altLang="zh-CN" sz="2000" dirty="0">
                <a:solidFill>
                  <a:srgbClr val="FF0000"/>
                </a:solidFill>
                <a:latin typeface="Times New Roman" panose="02020603050405020304" pitchFamily="18" charset="0"/>
                <a:cs typeface="Times New Roman" panose="02020603050405020304" pitchFamily="18" charset="0"/>
              </a:rPr>
              <a:t>O relative to </a:t>
            </a:r>
            <a:r>
              <a:rPr lang="en-US" altLang="zh-CN" sz="2000" baseline="30000" dirty="0">
                <a:solidFill>
                  <a:srgbClr val="FF0000"/>
                </a:solidFill>
                <a:latin typeface="Times New Roman" panose="02020603050405020304" pitchFamily="18" charset="0"/>
                <a:cs typeface="Times New Roman" panose="02020603050405020304" pitchFamily="18" charset="0"/>
              </a:rPr>
              <a:t>24</a:t>
            </a:r>
            <a:r>
              <a:rPr lang="en-US" altLang="zh-CN" sz="2000" dirty="0">
                <a:solidFill>
                  <a:srgbClr val="FF0000"/>
                </a:solidFill>
                <a:latin typeface="Times New Roman" panose="02020603050405020304" pitchFamily="18" charset="0"/>
                <a:cs typeface="Times New Roman" panose="02020603050405020304" pitchFamily="18" charset="0"/>
              </a:rPr>
              <a:t>O</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2B3B2E0B-CE38-47CC-8F97-782CE53D8023}"/>
              </a:ext>
            </a:extLst>
          </p:cNvPr>
          <p:cNvSpPr txBox="1"/>
          <p:nvPr/>
        </p:nvSpPr>
        <p:spPr>
          <a:xfrm>
            <a:off x="6087512" y="4544956"/>
            <a:ext cx="380872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Y. Kondo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Nature 620, 965 (2023)</a:t>
            </a:r>
            <a:endParaRPr lang="zh-CN" altLang="en-US"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B84165BE-719F-4374-9092-AD35275604AF}"/>
              </a:ext>
            </a:extLst>
          </p:cNvPr>
          <p:cNvSpPr/>
          <p:nvPr/>
        </p:nvSpPr>
        <p:spPr>
          <a:xfrm>
            <a:off x="6732240" y="2996952"/>
            <a:ext cx="2160240" cy="7920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761194C6-0AF8-4BFE-BD3A-767BEFF4D7F6}"/>
              </a:ext>
            </a:extLst>
          </p:cNvPr>
          <p:cNvSpPr/>
          <p:nvPr/>
        </p:nvSpPr>
        <p:spPr>
          <a:xfrm rot="16200000">
            <a:off x="7469595" y="4002410"/>
            <a:ext cx="715377" cy="329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CB3E485F-06F8-4A49-BF91-C37001802CAC}"/>
              </a:ext>
            </a:extLst>
          </p:cNvPr>
          <p:cNvSpPr/>
          <p:nvPr/>
        </p:nvSpPr>
        <p:spPr>
          <a:xfrm rot="16200000">
            <a:off x="3494066" y="4520820"/>
            <a:ext cx="976088" cy="268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左大括号 18">
            <a:extLst>
              <a:ext uri="{FF2B5EF4-FFF2-40B4-BE49-F238E27FC236}">
                <a16:creationId xmlns:a16="http://schemas.microsoft.com/office/drawing/2014/main" id="{94D7B291-11DC-4001-AF33-0B7ECDB0A6BE}"/>
              </a:ext>
            </a:extLst>
          </p:cNvPr>
          <p:cNvSpPr/>
          <p:nvPr/>
        </p:nvSpPr>
        <p:spPr>
          <a:xfrm rot="16200000">
            <a:off x="3882128" y="1997713"/>
            <a:ext cx="241738" cy="379460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56DFFA7-6D43-49DC-8F9C-A8B55E629E77}"/>
              </a:ext>
            </a:extLst>
          </p:cNvPr>
          <p:cNvSpPr txBox="1"/>
          <p:nvPr/>
        </p:nvSpPr>
        <p:spPr>
          <a:xfrm>
            <a:off x="1435667" y="3920050"/>
            <a:ext cx="2016224" cy="369332"/>
          </a:xfrm>
          <a:prstGeom prst="rect">
            <a:avLst/>
          </a:prstGeom>
          <a:solidFill>
            <a:schemeClr val="accent6">
              <a:lumMod val="40000"/>
              <a:lumOff val="60000"/>
            </a:schemeClr>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Without continuum</a:t>
            </a:r>
            <a:endParaRPr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204AE147-6DE5-481F-925A-F610A7FB99B4}"/>
              </a:ext>
            </a:extLst>
          </p:cNvPr>
          <p:cNvSpPr txBox="1"/>
          <p:nvPr/>
        </p:nvSpPr>
        <p:spPr>
          <a:xfrm>
            <a:off x="4123627" y="3924185"/>
            <a:ext cx="1776669" cy="369332"/>
          </a:xfrm>
          <a:prstGeom prst="rect">
            <a:avLst/>
          </a:prstGeom>
          <a:solidFill>
            <a:schemeClr val="accent6">
              <a:lumMod val="40000"/>
              <a:lumOff val="60000"/>
            </a:schemeClr>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With continuum</a:t>
            </a:r>
            <a:endParaRPr lang="zh-CN" altLang="en-US"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C55CBAD7-ACFA-437A-917F-18019ECCB2CA}"/>
              </a:ext>
            </a:extLst>
          </p:cNvPr>
          <p:cNvSpPr>
            <a:spLocks noGrp="1"/>
          </p:cNvSpPr>
          <p:nvPr>
            <p:ph type="sldNum" sz="quarter" idx="12"/>
          </p:nvPr>
        </p:nvSpPr>
        <p:spPr/>
        <p:txBody>
          <a:bodyPr/>
          <a:lstStyle/>
          <a:p>
            <a:fld id="{666D9CF6-2EB0-4E04-8338-D36046F01F75}" type="slidenum">
              <a:rPr lang="zh-CN" altLang="en-US" smtClean="0"/>
              <a:t>26</a:t>
            </a:fld>
            <a:endParaRPr lang="zh-CN" altLang="en-US"/>
          </a:p>
        </p:txBody>
      </p:sp>
    </p:spTree>
    <p:extLst>
      <p:ext uri="{BB962C8B-B14F-4D97-AF65-F5344CB8AC3E}">
        <p14:creationId xmlns:p14="http://schemas.microsoft.com/office/powerpoint/2010/main" val="156009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848174A-D05E-4179-A773-F26D314C0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272058"/>
            <a:ext cx="5496513" cy="3475069"/>
          </a:xfrm>
          <a:prstGeom prst="rect">
            <a:avLst/>
          </a:prstGeom>
        </p:spPr>
      </p:pic>
      <p:sp>
        <p:nvSpPr>
          <p:cNvPr id="6" name="矩形 5">
            <a:extLst>
              <a:ext uri="{FF2B5EF4-FFF2-40B4-BE49-F238E27FC236}">
                <a16:creationId xmlns:a16="http://schemas.microsoft.com/office/drawing/2014/main" id="{BE04F8D0-CA3B-4D5C-8206-24833000BEF2}"/>
              </a:ext>
            </a:extLst>
          </p:cNvPr>
          <p:cNvSpPr/>
          <p:nvPr/>
        </p:nvSpPr>
        <p:spPr>
          <a:xfrm>
            <a:off x="269411" y="5891827"/>
            <a:ext cx="4957689" cy="338554"/>
          </a:xfrm>
          <a:prstGeom prst="rect">
            <a:avLst/>
          </a:prstGeom>
        </p:spPr>
        <p:txBody>
          <a:bodyPr wrap="square">
            <a:spAutoFit/>
          </a:bodyPr>
          <a:lstStyle/>
          <a:p>
            <a:r>
              <a:rPr lang="en-US" altLang="zh-CN" sz="1600" dirty="0">
                <a:solidFill>
                  <a:srgbClr val="0070C0"/>
                </a:solidFill>
                <a:latin typeface="Times-Roman"/>
              </a:rPr>
              <a:t>Yuan, Hu, Xu, Li, </a:t>
            </a:r>
            <a:r>
              <a:rPr lang="en-US" altLang="zh-CN" sz="1600" b="1" dirty="0">
                <a:solidFill>
                  <a:srgbClr val="0070C0"/>
                </a:solidFill>
                <a:latin typeface="Times-Roman"/>
              </a:rPr>
              <a:t>FRX</a:t>
            </a:r>
            <a:r>
              <a:rPr lang="en-US" altLang="zh-CN" sz="1600" dirty="0">
                <a:solidFill>
                  <a:srgbClr val="0070C0"/>
                </a:solidFill>
                <a:latin typeface="Times-Roman"/>
              </a:rPr>
              <a:t>, Walker, PRC 111, 034309 (2025)</a:t>
            </a:r>
            <a:r>
              <a:rPr lang="en-US" altLang="zh-CN" sz="1600" dirty="0">
                <a:solidFill>
                  <a:srgbClr val="0070C0"/>
                </a:solidFill>
              </a:rPr>
              <a:t> </a:t>
            </a:r>
            <a:endParaRPr lang="zh-CN" altLang="en-US" sz="1600" dirty="0">
              <a:solidFill>
                <a:srgbClr val="0070C0"/>
              </a:solidFill>
            </a:endParaRPr>
          </a:p>
        </p:txBody>
      </p:sp>
      <p:sp>
        <p:nvSpPr>
          <p:cNvPr id="7" name="文本框 6">
            <a:extLst>
              <a:ext uri="{FF2B5EF4-FFF2-40B4-BE49-F238E27FC236}">
                <a16:creationId xmlns:a16="http://schemas.microsoft.com/office/drawing/2014/main" id="{24BD690C-ED4A-4098-B279-84A9036DE760}"/>
              </a:ext>
            </a:extLst>
          </p:cNvPr>
          <p:cNvSpPr txBox="1"/>
          <p:nvPr/>
        </p:nvSpPr>
        <p:spPr>
          <a:xfrm>
            <a:off x="0" y="1019517"/>
            <a:ext cx="6214056" cy="846386"/>
          </a:xfrm>
          <a:prstGeom prst="rect">
            <a:avLst/>
          </a:prstGeom>
          <a:noFill/>
        </p:spPr>
        <p:txBody>
          <a:bodyPr wrap="square" rtlCol="0">
            <a:spAutoFit/>
          </a:bodyPr>
          <a:lstStyle/>
          <a:p>
            <a:pPr>
              <a:lnSpc>
                <a:spcPct val="150000"/>
              </a:lnSpc>
            </a:pPr>
            <a:r>
              <a:rPr lang="en-US" altLang="zh-CN" sz="1400" b="1" dirty="0">
                <a:solidFill>
                  <a:srgbClr val="FF0000"/>
                </a:solidFill>
                <a:latin typeface="Times New Roman" panose="02020603050405020304" pitchFamily="18" charset="0"/>
                <a:cs typeface="Times New Roman" panose="02020603050405020304" pitchFamily="18" charset="0"/>
              </a:rPr>
              <a:t>3NF explains the form mechanism of the 19/2 </a:t>
            </a:r>
            <a:r>
              <a:rPr lang="en-US" altLang="zh-CN" sz="1400" b="1" baseline="30000" dirty="0">
                <a:solidFill>
                  <a:srgbClr val="FF0000"/>
                </a:solidFill>
                <a:latin typeface="Times New Roman" panose="02020603050405020304" pitchFamily="18" charset="0"/>
                <a:cs typeface="Times New Roman" panose="02020603050405020304" pitchFamily="18" charset="0"/>
              </a:rPr>
              <a:t>–</a:t>
            </a:r>
            <a:r>
              <a:rPr lang="en-US" altLang="zh-CN" sz="1400" b="1" dirty="0">
                <a:solidFill>
                  <a:srgbClr val="FF0000"/>
                </a:solidFill>
                <a:latin typeface="Times New Roman" panose="02020603050405020304" pitchFamily="18" charset="0"/>
                <a:cs typeface="Times New Roman" panose="02020603050405020304" pitchFamily="18" charset="0"/>
              </a:rPr>
              <a:t> isomer in </a:t>
            </a:r>
            <a:r>
              <a:rPr lang="en-US" altLang="zh-CN" sz="1400" b="1" baseline="30000" dirty="0">
                <a:solidFill>
                  <a:srgbClr val="FF0000"/>
                </a:solidFill>
                <a:latin typeface="Times New Roman" panose="02020603050405020304" pitchFamily="18" charset="0"/>
                <a:cs typeface="Times New Roman" panose="02020603050405020304" pitchFamily="18" charset="0"/>
              </a:rPr>
              <a:t>53</a:t>
            </a:r>
            <a:r>
              <a:rPr lang="en-US" altLang="zh-CN" sz="1400" b="1" dirty="0">
                <a:solidFill>
                  <a:srgbClr val="FF0000"/>
                </a:solidFill>
                <a:latin typeface="Times New Roman" panose="02020603050405020304" pitchFamily="18" charset="0"/>
                <a:cs typeface="Times New Roman" panose="02020603050405020304" pitchFamily="18" charset="0"/>
              </a:rPr>
              <a:t>Co and </a:t>
            </a:r>
            <a:r>
              <a:rPr lang="en-US" altLang="zh-CN" sz="1400" b="1" baseline="30000" dirty="0">
                <a:solidFill>
                  <a:srgbClr val="FF0000"/>
                </a:solidFill>
                <a:latin typeface="Times New Roman" panose="02020603050405020304" pitchFamily="18" charset="0"/>
                <a:cs typeface="Times New Roman" panose="02020603050405020304" pitchFamily="18" charset="0"/>
              </a:rPr>
              <a:t>53</a:t>
            </a:r>
            <a:r>
              <a:rPr lang="en-US" altLang="zh-CN" sz="1400" b="1" dirty="0">
                <a:solidFill>
                  <a:srgbClr val="FF0000"/>
                </a:solidFill>
                <a:latin typeface="Times New Roman" panose="02020603050405020304" pitchFamily="18" charset="0"/>
                <a:cs typeface="Times New Roman" panose="02020603050405020304" pitchFamily="18" charset="0"/>
              </a:rPr>
              <a:t>Fe mirrors</a:t>
            </a:r>
          </a:p>
          <a:p>
            <a:endParaRPr lang="en-US" altLang="zh-CN" sz="1400" dirty="0">
              <a:latin typeface="Times New Roman" panose="02020603050405020304" pitchFamily="18" charset="0"/>
              <a:cs typeface="Times New Roman" panose="02020603050405020304" pitchFamily="18" charset="0"/>
            </a:endParaRPr>
          </a:p>
          <a:p>
            <a:r>
              <a:rPr lang="en-US" altLang="zh-CN" sz="1400" b="1" dirty="0">
                <a:latin typeface="Times New Roman" panose="02020603050405020304" pitchFamily="18" charset="0"/>
                <a:cs typeface="Times New Roman" panose="02020603050405020304" pitchFamily="18" charset="0"/>
              </a:rPr>
              <a:t>The first proton emission discovered is from the isomer in </a:t>
            </a:r>
            <a:r>
              <a:rPr lang="en-US" altLang="zh-CN" sz="1400" b="1" baseline="30000" dirty="0">
                <a:latin typeface="Times New Roman" panose="02020603050405020304" pitchFamily="18" charset="0"/>
                <a:cs typeface="Times New Roman" panose="02020603050405020304" pitchFamily="18" charset="0"/>
              </a:rPr>
              <a:t>53</a:t>
            </a:r>
            <a:r>
              <a:rPr lang="en-US" altLang="zh-CN" sz="1400" b="1" dirty="0">
                <a:latin typeface="Times New Roman" panose="02020603050405020304" pitchFamily="18" charset="0"/>
                <a:cs typeface="Times New Roman" panose="02020603050405020304" pitchFamily="18" charset="0"/>
              </a:rPr>
              <a:t>Co in 1970 </a:t>
            </a:r>
            <a:endParaRPr lang="zh-CN" altLang="en-US" sz="1400" b="1"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3D58BB7B-90A2-4526-9EBC-8ADE51ECB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656" y="909056"/>
            <a:ext cx="5748591" cy="2369712"/>
          </a:xfrm>
          <a:prstGeom prst="rect">
            <a:avLst/>
          </a:prstGeom>
        </p:spPr>
      </p:pic>
      <p:sp>
        <p:nvSpPr>
          <p:cNvPr id="10" name="文本框 9">
            <a:extLst>
              <a:ext uri="{FF2B5EF4-FFF2-40B4-BE49-F238E27FC236}">
                <a16:creationId xmlns:a16="http://schemas.microsoft.com/office/drawing/2014/main" id="{FF765CD9-4119-445C-A182-76BAE60B3909}"/>
              </a:ext>
            </a:extLst>
          </p:cNvPr>
          <p:cNvSpPr txBox="1"/>
          <p:nvPr/>
        </p:nvSpPr>
        <p:spPr>
          <a:xfrm>
            <a:off x="6594031" y="458342"/>
            <a:ext cx="5141840"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M. Wang, Y.H. Zhang,…, </a:t>
            </a:r>
            <a:r>
              <a:rPr lang="en-US" altLang="zh-CN" sz="1600" b="1" dirty="0">
                <a:latin typeface="Times New Roman" panose="02020603050405020304" pitchFamily="18" charset="0"/>
                <a:cs typeface="Times New Roman" panose="02020603050405020304" pitchFamily="18" charset="0"/>
              </a:rPr>
              <a:t>FRX</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PRL</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130,</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192501</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(2023)</a:t>
            </a:r>
            <a:endParaRPr lang="zh-CN" altLang="en-US" sz="16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0F685D7-166C-41C6-B660-C78913C3CB76}"/>
              </a:ext>
            </a:extLst>
          </p:cNvPr>
          <p:cNvSpPr/>
          <p:nvPr/>
        </p:nvSpPr>
        <p:spPr>
          <a:xfrm>
            <a:off x="6466134" y="3429000"/>
            <a:ext cx="5496513" cy="1289071"/>
          </a:xfrm>
          <a:prstGeom prst="rect">
            <a:avLst/>
          </a:prstGeom>
          <a:solidFill>
            <a:schemeClr val="accent6">
              <a:lumMod val="40000"/>
              <a:lumOff val="60000"/>
            </a:schemeClr>
          </a:solidFill>
        </p:spPr>
        <p:txBody>
          <a:bodyPr wrap="square">
            <a:spAutoFit/>
          </a:bodyPr>
          <a:lstStyle/>
          <a:p>
            <a:pPr>
              <a:lnSpc>
                <a:spcPct val="150000"/>
              </a:lnSpc>
            </a:pPr>
            <a:r>
              <a:rPr lang="en-US" altLang="zh-CN" dirty="0">
                <a:solidFill>
                  <a:srgbClr val="231F20"/>
                </a:solidFill>
                <a:latin typeface="Times New Roman" panose="02020603050405020304" pitchFamily="18" charset="0"/>
                <a:cs typeface="Times New Roman" panose="02020603050405020304" pitchFamily="18" charset="0"/>
              </a:rPr>
              <a:t>3NF enhances T=1 </a:t>
            </a:r>
            <a:r>
              <a:rPr lang="en-US" altLang="zh-CN" i="1" dirty="0" err="1">
                <a:solidFill>
                  <a:srgbClr val="231F20"/>
                </a:solidFill>
                <a:latin typeface="Times New Roman" panose="02020603050405020304" pitchFamily="18" charset="0"/>
                <a:cs typeface="Times New Roman" panose="02020603050405020304" pitchFamily="18" charset="0"/>
              </a:rPr>
              <a:t>pn</a:t>
            </a:r>
            <a:r>
              <a:rPr lang="en-US" altLang="zh-CN" dirty="0">
                <a:solidFill>
                  <a:srgbClr val="231F20"/>
                </a:solidFill>
                <a:latin typeface="Times New Roman" panose="02020603050405020304" pitchFamily="18" charset="0"/>
                <a:cs typeface="Times New Roman" panose="02020603050405020304" pitchFamily="18" charset="0"/>
              </a:rPr>
              <a:t> pairing over the T = 0 </a:t>
            </a:r>
            <a:r>
              <a:rPr lang="en-US" altLang="zh-CN" i="1" dirty="0" err="1">
                <a:solidFill>
                  <a:srgbClr val="231F20"/>
                </a:solidFill>
                <a:latin typeface="Times New Roman" panose="02020603050405020304" pitchFamily="18" charset="0"/>
                <a:cs typeface="Times New Roman" panose="02020603050405020304" pitchFamily="18" charset="0"/>
              </a:rPr>
              <a:t>pn</a:t>
            </a:r>
            <a:r>
              <a:rPr lang="en-US" altLang="zh-CN" dirty="0">
                <a:solidFill>
                  <a:srgbClr val="231F20"/>
                </a:solidFill>
                <a:latin typeface="Times New Roman" panose="02020603050405020304" pitchFamily="18" charset="0"/>
                <a:cs typeface="Times New Roman" panose="02020603050405020304" pitchFamily="18" charset="0"/>
              </a:rPr>
              <a:t> pairing in this mass region, leading to the opposite trends of </a:t>
            </a:r>
            <a:r>
              <a:rPr lang="en-US" altLang="zh-CN" dirty="0" err="1">
                <a:solidFill>
                  <a:srgbClr val="231F20"/>
                </a:solidFill>
                <a:latin typeface="Times New Roman" panose="02020603050405020304" pitchFamily="18" charset="0"/>
                <a:cs typeface="Times New Roman" panose="02020603050405020304" pitchFamily="18" charset="0"/>
              </a:rPr>
              <a:t>δV</a:t>
            </a:r>
            <a:r>
              <a:rPr lang="en-US" altLang="zh-CN" baseline="-25000" dirty="0" err="1">
                <a:solidFill>
                  <a:srgbClr val="231F20"/>
                </a:solidFill>
                <a:latin typeface="Times New Roman" panose="02020603050405020304" pitchFamily="18" charset="0"/>
                <a:cs typeface="Times New Roman" panose="02020603050405020304" pitchFamily="18" charset="0"/>
              </a:rPr>
              <a:t>pn</a:t>
            </a:r>
            <a:r>
              <a:rPr lang="en-US" altLang="zh-CN" dirty="0">
                <a:solidFill>
                  <a:srgbClr val="231F20"/>
                </a:solidFill>
                <a:latin typeface="Times New Roman" panose="02020603050405020304" pitchFamily="18" charset="0"/>
                <a:cs typeface="Times New Roman" panose="02020603050405020304" pitchFamily="18" charset="0"/>
              </a:rPr>
              <a:t> in even-even and odd-odd nuclei.</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CAECF71B-9743-4F77-9A41-F482B3002122}"/>
              </a:ext>
            </a:extLst>
          </p:cNvPr>
          <p:cNvSpPr/>
          <p:nvPr/>
        </p:nvSpPr>
        <p:spPr>
          <a:xfrm>
            <a:off x="5552189" y="5530381"/>
            <a:ext cx="6410458" cy="700000"/>
          </a:xfrm>
          <a:prstGeom prst="rect">
            <a:avLst/>
          </a:prstGeom>
        </p:spPr>
        <p:txBody>
          <a:bodyPr wrap="square">
            <a:spAutoFit/>
          </a:bodyPr>
          <a:lstStyle/>
          <a:p>
            <a:pPr>
              <a:lnSpc>
                <a:spcPct val="150000"/>
              </a:lnSpc>
            </a:pPr>
            <a:r>
              <a:rPr lang="en-US" altLang="zh-CN" sz="1400" dirty="0">
                <a:latin typeface="Times New Roman" panose="02020603050405020304" pitchFamily="18" charset="0"/>
                <a:cs typeface="Times New Roman" panose="02020603050405020304" pitchFamily="18" charset="0"/>
              </a:rPr>
              <a:t>In N=Z, odd proton and odd neutron can couple to isospin T = 1 with J = 0, 2, …, 2j − 1, or to T = 0 with J = 1, 3, …, 2j. In this region, o-o nuclei </a:t>
            </a:r>
            <a:r>
              <a:rPr lang="en-US" altLang="zh-CN" sz="1400" dirty="0" err="1">
                <a:latin typeface="Times New Roman" panose="02020603050405020304" pitchFamily="18" charset="0"/>
                <a:cs typeface="Times New Roman" panose="02020603050405020304" pitchFamily="18" charset="0"/>
              </a:rPr>
              <a:t>g.s.</a:t>
            </a:r>
            <a:r>
              <a:rPr lang="en-US" altLang="zh-CN" sz="1400" dirty="0">
                <a:latin typeface="Times New Roman" panose="02020603050405020304" pitchFamily="18" charset="0"/>
                <a:cs typeface="Times New Roman" panose="02020603050405020304" pitchFamily="18" charset="0"/>
              </a:rPr>
              <a:t> (J</a:t>
            </a:r>
            <a:r>
              <a:rPr lang="el-GR" altLang="zh-CN" sz="1400" baseline="30000" dirty="0">
                <a:latin typeface="Times New Roman" panose="02020603050405020304" pitchFamily="18" charset="0"/>
                <a:cs typeface="Times New Roman" panose="02020603050405020304" pitchFamily="18" charset="0"/>
              </a:rPr>
              <a:t>π </a:t>
            </a:r>
            <a:r>
              <a:rPr lang="en-US" altLang="zh-CN" sz="1400" dirty="0">
                <a:latin typeface="Times New Roman" panose="02020603050405020304" pitchFamily="18" charset="0"/>
                <a:cs typeface="Times New Roman" panose="02020603050405020304" pitchFamily="18" charset="0"/>
              </a:rPr>
              <a:t>,T)=(0</a:t>
            </a:r>
            <a:r>
              <a:rPr lang="en-US" altLang="zh-CN" sz="1400" baseline="300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 1 ) exp.</a:t>
            </a:r>
            <a:endParaRPr lang="zh-CN" altLang="en-US" sz="1400" dirty="0">
              <a:latin typeface="Times New Roman" panose="02020603050405020304" pitchFamily="18" charset="0"/>
              <a:cs typeface="Times New Roman" panose="02020603050405020304" pitchFamily="18" charset="0"/>
            </a:endParaRPr>
          </a:p>
        </p:txBody>
      </p:sp>
      <p:sp>
        <p:nvSpPr>
          <p:cNvPr id="14" name="灯片编号占位符 13">
            <a:extLst>
              <a:ext uri="{FF2B5EF4-FFF2-40B4-BE49-F238E27FC236}">
                <a16:creationId xmlns:a16="http://schemas.microsoft.com/office/drawing/2014/main" id="{8F709AAF-2782-4565-92BE-689F08B5364C}"/>
              </a:ext>
            </a:extLst>
          </p:cNvPr>
          <p:cNvSpPr>
            <a:spLocks noGrp="1"/>
          </p:cNvSpPr>
          <p:nvPr>
            <p:ph type="sldNum" sz="quarter" idx="12"/>
          </p:nvPr>
        </p:nvSpPr>
        <p:spPr/>
        <p:txBody>
          <a:bodyPr/>
          <a:lstStyle/>
          <a:p>
            <a:fld id="{666D9CF6-2EB0-4E04-8338-D36046F01F75}" type="slidenum">
              <a:rPr lang="zh-CN" altLang="en-US" smtClean="0"/>
              <a:t>27</a:t>
            </a:fld>
            <a:endParaRPr lang="zh-CN" altLang="en-US"/>
          </a:p>
        </p:txBody>
      </p:sp>
      <p:sp>
        <p:nvSpPr>
          <p:cNvPr id="16" name="矩形 15">
            <a:extLst>
              <a:ext uri="{FF2B5EF4-FFF2-40B4-BE49-F238E27FC236}">
                <a16:creationId xmlns:a16="http://schemas.microsoft.com/office/drawing/2014/main" id="{B11D3FFE-CDC4-4066-984F-A9725E2A80C0}"/>
              </a:ext>
            </a:extLst>
          </p:cNvPr>
          <p:cNvSpPr/>
          <p:nvPr/>
        </p:nvSpPr>
        <p:spPr>
          <a:xfrm>
            <a:off x="7203963" y="4768825"/>
            <a:ext cx="3671198" cy="442878"/>
          </a:xfrm>
          <a:prstGeom prst="rect">
            <a:avLst/>
          </a:prstGeom>
        </p:spPr>
        <p:txBody>
          <a:bodyPr wrap="none">
            <a:spAutoFit/>
          </a:bodyPr>
          <a:lstStyle/>
          <a:p>
            <a:pPr>
              <a:lnSpc>
                <a:spcPct val="150000"/>
              </a:lnSpc>
            </a:pPr>
            <a:r>
              <a:rPr lang="zh-CN" altLang="en-US" b="1" dirty="0">
                <a:solidFill>
                  <a:srgbClr val="C00000"/>
                </a:solidFill>
                <a:latin typeface="仿宋" panose="02010609060101010101" pitchFamily="49" charset="-122"/>
                <a:ea typeface="仿宋" panose="02010609060101010101" pitchFamily="49" charset="-122"/>
                <a:cs typeface="Times New Roman" panose="02020603050405020304" pitchFamily="18" charset="0"/>
              </a:rPr>
              <a:t>从根那里，给出真实的物理机制！</a:t>
            </a:r>
            <a:endParaRPr lang="en-US" altLang="zh-CN" b="1" dirty="0">
              <a:solidFill>
                <a:srgbClr val="C0000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2" name="文本框 1">
            <a:extLst>
              <a:ext uri="{FF2B5EF4-FFF2-40B4-BE49-F238E27FC236}">
                <a16:creationId xmlns:a16="http://schemas.microsoft.com/office/drawing/2014/main" id="{9A8DFDF3-E16F-4726-9C77-B3DB6DF149AA}"/>
              </a:ext>
            </a:extLst>
          </p:cNvPr>
          <p:cNvSpPr txBox="1"/>
          <p:nvPr/>
        </p:nvSpPr>
        <p:spPr>
          <a:xfrm>
            <a:off x="2179242" y="258287"/>
            <a:ext cx="1679787" cy="369332"/>
          </a:xfrm>
          <a:prstGeom prst="rect">
            <a:avLst/>
          </a:prstGeom>
          <a:solidFill>
            <a:schemeClr val="accent2">
              <a:lumMod val="40000"/>
              <a:lumOff val="60000"/>
            </a:schemeClr>
          </a:solid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3NF</a:t>
            </a:r>
            <a:r>
              <a:rPr lang="zh-CN" altLang="en-US" b="1" dirty="0">
                <a:latin typeface="Times New Roman" panose="02020603050405020304" pitchFamily="18" charset="0"/>
                <a:cs typeface="Times New Roman" panose="02020603050405020304" pitchFamily="18" charset="0"/>
              </a:rPr>
              <a:t>的重要性</a:t>
            </a:r>
          </a:p>
        </p:txBody>
      </p:sp>
    </p:spTree>
    <p:extLst>
      <p:ext uri="{BB962C8B-B14F-4D97-AF65-F5344CB8AC3E}">
        <p14:creationId xmlns:p14="http://schemas.microsoft.com/office/powerpoint/2010/main" val="498474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F99C49-7C9F-4015-BFEF-07C438BF5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029" y="760440"/>
            <a:ext cx="9182285" cy="5046934"/>
          </a:xfrm>
          <a:prstGeom prst="rect">
            <a:avLst/>
          </a:prstGeom>
        </p:spPr>
      </p:pic>
      <p:sp>
        <p:nvSpPr>
          <p:cNvPr id="4" name="矩形 3">
            <a:extLst>
              <a:ext uri="{FF2B5EF4-FFF2-40B4-BE49-F238E27FC236}">
                <a16:creationId xmlns:a16="http://schemas.microsoft.com/office/drawing/2014/main" id="{70CF83EA-5703-4D78-A6E0-AA4CDFF1C4AF}"/>
              </a:ext>
            </a:extLst>
          </p:cNvPr>
          <p:cNvSpPr/>
          <p:nvPr/>
        </p:nvSpPr>
        <p:spPr>
          <a:xfrm>
            <a:off x="2532533" y="6077244"/>
            <a:ext cx="5363250" cy="458074"/>
          </a:xfrm>
          <a:prstGeom prst="rect">
            <a:avLst/>
          </a:prstGeom>
        </p:spPr>
        <p:txBody>
          <a:bodyPr wrap="square">
            <a:spAutoFit/>
          </a:bodyPr>
          <a:lstStyle/>
          <a:p>
            <a:pPr>
              <a:lnSpc>
                <a:spcPct val="150000"/>
              </a:lnSpc>
            </a:pPr>
            <a:r>
              <a:rPr lang="en-US" altLang="zh-CN" dirty="0">
                <a:solidFill>
                  <a:srgbClr val="000000"/>
                </a:solidFill>
                <a:latin typeface="Times New Roman" panose="02020603050405020304" pitchFamily="18" charset="0"/>
                <a:cs typeface="Times New Roman" panose="02020603050405020304" pitchFamily="18" charset="0"/>
              </a:rPr>
              <a:t>R. Z. Hu, J. G. Li , S. Q. Fan, and F. R. Xu (submitted)</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D601930F-23C3-439F-A1EE-3DFD95FB4B02}"/>
              </a:ext>
            </a:extLst>
          </p:cNvPr>
          <p:cNvSpPr/>
          <p:nvPr/>
        </p:nvSpPr>
        <p:spPr>
          <a:xfrm>
            <a:off x="338754" y="144244"/>
            <a:ext cx="11548445" cy="463973"/>
          </a:xfrm>
          <a:prstGeom prst="rect">
            <a:avLst/>
          </a:prstGeom>
        </p:spPr>
        <p:txBody>
          <a:bodyPr wrap="square">
            <a:spAutoFit/>
          </a:bodyPr>
          <a:lstStyle/>
          <a:p>
            <a:pPr>
              <a:lnSpc>
                <a:spcPct val="150000"/>
              </a:lnSpc>
            </a:pPr>
            <a:r>
              <a:rPr lang="en-US" altLang="zh-CN" b="1" dirty="0">
                <a:solidFill>
                  <a:srgbClr val="FF0000"/>
                </a:solidFill>
                <a:latin typeface="Times New Roman" panose="02020603050405020304" pitchFamily="18" charset="0"/>
                <a:cs typeface="Times New Roman" panose="02020603050405020304" pitchFamily="18" charset="0"/>
              </a:rPr>
              <a:t>Our new chiral 3NF gives the best description in both energies and radii</a:t>
            </a:r>
          </a:p>
        </p:txBody>
      </p:sp>
      <p:sp>
        <p:nvSpPr>
          <p:cNvPr id="7" name="灯片编号占位符 6">
            <a:extLst>
              <a:ext uri="{FF2B5EF4-FFF2-40B4-BE49-F238E27FC236}">
                <a16:creationId xmlns:a16="http://schemas.microsoft.com/office/drawing/2014/main" id="{BAE20BB9-EB49-4E8B-A4CB-8EBA11B3789F}"/>
              </a:ext>
            </a:extLst>
          </p:cNvPr>
          <p:cNvSpPr>
            <a:spLocks noGrp="1"/>
          </p:cNvSpPr>
          <p:nvPr>
            <p:ph type="sldNum" sz="quarter" idx="12"/>
          </p:nvPr>
        </p:nvSpPr>
        <p:spPr/>
        <p:txBody>
          <a:bodyPr/>
          <a:lstStyle/>
          <a:p>
            <a:fld id="{666D9CF6-2EB0-4E04-8338-D36046F01F75}" type="slidenum">
              <a:rPr lang="zh-CN" altLang="en-US" smtClean="0"/>
              <a:t>28</a:t>
            </a:fld>
            <a:endParaRPr lang="zh-CN" altLang="en-US"/>
          </a:p>
        </p:txBody>
      </p:sp>
    </p:spTree>
    <p:extLst>
      <p:ext uri="{BB962C8B-B14F-4D97-AF65-F5344CB8AC3E}">
        <p14:creationId xmlns:p14="http://schemas.microsoft.com/office/powerpoint/2010/main" val="1384382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1573CD-4569-473A-8E4A-EE8659538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578" y="1243238"/>
            <a:ext cx="4635569" cy="3414492"/>
          </a:xfrm>
          <a:prstGeom prst="rect">
            <a:avLst/>
          </a:prstGeom>
        </p:spPr>
      </p:pic>
      <p:sp>
        <p:nvSpPr>
          <p:cNvPr id="3" name="文本框 2">
            <a:extLst>
              <a:ext uri="{FF2B5EF4-FFF2-40B4-BE49-F238E27FC236}">
                <a16:creationId xmlns:a16="http://schemas.microsoft.com/office/drawing/2014/main" id="{63C02DFC-4265-4C3F-9796-CAB4838F681E}"/>
              </a:ext>
            </a:extLst>
          </p:cNvPr>
          <p:cNvSpPr txBox="1"/>
          <p:nvPr/>
        </p:nvSpPr>
        <p:spPr>
          <a:xfrm>
            <a:off x="6878392" y="490966"/>
            <a:ext cx="4475408" cy="400110"/>
          </a:xfrm>
          <a:prstGeom prst="rect">
            <a:avLst/>
          </a:prstGeom>
          <a:solidFill>
            <a:schemeClr val="accent2">
              <a:lumMod val="40000"/>
              <a:lumOff val="60000"/>
            </a:schemeClr>
          </a:solidFill>
        </p:spPr>
        <p:txBody>
          <a:bodyPr wrap="square" rtlCol="0">
            <a:spAutoFit/>
          </a:bodyPr>
          <a:lstStyle/>
          <a:p>
            <a:pPr algn="ctr"/>
            <a:r>
              <a:rPr lang="zh-CN" altLang="en-US" sz="2000" b="1" dirty="0"/>
              <a:t>基本对称性精确测量 </a:t>
            </a:r>
            <a:r>
              <a:rPr lang="en-US" altLang="zh-CN" sz="2000" b="1" dirty="0"/>
              <a:t>(</a:t>
            </a:r>
            <a:r>
              <a:rPr lang="zh-CN" altLang="en-US" sz="2000" b="1" dirty="0"/>
              <a:t>粒子物理交叉</a:t>
            </a:r>
            <a:r>
              <a:rPr lang="en-US" altLang="zh-CN" sz="2000" b="1" dirty="0"/>
              <a:t>)</a:t>
            </a:r>
            <a:endParaRPr lang="zh-CN" altLang="en-US" sz="2000" b="1" dirty="0"/>
          </a:p>
        </p:txBody>
      </p:sp>
      <p:pic>
        <p:nvPicPr>
          <p:cNvPr id="5" name="图片 4">
            <a:extLst>
              <a:ext uri="{FF2B5EF4-FFF2-40B4-BE49-F238E27FC236}">
                <a16:creationId xmlns:a16="http://schemas.microsoft.com/office/drawing/2014/main" id="{47DB4DE3-3580-470E-AE43-D0E44BA47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113" y="5009892"/>
            <a:ext cx="4887532" cy="1049953"/>
          </a:xfrm>
          <a:prstGeom prst="rect">
            <a:avLst/>
          </a:prstGeom>
        </p:spPr>
      </p:pic>
      <p:sp>
        <p:nvSpPr>
          <p:cNvPr id="6" name="矩形 5">
            <a:extLst>
              <a:ext uri="{FF2B5EF4-FFF2-40B4-BE49-F238E27FC236}">
                <a16:creationId xmlns:a16="http://schemas.microsoft.com/office/drawing/2014/main" id="{60924E30-7912-4B1C-B993-F6B8D8BF591B}"/>
              </a:ext>
            </a:extLst>
          </p:cNvPr>
          <p:cNvSpPr/>
          <p:nvPr/>
        </p:nvSpPr>
        <p:spPr>
          <a:xfrm>
            <a:off x="1753040" y="229356"/>
            <a:ext cx="2040943" cy="52322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Conclusions</a:t>
            </a:r>
            <a:endParaRPr lang="zh-CN" altLang="en-US" sz="2800" b="1" dirty="0">
              <a:solidFill>
                <a:srgbClr val="FF0000"/>
              </a:solidFill>
            </a:endParaRPr>
          </a:p>
        </p:txBody>
      </p:sp>
      <p:sp>
        <p:nvSpPr>
          <p:cNvPr id="7" name="文本框 6">
            <a:extLst>
              <a:ext uri="{FF2B5EF4-FFF2-40B4-BE49-F238E27FC236}">
                <a16:creationId xmlns:a16="http://schemas.microsoft.com/office/drawing/2014/main" id="{B05CF8B1-CFE2-4DFE-81F8-21B5ED55E929}"/>
              </a:ext>
            </a:extLst>
          </p:cNvPr>
          <p:cNvSpPr txBox="1"/>
          <p:nvPr/>
        </p:nvSpPr>
        <p:spPr>
          <a:xfrm>
            <a:off x="218939" y="746866"/>
            <a:ext cx="6143223" cy="5028556"/>
          </a:xfrm>
          <a:prstGeom prst="rect">
            <a:avLst/>
          </a:prstGeom>
          <a:noFill/>
        </p:spPr>
        <p:txBody>
          <a:bodyPr wrap="square" rtlCol="0">
            <a:spAutoFit/>
          </a:bodyPr>
          <a:lstStyle/>
          <a:p>
            <a:pPr marL="342900" indent="-342900">
              <a:lnSpc>
                <a:spcPct val="150000"/>
              </a:lnSpc>
              <a:buAutoNum type="arabicParenR"/>
            </a:pPr>
            <a:r>
              <a:rPr lang="en-US" altLang="zh-CN" dirty="0">
                <a:latin typeface="Times New Roman" panose="02020603050405020304" pitchFamily="18" charset="0"/>
                <a:cs typeface="Times New Roman" panose="02020603050405020304" pitchFamily="18" charset="0"/>
              </a:rPr>
              <a:t>Now, </a:t>
            </a:r>
            <a:r>
              <a:rPr lang="en-US" altLang="zh-CN" i="1" dirty="0">
                <a:latin typeface="Times New Roman" panose="02020603050405020304" pitchFamily="18" charset="0"/>
                <a:cs typeface="Times New Roman" panose="02020603050405020304" pitchFamily="18" charset="0"/>
              </a:rPr>
              <a:t>ab</a:t>
            </a:r>
            <a:r>
              <a:rPr lang="zh-CN" altLang="en-US" i="1"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initio</a:t>
            </a:r>
            <a:r>
              <a:rPr lang="zh-CN" altLang="en-US"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theory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can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provide precise calculations. Thanks to advance of supercomputer.</a:t>
            </a:r>
          </a:p>
          <a:p>
            <a:pPr marL="342900" indent="-342900">
              <a:lnSpc>
                <a:spcPct val="150000"/>
              </a:lnSpc>
              <a:buAutoNum type="arabicParenR"/>
            </a:pPr>
            <a:r>
              <a:rPr lang="en-US" altLang="zh-CN" dirty="0">
                <a:latin typeface="Times New Roman" panose="02020603050405020304" pitchFamily="18" charset="0"/>
                <a:cs typeface="Times New Roman" panose="02020603050405020304" pitchFamily="18" charset="0"/>
              </a:rPr>
              <a:t>Tell the true story</a:t>
            </a:r>
          </a:p>
          <a:p>
            <a:pPr>
              <a:lnSpc>
                <a:spcPct val="150000"/>
              </a:lnSpc>
            </a:pP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3) Better determine the LECs of EFT nuclear forces   </a:t>
            </a:r>
          </a:p>
          <a:p>
            <a:pPr>
              <a:lnSpc>
                <a:spcPct val="150000"/>
              </a:lnSpc>
            </a:pPr>
            <a:r>
              <a:rPr lang="en-US" altLang="zh-CN" dirty="0">
                <a:latin typeface="Times New Roman" panose="02020603050405020304" pitchFamily="18" charset="0"/>
                <a:cs typeface="Times New Roman" panose="02020603050405020304" pitchFamily="18" charset="0"/>
              </a:rPr>
              <a:t>    including 3NF </a:t>
            </a:r>
            <a:r>
              <a:rPr lang="en-US" altLang="zh-CN" dirty="0" err="1">
                <a:latin typeface="Times New Roman" panose="02020603050405020304" pitchFamily="18" charset="0"/>
                <a:cs typeface="Times New Roman" panose="02020603050405020304" pitchFamily="18" charset="0"/>
              </a:rPr>
              <a:t>c</a:t>
            </a:r>
            <a:r>
              <a:rPr lang="en-US" altLang="zh-CN" baseline="-25000" dirty="0" err="1">
                <a:latin typeface="Times New Roman" panose="02020603050405020304" pitchFamily="18" charset="0"/>
                <a:cs typeface="Times New Roman" panose="02020603050405020304" pitchFamily="18" charset="0"/>
              </a:rPr>
              <a:t>D</a:t>
            </a:r>
            <a:r>
              <a:rPr lang="en-US" altLang="zh-CN" dirty="0">
                <a:latin typeface="Times New Roman" panose="02020603050405020304" pitchFamily="18" charset="0"/>
                <a:cs typeface="Times New Roman" panose="02020603050405020304" pitchFamily="18" charset="0"/>
              </a:rPr>
              <a:t> and </a:t>
            </a:r>
            <a:r>
              <a:rPr lang="en-US" altLang="zh-CN" dirty="0" err="1">
                <a:latin typeface="Times New Roman" panose="02020603050405020304" pitchFamily="18" charset="0"/>
                <a:cs typeface="Times New Roman" panose="02020603050405020304" pitchFamily="18" charset="0"/>
              </a:rPr>
              <a:t>c</a:t>
            </a:r>
            <a:r>
              <a:rPr lang="en-US" altLang="zh-CN" baseline="-25000" dirty="0" err="1">
                <a:latin typeface="Times New Roman" panose="02020603050405020304" pitchFamily="18" charset="0"/>
                <a:cs typeface="Times New Roman" panose="02020603050405020304" pitchFamily="18" charset="0"/>
              </a:rPr>
              <a:t>E</a:t>
            </a:r>
            <a:r>
              <a:rPr lang="en-US" altLang="zh-CN" dirty="0">
                <a:latin typeface="Times New Roman" panose="02020603050405020304" pitchFamily="18" charset="0"/>
                <a:cs typeface="Times New Roman" panose="02020603050405020304" pitchFamily="18" charset="0"/>
              </a:rPr>
              <a:t>. Possible from QCD?</a:t>
            </a:r>
          </a:p>
          <a:p>
            <a:pPr>
              <a:lnSpc>
                <a:spcPct val="150000"/>
              </a:lnSpc>
            </a:pPr>
            <a:r>
              <a:rPr lang="en-US" altLang="zh-CN" dirty="0">
                <a:latin typeface="Times New Roman" panose="02020603050405020304" pitchFamily="18" charset="0"/>
                <a:cs typeface="Times New Roman" panose="02020603050405020304" pitchFamily="18" charset="0"/>
              </a:rPr>
              <a:t>4) Less truncations, and move to heavier mass regions</a:t>
            </a:r>
          </a:p>
          <a:p>
            <a:pPr>
              <a:lnSpc>
                <a:spcPct val="150000"/>
              </a:lnSpc>
            </a:pPr>
            <a:r>
              <a:rPr lang="en-US" altLang="zh-CN" dirty="0">
                <a:latin typeface="Times New Roman" panose="02020603050405020304" pitchFamily="18" charset="0"/>
                <a:cs typeface="Times New Roman" panose="02020603050405020304" pitchFamily="18" charset="0"/>
              </a:rPr>
              <a:t>5) Unified description of nuclear structure and reactions</a:t>
            </a:r>
          </a:p>
          <a:p>
            <a:pPr>
              <a:lnSpc>
                <a:spcPct val="150000"/>
              </a:lnSpc>
            </a:pPr>
            <a:r>
              <a:rPr lang="en-US" altLang="zh-CN" dirty="0">
                <a:latin typeface="Times New Roman" panose="02020603050405020304" pitchFamily="18" charset="0"/>
                <a:cs typeface="Times New Roman" panose="02020603050405020304" pitchFamily="18" charset="0"/>
              </a:rPr>
              <a:t>6) Many-body currents in weak processes</a:t>
            </a:r>
          </a:p>
          <a:p>
            <a:pPr>
              <a:lnSpc>
                <a:spcPct val="150000"/>
              </a:lnSpc>
            </a:pPr>
            <a:r>
              <a:rPr lang="en-US" altLang="zh-CN" dirty="0">
                <a:latin typeface="Times New Roman" panose="02020603050405020304" pitchFamily="18" charset="0"/>
                <a:cs typeface="Times New Roman" panose="02020603050405020304" pitchFamily="18" charset="0"/>
              </a:rPr>
              <a:t>7) More powerful many-body methods with higher-order </a:t>
            </a:r>
          </a:p>
          <a:p>
            <a:pPr>
              <a:lnSpc>
                <a:spcPct val="150000"/>
              </a:lnSpc>
            </a:pPr>
            <a:r>
              <a:rPr lang="en-US" altLang="zh-CN" dirty="0">
                <a:latin typeface="Times New Roman" panose="02020603050405020304" pitchFamily="18" charset="0"/>
                <a:cs typeface="Times New Roman" panose="02020603050405020304" pitchFamily="18" charset="0"/>
              </a:rPr>
              <a:t>    many-body correlations</a:t>
            </a:r>
          </a:p>
          <a:p>
            <a:pPr>
              <a:lnSpc>
                <a:spcPct val="150000"/>
              </a:lnSpc>
            </a:pPr>
            <a:r>
              <a:rPr lang="en-US" altLang="zh-CN" dirty="0">
                <a:highlight>
                  <a:srgbClr val="FFFF00"/>
                </a:highlight>
                <a:latin typeface="Times New Roman" panose="02020603050405020304" pitchFamily="18" charset="0"/>
                <a:cs typeface="Times New Roman" panose="02020603050405020304" pitchFamily="18" charset="0"/>
              </a:rPr>
              <a:t>……</a:t>
            </a:r>
          </a:p>
        </p:txBody>
      </p:sp>
      <p:sp>
        <p:nvSpPr>
          <p:cNvPr id="9" name="灯片编号占位符 8">
            <a:extLst>
              <a:ext uri="{FF2B5EF4-FFF2-40B4-BE49-F238E27FC236}">
                <a16:creationId xmlns:a16="http://schemas.microsoft.com/office/drawing/2014/main" id="{5D3B8CE2-5D38-454D-859C-A35268BB7615}"/>
              </a:ext>
            </a:extLst>
          </p:cNvPr>
          <p:cNvSpPr>
            <a:spLocks noGrp="1"/>
          </p:cNvSpPr>
          <p:nvPr>
            <p:ph type="sldNum" sz="quarter" idx="12"/>
          </p:nvPr>
        </p:nvSpPr>
        <p:spPr/>
        <p:txBody>
          <a:bodyPr/>
          <a:lstStyle/>
          <a:p>
            <a:fld id="{666D9CF6-2EB0-4E04-8338-D36046F01F75}" type="slidenum">
              <a:rPr lang="zh-CN" altLang="en-US" smtClean="0"/>
              <a:t>29</a:t>
            </a:fld>
            <a:endParaRPr lang="zh-CN" altLang="en-US"/>
          </a:p>
        </p:txBody>
      </p:sp>
      <p:sp>
        <p:nvSpPr>
          <p:cNvPr id="11" name="矩形 10">
            <a:extLst>
              <a:ext uri="{FF2B5EF4-FFF2-40B4-BE49-F238E27FC236}">
                <a16:creationId xmlns:a16="http://schemas.microsoft.com/office/drawing/2014/main" id="{2465017F-8FEF-48F6-9728-9EEE2B54F41B}"/>
              </a:ext>
            </a:extLst>
          </p:cNvPr>
          <p:cNvSpPr/>
          <p:nvPr/>
        </p:nvSpPr>
        <p:spPr>
          <a:xfrm>
            <a:off x="1811776" y="2055031"/>
            <a:ext cx="2076209" cy="523220"/>
          </a:xfrm>
          <a:prstGeom prst="rect">
            <a:avLst/>
          </a:prstGeom>
        </p:spPr>
        <p:txBody>
          <a:bodyPr wrap="none">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Perspectives</a:t>
            </a:r>
            <a:endParaRPr lang="zh-CN" altLang="en-US" sz="2800" dirty="0"/>
          </a:p>
        </p:txBody>
      </p:sp>
    </p:spTree>
    <p:extLst>
      <p:ext uri="{BB962C8B-B14F-4D97-AF65-F5344CB8AC3E}">
        <p14:creationId xmlns:p14="http://schemas.microsoft.com/office/powerpoint/2010/main" val="231563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3015386-3ADF-4C32-8BDC-DC0262176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494" y="269996"/>
            <a:ext cx="2046695" cy="784645"/>
          </a:xfrm>
          <a:prstGeom prst="rect">
            <a:avLst/>
          </a:prstGeom>
        </p:spPr>
      </p:pic>
      <p:pic>
        <p:nvPicPr>
          <p:cNvPr id="3" name="图片 2">
            <a:extLst>
              <a:ext uri="{FF2B5EF4-FFF2-40B4-BE49-F238E27FC236}">
                <a16:creationId xmlns:a16="http://schemas.microsoft.com/office/drawing/2014/main" id="{FB4FA467-1C59-489B-9D6C-733ED3243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4" y="1326877"/>
            <a:ext cx="5518357" cy="2389621"/>
          </a:xfrm>
          <a:prstGeom prst="rect">
            <a:avLst/>
          </a:prstGeom>
        </p:spPr>
      </p:pic>
      <p:pic>
        <p:nvPicPr>
          <p:cNvPr id="4" name="图片 3">
            <a:extLst>
              <a:ext uri="{FF2B5EF4-FFF2-40B4-BE49-F238E27FC236}">
                <a16:creationId xmlns:a16="http://schemas.microsoft.com/office/drawing/2014/main" id="{B6725B6B-B91C-4C5E-B103-238BBD2A4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07" y="3988734"/>
            <a:ext cx="5518357" cy="1897818"/>
          </a:xfrm>
          <a:prstGeom prst="rect">
            <a:avLst/>
          </a:prstGeom>
        </p:spPr>
      </p:pic>
      <p:pic>
        <p:nvPicPr>
          <p:cNvPr id="7" name="图片 6">
            <a:extLst>
              <a:ext uri="{FF2B5EF4-FFF2-40B4-BE49-F238E27FC236}">
                <a16:creationId xmlns:a16="http://schemas.microsoft.com/office/drawing/2014/main" id="{3FF50D55-4141-4C58-9F3D-29FEC9D1E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998" y="2725373"/>
            <a:ext cx="3482049" cy="726363"/>
          </a:xfrm>
          <a:prstGeom prst="rect">
            <a:avLst/>
          </a:prstGeom>
        </p:spPr>
      </p:pic>
      <p:pic>
        <p:nvPicPr>
          <p:cNvPr id="8" name="图片 7">
            <a:extLst>
              <a:ext uri="{FF2B5EF4-FFF2-40B4-BE49-F238E27FC236}">
                <a16:creationId xmlns:a16="http://schemas.microsoft.com/office/drawing/2014/main" id="{279BCEE5-A938-42DB-81CA-0ED6C31BA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2314" y="3588801"/>
            <a:ext cx="4186146" cy="956215"/>
          </a:xfrm>
          <a:prstGeom prst="rect">
            <a:avLst/>
          </a:prstGeom>
        </p:spPr>
      </p:pic>
      <p:pic>
        <p:nvPicPr>
          <p:cNvPr id="9" name="图片 8">
            <a:extLst>
              <a:ext uri="{FF2B5EF4-FFF2-40B4-BE49-F238E27FC236}">
                <a16:creationId xmlns:a16="http://schemas.microsoft.com/office/drawing/2014/main" id="{950F5768-63C9-4D9A-A5A7-C7C5B4E49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4815" y="682687"/>
            <a:ext cx="3250823" cy="670035"/>
          </a:xfrm>
          <a:prstGeom prst="rect">
            <a:avLst/>
          </a:prstGeom>
        </p:spPr>
      </p:pic>
      <p:pic>
        <p:nvPicPr>
          <p:cNvPr id="10" name="图片 9">
            <a:extLst>
              <a:ext uri="{FF2B5EF4-FFF2-40B4-BE49-F238E27FC236}">
                <a16:creationId xmlns:a16="http://schemas.microsoft.com/office/drawing/2014/main" id="{3E15EE0F-D7C3-4DB0-A526-A97C2242C3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2318" y="1489787"/>
            <a:ext cx="3785465" cy="840397"/>
          </a:xfrm>
          <a:prstGeom prst="rect">
            <a:avLst/>
          </a:prstGeom>
        </p:spPr>
      </p:pic>
      <p:pic>
        <p:nvPicPr>
          <p:cNvPr id="11" name="图片 10">
            <a:extLst>
              <a:ext uri="{FF2B5EF4-FFF2-40B4-BE49-F238E27FC236}">
                <a16:creationId xmlns:a16="http://schemas.microsoft.com/office/drawing/2014/main" id="{F2DA92BC-E1A1-4C75-BF7B-A5F56BD7A1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2609" y="4930337"/>
            <a:ext cx="5221514" cy="956215"/>
          </a:xfrm>
          <a:prstGeom prst="rect">
            <a:avLst/>
          </a:prstGeom>
        </p:spPr>
      </p:pic>
      <p:cxnSp>
        <p:nvCxnSpPr>
          <p:cNvPr id="13" name="直接连接符 12">
            <a:extLst>
              <a:ext uri="{FF2B5EF4-FFF2-40B4-BE49-F238E27FC236}">
                <a16:creationId xmlns:a16="http://schemas.microsoft.com/office/drawing/2014/main" id="{BF465ED6-31D9-4FCD-BF5C-44B2D53DA11F}"/>
              </a:ext>
            </a:extLst>
          </p:cNvPr>
          <p:cNvCxnSpPr>
            <a:cxnSpLocks/>
          </p:cNvCxnSpPr>
          <p:nvPr/>
        </p:nvCxnSpPr>
        <p:spPr>
          <a:xfrm flipV="1">
            <a:off x="6482609" y="2521687"/>
            <a:ext cx="4998906" cy="103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7A79714-B2BA-4072-87CF-7F5DDFB8CA26}"/>
              </a:ext>
            </a:extLst>
          </p:cNvPr>
          <p:cNvCxnSpPr>
            <a:cxnSpLocks/>
          </p:cNvCxnSpPr>
          <p:nvPr/>
        </p:nvCxnSpPr>
        <p:spPr>
          <a:xfrm>
            <a:off x="6566019" y="4754025"/>
            <a:ext cx="4999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灯片编号占位符 4">
            <a:extLst>
              <a:ext uri="{FF2B5EF4-FFF2-40B4-BE49-F238E27FC236}">
                <a16:creationId xmlns:a16="http://schemas.microsoft.com/office/drawing/2014/main" id="{A23B88C3-AD49-4EA8-967F-360C35DDCEDD}"/>
              </a:ext>
            </a:extLst>
          </p:cNvPr>
          <p:cNvSpPr>
            <a:spLocks noGrp="1"/>
          </p:cNvSpPr>
          <p:nvPr>
            <p:ph type="sldNum" sz="quarter" idx="12"/>
          </p:nvPr>
        </p:nvSpPr>
        <p:spPr/>
        <p:txBody>
          <a:bodyPr/>
          <a:lstStyle/>
          <a:p>
            <a:fld id="{666D9CF6-2EB0-4E04-8338-D36046F01F75}" type="slidenum">
              <a:rPr lang="zh-CN" altLang="en-US" smtClean="0"/>
              <a:t>3</a:t>
            </a:fld>
            <a:endParaRPr lang="zh-CN" altLang="en-US"/>
          </a:p>
        </p:txBody>
      </p:sp>
      <p:sp>
        <p:nvSpPr>
          <p:cNvPr id="6" name="文本框 5">
            <a:extLst>
              <a:ext uri="{FF2B5EF4-FFF2-40B4-BE49-F238E27FC236}">
                <a16:creationId xmlns:a16="http://schemas.microsoft.com/office/drawing/2014/main" id="{37D082EC-D912-40E4-835C-68EF45A31422}"/>
              </a:ext>
            </a:extLst>
          </p:cNvPr>
          <p:cNvSpPr txBox="1"/>
          <p:nvPr/>
        </p:nvSpPr>
        <p:spPr>
          <a:xfrm>
            <a:off x="426049" y="4346620"/>
            <a:ext cx="1712890" cy="276999"/>
          </a:xfrm>
          <a:prstGeom prst="rect">
            <a:avLst/>
          </a:prstGeom>
          <a:noFill/>
        </p:spPr>
        <p:txBody>
          <a:bodyPr wrap="square" rtlCol="0">
            <a:spAutoFit/>
          </a:bodyPr>
          <a:lstStyle/>
          <a:p>
            <a:r>
              <a:rPr lang="en-US" altLang="zh-CN" sz="1200" b="1" dirty="0">
                <a:highlight>
                  <a:srgbClr val="FFFF00"/>
                </a:highlight>
                <a:latin typeface="Times New Roman" panose="02020603050405020304" pitchFamily="18" charset="0"/>
                <a:cs typeface="Times New Roman" panose="02020603050405020304" pitchFamily="18" charset="0"/>
              </a:rPr>
              <a:t>2000s:  The early stage</a:t>
            </a:r>
            <a:endParaRPr lang="zh-CN" alt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82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
          <p:cNvGrpSpPr>
            <a:grpSpLocks/>
          </p:cNvGrpSpPr>
          <p:nvPr/>
        </p:nvGrpSpPr>
        <p:grpSpPr bwMode="auto">
          <a:xfrm>
            <a:off x="1487488" y="1085851"/>
            <a:ext cx="9169401" cy="5324475"/>
            <a:chOff x="192" y="572"/>
            <a:chExt cx="5584" cy="3264"/>
          </a:xfrm>
        </p:grpSpPr>
        <p:pic>
          <p:nvPicPr>
            <p:cNvPr id="25624" name="Picture 3"/>
            <p:cNvPicPr>
              <a:picLocks noChangeArrowheads="1"/>
            </p:cNvPicPr>
            <p:nvPr/>
          </p:nvPicPr>
          <p:blipFill>
            <a:blip r:embed="rId3" cstate="print"/>
            <a:srcRect/>
            <a:stretch>
              <a:fillRect/>
            </a:stretch>
          </p:blipFill>
          <p:spPr bwMode="auto">
            <a:xfrm>
              <a:off x="192" y="572"/>
              <a:ext cx="5584" cy="3264"/>
            </a:xfrm>
            <a:prstGeom prst="rect">
              <a:avLst/>
            </a:prstGeom>
            <a:noFill/>
            <a:ln w="9525">
              <a:noFill/>
              <a:miter lim="800000"/>
              <a:headEnd/>
              <a:tailEnd/>
            </a:ln>
          </p:spPr>
        </p:pic>
        <p:sp>
          <p:nvSpPr>
            <p:cNvPr id="25625" name="Oval 4"/>
            <p:cNvSpPr>
              <a:spLocks noChangeArrowheads="1"/>
            </p:cNvSpPr>
            <p:nvPr/>
          </p:nvSpPr>
          <p:spPr bwMode="auto">
            <a:xfrm>
              <a:off x="4177" y="1581"/>
              <a:ext cx="94" cy="94"/>
            </a:xfrm>
            <a:prstGeom prst="ellipse">
              <a:avLst/>
            </a:prstGeom>
            <a:noFill/>
            <a:ln w="12700">
              <a:solidFill>
                <a:schemeClr val="tx1"/>
              </a:solidFill>
              <a:round/>
              <a:headEnd/>
              <a:tailEnd/>
            </a:ln>
          </p:spPr>
          <p:txBody>
            <a:bodyPr wrap="none" anchor="ctr"/>
            <a:lstStyle/>
            <a:p>
              <a:endParaRPr lang="zh-CN" altLang="en-US">
                <a:latin typeface="Calibri" pitchFamily="34" charset="0"/>
              </a:endParaRPr>
            </a:p>
          </p:txBody>
        </p:sp>
        <p:sp>
          <p:nvSpPr>
            <p:cNvPr id="25626" name="Rectangle 5"/>
            <p:cNvSpPr>
              <a:spLocks noChangeArrowheads="1"/>
            </p:cNvSpPr>
            <p:nvPr/>
          </p:nvSpPr>
          <p:spPr bwMode="auto">
            <a:xfrm>
              <a:off x="3792" y="1484"/>
              <a:ext cx="519" cy="321"/>
            </a:xfrm>
            <a:prstGeom prst="rect">
              <a:avLst/>
            </a:prstGeom>
            <a:noFill/>
            <a:ln w="9525">
              <a:noFill/>
              <a:miter lim="800000"/>
              <a:headEnd/>
              <a:tailEnd/>
            </a:ln>
          </p:spPr>
          <p:txBody>
            <a:bodyPr lIns="92075" tIns="46038" rIns="92075" bIns="46038">
              <a:spAutoFit/>
            </a:bodyPr>
            <a:lstStyle/>
            <a:p>
              <a:r>
                <a:rPr lang="en-US" altLang="zh-CN" sz="1400" b="1">
                  <a:solidFill>
                    <a:srgbClr val="FFFF00"/>
                  </a:solidFill>
                  <a:latin typeface="Berlin Sans FB"/>
                  <a:ea typeface="华文中宋"/>
                  <a:cs typeface="华文中宋"/>
                </a:rPr>
                <a:t>HIRFL</a:t>
              </a:r>
            </a:p>
            <a:p>
              <a:r>
                <a:rPr lang="en-US" altLang="zh-CN" sz="1400" b="1">
                  <a:solidFill>
                    <a:srgbClr val="FFFF00"/>
                  </a:solidFill>
                  <a:latin typeface="Berlin Sans FB"/>
                  <a:ea typeface="华文中宋"/>
                  <a:cs typeface="华文中宋"/>
                </a:rPr>
                <a:t>CSR</a:t>
              </a:r>
            </a:p>
          </p:txBody>
        </p:sp>
        <p:sp>
          <p:nvSpPr>
            <p:cNvPr id="25627" name="Oval 6"/>
            <p:cNvSpPr>
              <a:spLocks noChangeArrowheads="1"/>
            </p:cNvSpPr>
            <p:nvPr/>
          </p:nvSpPr>
          <p:spPr bwMode="auto">
            <a:xfrm>
              <a:off x="4282" y="1485"/>
              <a:ext cx="94" cy="94"/>
            </a:xfrm>
            <a:prstGeom prst="ellipse">
              <a:avLst/>
            </a:prstGeom>
            <a:noFill/>
            <a:ln w="12700">
              <a:solidFill>
                <a:schemeClr val="tx1"/>
              </a:solidFill>
              <a:round/>
              <a:headEnd/>
              <a:tailEnd/>
            </a:ln>
          </p:spPr>
          <p:txBody>
            <a:bodyPr wrap="none" anchor="ctr"/>
            <a:lstStyle/>
            <a:p>
              <a:endParaRPr lang="zh-CN" altLang="en-US">
                <a:latin typeface="Calibri" pitchFamily="34" charset="0"/>
              </a:endParaRPr>
            </a:p>
          </p:txBody>
        </p:sp>
        <p:sp>
          <p:nvSpPr>
            <p:cNvPr id="25628" name="Rectangle 7"/>
            <p:cNvSpPr>
              <a:spLocks noChangeArrowheads="1"/>
            </p:cNvSpPr>
            <p:nvPr/>
          </p:nvSpPr>
          <p:spPr bwMode="auto">
            <a:xfrm>
              <a:off x="4272" y="1340"/>
              <a:ext cx="519" cy="189"/>
            </a:xfrm>
            <a:prstGeom prst="rect">
              <a:avLst/>
            </a:prstGeom>
            <a:noFill/>
            <a:ln w="9525">
              <a:noFill/>
              <a:miter lim="800000"/>
              <a:headEnd/>
              <a:tailEnd/>
            </a:ln>
          </p:spPr>
          <p:txBody>
            <a:bodyPr lIns="92075" tIns="46038" rIns="92075" bIns="46038">
              <a:spAutoFit/>
            </a:bodyPr>
            <a:lstStyle/>
            <a:p>
              <a:r>
                <a:rPr lang="en-US" altLang="zh-CN" sz="1400" b="1">
                  <a:solidFill>
                    <a:srgbClr val="FFFF00"/>
                  </a:solidFill>
                  <a:latin typeface="Berlin Sans FB"/>
                  <a:ea typeface="华文中宋"/>
                  <a:cs typeface="华文中宋"/>
                </a:rPr>
                <a:t>CIAE</a:t>
              </a:r>
            </a:p>
          </p:txBody>
        </p:sp>
      </p:grpSp>
      <p:pic>
        <p:nvPicPr>
          <p:cNvPr id="25602" name="Picture 8" descr="RIBF鳥瞰図051116-英"/>
          <p:cNvPicPr>
            <a:picLocks noChangeAspect="1" noChangeArrowheads="1"/>
          </p:cNvPicPr>
          <p:nvPr/>
        </p:nvPicPr>
        <p:blipFill>
          <a:blip r:embed="rId4" cstate="print"/>
          <a:srcRect/>
          <a:stretch>
            <a:fillRect/>
          </a:stretch>
        </p:blipFill>
        <p:spPr bwMode="auto">
          <a:xfrm>
            <a:off x="7519988" y="4657725"/>
            <a:ext cx="3148012" cy="1735138"/>
          </a:xfrm>
          <a:prstGeom prst="rect">
            <a:avLst/>
          </a:prstGeom>
          <a:noFill/>
          <a:ln w="9525">
            <a:solidFill>
              <a:srgbClr val="FF9933"/>
            </a:solidFill>
            <a:miter lim="800000"/>
            <a:headEnd/>
            <a:tailEnd/>
          </a:ln>
        </p:spPr>
      </p:pic>
      <p:pic>
        <p:nvPicPr>
          <p:cNvPr id="25603" name="Picture 9"/>
          <p:cNvPicPr>
            <a:picLocks noChangeAspect="1" noChangeArrowheads="1"/>
          </p:cNvPicPr>
          <p:nvPr/>
        </p:nvPicPr>
        <p:blipFill>
          <a:blip r:embed="rId5" cstate="print">
            <a:lum bright="-24000" contrast="54000"/>
          </a:blip>
          <a:srcRect/>
          <a:stretch>
            <a:fillRect/>
          </a:stretch>
        </p:blipFill>
        <p:spPr bwMode="auto">
          <a:xfrm>
            <a:off x="4597400" y="4489451"/>
            <a:ext cx="2573338" cy="1901825"/>
          </a:xfrm>
          <a:prstGeom prst="rect">
            <a:avLst/>
          </a:prstGeom>
          <a:noFill/>
          <a:ln w="9525">
            <a:solidFill>
              <a:srgbClr val="FF9933"/>
            </a:solidFill>
            <a:miter lim="800000"/>
            <a:headEnd/>
            <a:tailEnd/>
          </a:ln>
        </p:spPr>
      </p:pic>
      <p:pic>
        <p:nvPicPr>
          <p:cNvPr id="25604" name="Picture 10" descr="图片5"/>
          <p:cNvPicPr>
            <a:picLocks noChangeAspect="1" noChangeArrowheads="1"/>
          </p:cNvPicPr>
          <p:nvPr/>
        </p:nvPicPr>
        <p:blipFill>
          <a:blip r:embed="rId6" cstate="print"/>
          <a:srcRect/>
          <a:stretch>
            <a:fillRect/>
          </a:stretch>
        </p:blipFill>
        <p:spPr bwMode="auto">
          <a:xfrm>
            <a:off x="1524001" y="4514850"/>
            <a:ext cx="2613025" cy="1866900"/>
          </a:xfrm>
          <a:prstGeom prst="rect">
            <a:avLst/>
          </a:prstGeom>
          <a:noFill/>
          <a:ln w="9525">
            <a:solidFill>
              <a:srgbClr val="FF9933"/>
            </a:solidFill>
            <a:miter lim="800000"/>
            <a:headEnd/>
            <a:tailEnd/>
          </a:ln>
        </p:spPr>
      </p:pic>
      <p:pic>
        <p:nvPicPr>
          <p:cNvPr id="25605" name="Picture 11" descr="isol1"/>
          <p:cNvPicPr>
            <a:picLocks noChangeAspect="1" noChangeArrowheads="1"/>
          </p:cNvPicPr>
          <p:nvPr/>
        </p:nvPicPr>
        <p:blipFill>
          <a:blip r:embed="rId7" cstate="print"/>
          <a:srcRect/>
          <a:stretch>
            <a:fillRect/>
          </a:stretch>
        </p:blipFill>
        <p:spPr bwMode="auto">
          <a:xfrm>
            <a:off x="3575721" y="1052736"/>
            <a:ext cx="1960563" cy="1398588"/>
          </a:xfrm>
          <a:prstGeom prst="rect">
            <a:avLst/>
          </a:prstGeom>
          <a:noFill/>
          <a:ln w="9525">
            <a:solidFill>
              <a:srgbClr val="FF9933"/>
            </a:solidFill>
            <a:miter lim="800000"/>
            <a:headEnd/>
            <a:tailEnd/>
          </a:ln>
        </p:spPr>
      </p:pic>
      <p:sp>
        <p:nvSpPr>
          <p:cNvPr id="25606" name="Line 12"/>
          <p:cNvSpPr>
            <a:spLocks noChangeShapeType="1"/>
          </p:cNvSpPr>
          <p:nvPr/>
        </p:nvSpPr>
        <p:spPr bwMode="auto">
          <a:xfrm flipH="1" flipV="1">
            <a:off x="9053514" y="2660651"/>
            <a:ext cx="460375" cy="1997075"/>
          </a:xfrm>
          <a:prstGeom prst="line">
            <a:avLst/>
          </a:prstGeom>
          <a:noFill/>
          <a:ln w="38100">
            <a:solidFill>
              <a:srgbClr val="CC0099"/>
            </a:solidFill>
            <a:round/>
            <a:headEnd/>
            <a:tailEnd type="triangle" w="med" len="med"/>
          </a:ln>
        </p:spPr>
        <p:txBody>
          <a:bodyPr wrap="none" anchor="ctr"/>
          <a:lstStyle/>
          <a:p>
            <a:endParaRPr lang="zh-CN" altLang="en-US"/>
          </a:p>
        </p:txBody>
      </p:sp>
      <p:sp>
        <p:nvSpPr>
          <p:cNvPr id="25607" name="Line 13"/>
          <p:cNvSpPr>
            <a:spLocks noChangeShapeType="1"/>
          </p:cNvSpPr>
          <p:nvPr/>
        </p:nvSpPr>
        <p:spPr bwMode="auto">
          <a:xfrm flipH="1">
            <a:off x="8083551" y="2133600"/>
            <a:ext cx="1108075" cy="609600"/>
          </a:xfrm>
          <a:prstGeom prst="line">
            <a:avLst/>
          </a:prstGeom>
          <a:noFill/>
          <a:ln w="38100">
            <a:solidFill>
              <a:srgbClr val="CC0099"/>
            </a:solidFill>
            <a:round/>
            <a:headEnd/>
            <a:tailEnd type="triangle" w="med" len="med"/>
          </a:ln>
        </p:spPr>
        <p:txBody>
          <a:bodyPr wrap="none" anchor="ctr"/>
          <a:lstStyle/>
          <a:p>
            <a:endParaRPr lang="zh-CN" altLang="en-US"/>
          </a:p>
        </p:txBody>
      </p:sp>
      <p:sp>
        <p:nvSpPr>
          <p:cNvPr id="25608" name="Line 14"/>
          <p:cNvSpPr>
            <a:spLocks noChangeShapeType="1"/>
          </p:cNvSpPr>
          <p:nvPr/>
        </p:nvSpPr>
        <p:spPr bwMode="auto">
          <a:xfrm flipV="1">
            <a:off x="5519738" y="2430464"/>
            <a:ext cx="500062" cy="2035175"/>
          </a:xfrm>
          <a:prstGeom prst="line">
            <a:avLst/>
          </a:prstGeom>
          <a:noFill/>
          <a:ln w="38100">
            <a:solidFill>
              <a:srgbClr val="CC0099"/>
            </a:solidFill>
            <a:round/>
            <a:headEnd/>
            <a:tailEnd type="triangle" w="med" len="med"/>
          </a:ln>
        </p:spPr>
        <p:txBody>
          <a:bodyPr wrap="none" anchor="ctr"/>
          <a:lstStyle/>
          <a:p>
            <a:endParaRPr lang="zh-CN" altLang="en-US"/>
          </a:p>
        </p:txBody>
      </p:sp>
      <p:sp>
        <p:nvSpPr>
          <p:cNvPr id="25609" name="Line 15"/>
          <p:cNvSpPr>
            <a:spLocks noChangeShapeType="1"/>
          </p:cNvSpPr>
          <p:nvPr/>
        </p:nvSpPr>
        <p:spPr bwMode="auto">
          <a:xfrm flipV="1">
            <a:off x="3868739" y="2430464"/>
            <a:ext cx="1881187" cy="2073275"/>
          </a:xfrm>
          <a:prstGeom prst="line">
            <a:avLst/>
          </a:prstGeom>
          <a:noFill/>
          <a:ln w="38100">
            <a:solidFill>
              <a:srgbClr val="CC0099"/>
            </a:solidFill>
            <a:round/>
            <a:headEnd/>
            <a:tailEnd type="triangle" w="med" len="med"/>
          </a:ln>
        </p:spPr>
        <p:txBody>
          <a:bodyPr wrap="none" anchor="ctr"/>
          <a:lstStyle/>
          <a:p>
            <a:endParaRPr lang="zh-CN" altLang="en-US"/>
          </a:p>
        </p:txBody>
      </p:sp>
      <p:pic>
        <p:nvPicPr>
          <p:cNvPr id="25611" name="Picture 17" descr="h-csr-color-2-26"/>
          <p:cNvPicPr>
            <a:picLocks noChangeAspect="1" noChangeArrowheads="1"/>
          </p:cNvPicPr>
          <p:nvPr/>
        </p:nvPicPr>
        <p:blipFill>
          <a:blip r:embed="rId8" cstate="print"/>
          <a:srcRect l="20012" t="16617" r="54907" b="39987"/>
          <a:stretch>
            <a:fillRect/>
          </a:stretch>
        </p:blipFill>
        <p:spPr bwMode="auto">
          <a:xfrm>
            <a:off x="9083676" y="1"/>
            <a:ext cx="1584325" cy="2162175"/>
          </a:xfrm>
          <a:prstGeom prst="rect">
            <a:avLst/>
          </a:prstGeom>
          <a:noFill/>
          <a:ln w="9525">
            <a:solidFill>
              <a:srgbClr val="FF9933"/>
            </a:solidFill>
            <a:miter lim="800000"/>
            <a:headEnd/>
            <a:tailEnd/>
          </a:ln>
        </p:spPr>
      </p:pic>
      <p:pic>
        <p:nvPicPr>
          <p:cNvPr id="25612" name="Picture 18" descr="BRIFII English 2005"/>
          <p:cNvPicPr>
            <a:picLocks noChangeAspect="1" noChangeArrowheads="1"/>
          </p:cNvPicPr>
          <p:nvPr/>
        </p:nvPicPr>
        <p:blipFill>
          <a:blip r:embed="rId9" cstate="print"/>
          <a:srcRect/>
          <a:stretch>
            <a:fillRect/>
          </a:stretch>
        </p:blipFill>
        <p:spPr bwMode="auto">
          <a:xfrm>
            <a:off x="6672263" y="1109664"/>
            <a:ext cx="1458912" cy="1146175"/>
          </a:xfrm>
          <a:prstGeom prst="rect">
            <a:avLst/>
          </a:prstGeom>
          <a:noFill/>
          <a:ln w="9525">
            <a:solidFill>
              <a:srgbClr val="FF9933"/>
            </a:solidFill>
            <a:miter lim="800000"/>
            <a:headEnd/>
            <a:tailEnd/>
          </a:ln>
        </p:spPr>
      </p:pic>
      <p:sp>
        <p:nvSpPr>
          <p:cNvPr id="25613" name="Line 19"/>
          <p:cNvSpPr>
            <a:spLocks noChangeShapeType="1"/>
          </p:cNvSpPr>
          <p:nvPr/>
        </p:nvSpPr>
        <p:spPr bwMode="auto">
          <a:xfrm>
            <a:off x="8131176" y="1778001"/>
            <a:ext cx="307975" cy="652463"/>
          </a:xfrm>
          <a:prstGeom prst="line">
            <a:avLst/>
          </a:prstGeom>
          <a:noFill/>
          <a:ln w="38100">
            <a:solidFill>
              <a:srgbClr val="CC0099"/>
            </a:solidFill>
            <a:round/>
            <a:headEnd/>
            <a:tailEnd type="triangle" w="med" len="med"/>
          </a:ln>
        </p:spPr>
        <p:txBody>
          <a:bodyPr wrap="none" anchor="ctr"/>
          <a:lstStyle/>
          <a:p>
            <a:endParaRPr lang="zh-CN" altLang="en-US"/>
          </a:p>
        </p:txBody>
      </p:sp>
      <p:sp>
        <p:nvSpPr>
          <p:cNvPr id="25614" name="Text Box 20"/>
          <p:cNvSpPr txBox="1">
            <a:spLocks noChangeArrowheads="1"/>
          </p:cNvSpPr>
          <p:nvPr/>
        </p:nvSpPr>
        <p:spPr bwMode="auto">
          <a:xfrm>
            <a:off x="7608888" y="4652963"/>
            <a:ext cx="1727472" cy="369332"/>
          </a:xfrm>
          <a:prstGeom prst="rect">
            <a:avLst/>
          </a:prstGeom>
          <a:noFill/>
          <a:ln w="9525">
            <a:noFill/>
            <a:miter lim="800000"/>
            <a:headEnd/>
            <a:tailEnd/>
          </a:ln>
        </p:spPr>
        <p:txBody>
          <a:bodyPr wrap="square">
            <a:spAutoFit/>
          </a:bodyPr>
          <a:lstStyle/>
          <a:p>
            <a:pPr>
              <a:spcBef>
                <a:spcPct val="50000"/>
              </a:spcBef>
            </a:pPr>
            <a:r>
              <a:rPr lang="zh-CN" altLang="en-US" b="1" dirty="0">
                <a:solidFill>
                  <a:srgbClr val="0000FF"/>
                </a:solidFill>
                <a:latin typeface="Calibri" pitchFamily="34" charset="0"/>
              </a:rPr>
              <a:t>日本</a:t>
            </a:r>
            <a:r>
              <a:rPr lang="en-US" altLang="zh-CN" b="1" dirty="0">
                <a:solidFill>
                  <a:srgbClr val="0000FF"/>
                </a:solidFill>
                <a:latin typeface="Calibri" pitchFamily="34" charset="0"/>
              </a:rPr>
              <a:t>RIBF</a:t>
            </a:r>
          </a:p>
        </p:txBody>
      </p:sp>
      <p:sp>
        <p:nvSpPr>
          <p:cNvPr id="25615" name="Text Box 21"/>
          <p:cNvSpPr txBox="1">
            <a:spLocks noChangeArrowheads="1"/>
          </p:cNvSpPr>
          <p:nvPr/>
        </p:nvSpPr>
        <p:spPr bwMode="auto">
          <a:xfrm>
            <a:off x="8472264" y="476672"/>
            <a:ext cx="1403350" cy="641350"/>
          </a:xfrm>
          <a:prstGeom prst="rect">
            <a:avLst/>
          </a:prstGeom>
          <a:noFill/>
          <a:ln w="9525">
            <a:noFill/>
            <a:miter lim="800000"/>
            <a:headEnd/>
            <a:tailEnd/>
          </a:ln>
        </p:spPr>
        <p:txBody>
          <a:bodyPr>
            <a:spAutoFit/>
          </a:bodyPr>
          <a:lstStyle/>
          <a:p>
            <a:pPr>
              <a:spcBef>
                <a:spcPct val="50000"/>
              </a:spcBef>
            </a:pPr>
            <a:r>
              <a:rPr lang="zh-CN" altLang="en-US" b="1" dirty="0">
                <a:solidFill>
                  <a:srgbClr val="0000FF"/>
                </a:solidFill>
                <a:latin typeface="Calibri" pitchFamily="34" charset="0"/>
              </a:rPr>
              <a:t>中国</a:t>
            </a:r>
          </a:p>
          <a:p>
            <a:r>
              <a:rPr lang="en-US" altLang="zh-CN" b="1" dirty="0">
                <a:solidFill>
                  <a:srgbClr val="0000FF"/>
                </a:solidFill>
                <a:latin typeface="Calibri" pitchFamily="34" charset="0"/>
              </a:rPr>
              <a:t>CSR 2008</a:t>
            </a:r>
          </a:p>
        </p:txBody>
      </p:sp>
      <p:sp>
        <p:nvSpPr>
          <p:cNvPr id="25616" name="Text Box 22"/>
          <p:cNvSpPr txBox="1">
            <a:spLocks noChangeArrowheads="1"/>
          </p:cNvSpPr>
          <p:nvPr/>
        </p:nvSpPr>
        <p:spPr bwMode="auto">
          <a:xfrm>
            <a:off x="4656138" y="5805488"/>
            <a:ext cx="1727200" cy="369332"/>
          </a:xfrm>
          <a:prstGeom prst="rect">
            <a:avLst/>
          </a:prstGeom>
          <a:noFill/>
          <a:ln w="9525">
            <a:noFill/>
            <a:miter lim="800000"/>
            <a:headEnd/>
            <a:tailEnd/>
          </a:ln>
        </p:spPr>
        <p:txBody>
          <a:bodyPr>
            <a:spAutoFit/>
          </a:bodyPr>
          <a:lstStyle/>
          <a:p>
            <a:pPr>
              <a:spcBef>
                <a:spcPct val="50000"/>
              </a:spcBef>
            </a:pPr>
            <a:r>
              <a:rPr lang="zh-CN" altLang="en-US" b="1" dirty="0">
                <a:solidFill>
                  <a:srgbClr val="0000FF"/>
                </a:solidFill>
                <a:latin typeface="Calibri" pitchFamily="34" charset="0"/>
              </a:rPr>
              <a:t>德国</a:t>
            </a:r>
            <a:r>
              <a:rPr lang="en-US" altLang="zh-CN" b="1" dirty="0">
                <a:solidFill>
                  <a:srgbClr val="0000FF"/>
                </a:solidFill>
                <a:latin typeface="Calibri" pitchFamily="34" charset="0"/>
              </a:rPr>
              <a:t>FAIR</a:t>
            </a:r>
          </a:p>
        </p:txBody>
      </p:sp>
      <p:sp>
        <p:nvSpPr>
          <p:cNvPr id="25617" name="Text Box 23"/>
          <p:cNvSpPr txBox="1">
            <a:spLocks noChangeArrowheads="1"/>
          </p:cNvSpPr>
          <p:nvPr/>
        </p:nvSpPr>
        <p:spPr bwMode="auto">
          <a:xfrm>
            <a:off x="1524001" y="5734050"/>
            <a:ext cx="1692275" cy="369332"/>
          </a:xfrm>
          <a:prstGeom prst="rect">
            <a:avLst/>
          </a:prstGeom>
          <a:solidFill>
            <a:schemeClr val="bg1"/>
          </a:solidFill>
          <a:ln w="9525">
            <a:noFill/>
            <a:miter lim="800000"/>
            <a:headEnd/>
            <a:tailEnd/>
          </a:ln>
        </p:spPr>
        <p:txBody>
          <a:bodyPr>
            <a:spAutoFit/>
          </a:bodyPr>
          <a:lstStyle/>
          <a:p>
            <a:pPr>
              <a:spcBef>
                <a:spcPct val="50000"/>
              </a:spcBef>
            </a:pPr>
            <a:r>
              <a:rPr lang="zh-CN" altLang="en-US" b="1" dirty="0">
                <a:solidFill>
                  <a:srgbClr val="0000FF"/>
                </a:solidFill>
                <a:latin typeface="Calibri" pitchFamily="34" charset="0"/>
              </a:rPr>
              <a:t>法国</a:t>
            </a:r>
            <a:r>
              <a:rPr lang="en-US" altLang="zh-CN" b="1" dirty="0">
                <a:solidFill>
                  <a:srgbClr val="0000FF"/>
                </a:solidFill>
                <a:latin typeface="Calibri" pitchFamily="34" charset="0"/>
              </a:rPr>
              <a:t>SPIRAL-II 2</a:t>
            </a:r>
          </a:p>
        </p:txBody>
      </p:sp>
      <p:sp>
        <p:nvSpPr>
          <p:cNvPr id="25618" name="Text Box 24"/>
          <p:cNvSpPr txBox="1">
            <a:spLocks noChangeArrowheads="1"/>
          </p:cNvSpPr>
          <p:nvPr/>
        </p:nvSpPr>
        <p:spPr bwMode="auto">
          <a:xfrm>
            <a:off x="3917762" y="729748"/>
            <a:ext cx="1224136" cy="369332"/>
          </a:xfrm>
          <a:prstGeom prst="rect">
            <a:avLst/>
          </a:prstGeom>
          <a:noFill/>
          <a:ln w="9525">
            <a:noFill/>
            <a:miter lim="800000"/>
            <a:headEnd/>
            <a:tailEnd/>
          </a:ln>
        </p:spPr>
        <p:txBody>
          <a:bodyPr wrap="square">
            <a:spAutoFit/>
          </a:bodyPr>
          <a:lstStyle/>
          <a:p>
            <a:pPr>
              <a:spcBef>
                <a:spcPct val="50000"/>
              </a:spcBef>
            </a:pPr>
            <a:r>
              <a:rPr lang="zh-CN" altLang="en-US" b="1" dirty="0">
                <a:solidFill>
                  <a:srgbClr val="0000FF"/>
                </a:solidFill>
                <a:latin typeface="Times New Roman" pitchFamily="18" charset="0"/>
                <a:cs typeface="Times New Roman" pitchFamily="18" charset="0"/>
              </a:rPr>
              <a:t>美国</a:t>
            </a:r>
            <a:r>
              <a:rPr lang="en-US" altLang="zh-CN" b="1" dirty="0">
                <a:solidFill>
                  <a:srgbClr val="0000FF"/>
                </a:solidFill>
                <a:latin typeface="Times New Roman" pitchFamily="18" charset="0"/>
                <a:cs typeface="Times New Roman" pitchFamily="18" charset="0"/>
              </a:rPr>
              <a:t>FRIB</a:t>
            </a:r>
          </a:p>
        </p:txBody>
      </p:sp>
      <p:sp>
        <p:nvSpPr>
          <p:cNvPr id="25619" name="Text Box 25"/>
          <p:cNvSpPr txBox="1">
            <a:spLocks noChangeArrowheads="1"/>
          </p:cNvSpPr>
          <p:nvPr/>
        </p:nvSpPr>
        <p:spPr bwMode="auto">
          <a:xfrm>
            <a:off x="6456040" y="692696"/>
            <a:ext cx="1872208" cy="369332"/>
          </a:xfrm>
          <a:prstGeom prst="rect">
            <a:avLst/>
          </a:prstGeom>
          <a:noFill/>
          <a:ln w="9525">
            <a:noFill/>
            <a:miter lim="800000"/>
            <a:headEnd/>
            <a:tailEnd/>
          </a:ln>
        </p:spPr>
        <p:txBody>
          <a:bodyPr wrap="square">
            <a:spAutoFit/>
          </a:bodyPr>
          <a:lstStyle/>
          <a:p>
            <a:r>
              <a:rPr lang="zh-CN" altLang="en-US" b="1" dirty="0">
                <a:solidFill>
                  <a:srgbClr val="0000FF"/>
                </a:solidFill>
                <a:latin typeface="Calibri" pitchFamily="34" charset="0"/>
              </a:rPr>
              <a:t>中国</a:t>
            </a:r>
            <a:r>
              <a:rPr lang="en-US" altLang="zh-CN" b="1" dirty="0">
                <a:solidFill>
                  <a:srgbClr val="0000FF"/>
                </a:solidFill>
                <a:latin typeface="Times New Roman" pitchFamily="18" charset="0"/>
                <a:cs typeface="Times New Roman" pitchFamily="18" charset="0"/>
              </a:rPr>
              <a:t>BRIF 2014</a:t>
            </a:r>
          </a:p>
        </p:txBody>
      </p:sp>
      <p:pic>
        <p:nvPicPr>
          <p:cNvPr id="25620" name="Picture 26"/>
          <p:cNvPicPr>
            <a:picLocks noChangeAspect="1" noChangeArrowheads="1"/>
          </p:cNvPicPr>
          <p:nvPr/>
        </p:nvPicPr>
        <p:blipFill>
          <a:blip r:embed="rId10" cstate="print"/>
          <a:srcRect/>
          <a:stretch>
            <a:fillRect/>
          </a:stretch>
        </p:blipFill>
        <p:spPr bwMode="auto">
          <a:xfrm>
            <a:off x="7132639" y="3468689"/>
            <a:ext cx="1576387" cy="1112837"/>
          </a:xfrm>
          <a:prstGeom prst="rect">
            <a:avLst/>
          </a:prstGeom>
          <a:noFill/>
          <a:ln w="9525">
            <a:solidFill>
              <a:srgbClr val="FF9933"/>
            </a:solidFill>
            <a:miter lim="800000"/>
            <a:headEnd/>
            <a:tailEnd/>
          </a:ln>
        </p:spPr>
      </p:pic>
      <p:sp>
        <p:nvSpPr>
          <p:cNvPr id="25621" name="Line 27"/>
          <p:cNvSpPr>
            <a:spLocks noChangeShapeType="1"/>
          </p:cNvSpPr>
          <p:nvPr/>
        </p:nvSpPr>
        <p:spPr bwMode="auto">
          <a:xfrm flipV="1">
            <a:off x="8593138" y="2546350"/>
            <a:ext cx="76200" cy="920750"/>
          </a:xfrm>
          <a:prstGeom prst="line">
            <a:avLst/>
          </a:prstGeom>
          <a:noFill/>
          <a:ln w="38100">
            <a:solidFill>
              <a:srgbClr val="CC0099"/>
            </a:solidFill>
            <a:round/>
            <a:headEnd/>
            <a:tailEnd type="triangle" w="med" len="med"/>
          </a:ln>
        </p:spPr>
        <p:txBody>
          <a:bodyPr wrap="none" anchor="ctr"/>
          <a:lstStyle/>
          <a:p>
            <a:endParaRPr lang="zh-CN" altLang="en-US"/>
          </a:p>
        </p:txBody>
      </p:sp>
      <p:sp>
        <p:nvSpPr>
          <p:cNvPr id="25622" name="Text Box 28"/>
          <p:cNvSpPr txBox="1">
            <a:spLocks noChangeArrowheads="1"/>
          </p:cNvSpPr>
          <p:nvPr/>
        </p:nvSpPr>
        <p:spPr bwMode="auto">
          <a:xfrm>
            <a:off x="7132638" y="4005263"/>
            <a:ext cx="1536700" cy="369332"/>
          </a:xfrm>
          <a:prstGeom prst="rect">
            <a:avLst/>
          </a:prstGeom>
          <a:noFill/>
          <a:ln w="9525">
            <a:noFill/>
            <a:miter lim="800000"/>
            <a:headEnd/>
            <a:tailEnd/>
          </a:ln>
        </p:spPr>
        <p:txBody>
          <a:bodyPr>
            <a:spAutoFit/>
          </a:bodyPr>
          <a:lstStyle/>
          <a:p>
            <a:r>
              <a:rPr lang="zh-CN" altLang="en-US" b="1" dirty="0">
                <a:solidFill>
                  <a:srgbClr val="0000FF"/>
                </a:solidFill>
                <a:latin typeface="Calibri" pitchFamily="34" charset="0"/>
              </a:rPr>
              <a:t>韩国</a:t>
            </a:r>
            <a:r>
              <a:rPr lang="en-US" altLang="zh-CN" b="1" dirty="0">
                <a:solidFill>
                  <a:srgbClr val="0000FF"/>
                </a:solidFill>
                <a:latin typeface="Calibri" pitchFamily="34" charset="0"/>
              </a:rPr>
              <a:t> </a:t>
            </a:r>
          </a:p>
        </p:txBody>
      </p:sp>
      <p:sp>
        <p:nvSpPr>
          <p:cNvPr id="2008093" name="Rectangle 29"/>
          <p:cNvSpPr>
            <a:spLocks noGrp="1" noChangeArrowheads="1"/>
          </p:cNvSpPr>
          <p:nvPr>
            <p:ph type="title"/>
          </p:nvPr>
        </p:nvSpPr>
        <p:spPr>
          <a:xfrm>
            <a:off x="1548786" y="71984"/>
            <a:ext cx="6607175" cy="620713"/>
          </a:xfrm>
          <a:solidFill>
            <a:schemeClr val="accent6">
              <a:lumMod val="20000"/>
              <a:lumOff val="80000"/>
            </a:schemeClr>
          </a:solidFill>
        </p:spPr>
        <p:txBody>
          <a:bodyPr rtlCol="0">
            <a:normAutofit/>
          </a:bodyPr>
          <a:lstStyle/>
          <a:p>
            <a:pPr>
              <a:defRPr/>
            </a:pPr>
            <a:r>
              <a:rPr lang="zh-CN" altLang="en-US" sz="2400" b="1" dirty="0">
                <a:solidFill>
                  <a:srgbClr val="FF0000"/>
                </a:solidFill>
                <a:latin typeface="+mn-lt"/>
                <a:ea typeface="+mn-ea"/>
                <a:cs typeface="+mn-cs"/>
              </a:rPr>
              <a:t>世界上新建、在建、拟建放射性核大装置</a:t>
            </a:r>
          </a:p>
        </p:txBody>
      </p:sp>
      <p:pic>
        <p:nvPicPr>
          <p:cNvPr id="30" name="Picture 2" descr="ATLASFloor_Nov_2003"/>
          <p:cNvPicPr>
            <a:picLocks noChangeAspect="1" noChangeArrowheads="1"/>
          </p:cNvPicPr>
          <p:nvPr/>
        </p:nvPicPr>
        <p:blipFill>
          <a:blip r:embed="rId11" cstate="print"/>
          <a:srcRect/>
          <a:stretch>
            <a:fillRect/>
          </a:stretch>
        </p:blipFill>
        <p:spPr bwMode="auto">
          <a:xfrm>
            <a:off x="1524000" y="2636913"/>
            <a:ext cx="2286000" cy="1419225"/>
          </a:xfrm>
          <a:prstGeom prst="rect">
            <a:avLst/>
          </a:prstGeom>
          <a:noFill/>
          <a:ln w="9525" cmpd="sng">
            <a:solidFill>
              <a:schemeClr val="tx1"/>
            </a:solidFill>
            <a:miter lim="800000"/>
            <a:headEnd/>
            <a:tailEnd/>
          </a:ln>
        </p:spPr>
      </p:pic>
      <p:pic>
        <p:nvPicPr>
          <p:cNvPr id="31" name="Picture 2"/>
          <p:cNvPicPr>
            <a:picLocks noChangeAspect="1" noChangeArrowheads="1"/>
          </p:cNvPicPr>
          <p:nvPr/>
        </p:nvPicPr>
        <p:blipFill>
          <a:blip r:embed="rId12" cstate="print"/>
          <a:srcRect/>
          <a:stretch>
            <a:fillRect/>
          </a:stretch>
        </p:blipFill>
        <p:spPr bwMode="auto">
          <a:xfrm>
            <a:off x="1524001" y="1052737"/>
            <a:ext cx="1954213" cy="1438275"/>
          </a:xfrm>
          <a:prstGeom prst="rect">
            <a:avLst/>
          </a:prstGeom>
          <a:noFill/>
          <a:ln w="9525" cmpd="sng">
            <a:solidFill>
              <a:schemeClr val="tx1"/>
            </a:solidFill>
            <a:miter lim="800000"/>
            <a:headEnd/>
            <a:tailEnd/>
          </a:ln>
        </p:spPr>
      </p:pic>
      <p:sp>
        <p:nvSpPr>
          <p:cNvPr id="33" name="矩形 32"/>
          <p:cNvSpPr/>
          <p:nvPr/>
        </p:nvSpPr>
        <p:spPr>
          <a:xfrm>
            <a:off x="1703512" y="692696"/>
            <a:ext cx="1390124" cy="369332"/>
          </a:xfrm>
          <a:prstGeom prst="rect">
            <a:avLst/>
          </a:prstGeom>
        </p:spPr>
        <p:txBody>
          <a:bodyPr wrap="none">
            <a:spAutoFit/>
          </a:bodyPr>
          <a:lstStyle/>
          <a:p>
            <a:r>
              <a:rPr lang="en-GB" altLang="en-US" b="1" dirty="0">
                <a:solidFill>
                  <a:srgbClr val="0000FF"/>
                </a:solidFill>
                <a:latin typeface="Times New Roman" pitchFamily="18" charset="0"/>
                <a:cs typeface="Times New Roman" pitchFamily="18" charset="0"/>
              </a:rPr>
              <a:t>MSU-NSCL</a:t>
            </a:r>
          </a:p>
        </p:txBody>
      </p:sp>
      <p:sp>
        <p:nvSpPr>
          <p:cNvPr id="34" name="TextBox 33"/>
          <p:cNvSpPr txBox="1"/>
          <p:nvPr/>
        </p:nvSpPr>
        <p:spPr>
          <a:xfrm>
            <a:off x="3863752" y="2780929"/>
            <a:ext cx="1008112" cy="276999"/>
          </a:xfrm>
          <a:prstGeom prst="rect">
            <a:avLst/>
          </a:prstGeom>
          <a:noFill/>
        </p:spPr>
        <p:txBody>
          <a:bodyPr wrap="square" rtlCol="0">
            <a:spAutoFit/>
          </a:bodyPr>
          <a:lstStyle/>
          <a:p>
            <a:r>
              <a:rPr lang="en-US" altLang="zh-CN" sz="1200" b="1" dirty="0">
                <a:solidFill>
                  <a:srgbClr val="FF0000"/>
                </a:solidFill>
                <a:latin typeface="Times New Roman" pitchFamily="18" charset="0"/>
                <a:cs typeface="Times New Roman" pitchFamily="18" charset="0"/>
              </a:rPr>
              <a:t>Texas A&amp;M</a:t>
            </a:r>
            <a:endParaRPr lang="zh-CN" altLang="en-US" sz="1200" b="1" dirty="0">
              <a:solidFill>
                <a:srgbClr val="FF0000"/>
              </a:solidFill>
              <a:latin typeface="Times New Roman" pitchFamily="18" charset="0"/>
              <a:cs typeface="Times New Roman" pitchFamily="18" charset="0"/>
            </a:endParaRPr>
          </a:p>
        </p:txBody>
      </p:sp>
      <p:sp>
        <p:nvSpPr>
          <p:cNvPr id="35" name="Foliennummernplatzhalter 30"/>
          <p:cNvSpPr txBox="1">
            <a:spLocks noGrp="1"/>
          </p:cNvSpPr>
          <p:nvPr/>
        </p:nvSpPr>
        <p:spPr bwMode="auto">
          <a:xfrm>
            <a:off x="9840913" y="6607176"/>
            <a:ext cx="728662" cy="250825"/>
          </a:xfrm>
          <a:prstGeom prst="rect">
            <a:avLst/>
          </a:prstGeom>
          <a:noFill/>
          <a:ln w="9525">
            <a:noFill/>
            <a:miter lim="800000"/>
            <a:headEnd/>
            <a:tailEnd/>
          </a:ln>
        </p:spPr>
        <p:txBody>
          <a:bodyPr tIns="0" bIns="0" anchor="ctr"/>
          <a:lstStyle/>
          <a:p>
            <a:pPr algn="r"/>
            <a:fld id="{8360B474-C148-487C-8A62-48FEFF45E3B0}" type="slidenum">
              <a:rPr lang="zh-CN" altLang="de-DE" sz="1200">
                <a:solidFill>
                  <a:srgbClr val="00599D"/>
                </a:solidFill>
                <a:latin typeface="Calibri" pitchFamily="34" charset="0"/>
              </a:rPr>
              <a:pPr algn="r"/>
              <a:t>30</a:t>
            </a:fld>
            <a:endParaRPr lang="de-DE" altLang="zh-CN" sz="1200" dirty="0">
              <a:solidFill>
                <a:srgbClr val="00599D"/>
              </a:solidFill>
              <a:latin typeface="Calibri" pitchFamily="34" charset="0"/>
            </a:endParaRPr>
          </a:p>
        </p:txBody>
      </p:sp>
      <p:sp>
        <p:nvSpPr>
          <p:cNvPr id="2" name="文本框 1"/>
          <p:cNvSpPr txBox="1"/>
          <p:nvPr/>
        </p:nvSpPr>
        <p:spPr>
          <a:xfrm>
            <a:off x="8203613" y="2920484"/>
            <a:ext cx="1430338" cy="369332"/>
          </a:xfrm>
          <a:prstGeom prst="rect">
            <a:avLst/>
          </a:prstGeom>
          <a:solidFill>
            <a:schemeClr val="bg1"/>
          </a:solidFill>
        </p:spPr>
        <p:txBody>
          <a:bodyPr wrap="square" rtlCol="0">
            <a:spAutoFit/>
          </a:bodyPr>
          <a:lstStyle/>
          <a:p>
            <a:r>
              <a:rPr lang="zh-CN" altLang="en-US" b="1" dirty="0">
                <a:solidFill>
                  <a:srgbClr val="0000FF"/>
                </a:solidFill>
                <a:latin typeface="Times New Roman" pitchFamily="18" charset="0"/>
                <a:cs typeface="Times New Roman" pitchFamily="18" charset="0"/>
              </a:rPr>
              <a:t>惠州</a:t>
            </a:r>
            <a:r>
              <a:rPr lang="en-US" altLang="zh-CN" b="1" dirty="0">
                <a:solidFill>
                  <a:srgbClr val="0000FF"/>
                </a:solidFill>
                <a:latin typeface="Times New Roman" pitchFamily="18" charset="0"/>
                <a:cs typeface="Times New Roman" pitchFamily="18" charset="0"/>
              </a:rPr>
              <a:t>HIAF</a:t>
            </a:r>
            <a:endParaRPr lang="zh-CN" alt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9434012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A3DB744-95ED-46A0-8B8A-95805D10B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930" y="364265"/>
            <a:ext cx="7851137" cy="5234091"/>
          </a:xfrm>
          <a:prstGeom prst="rect">
            <a:avLst/>
          </a:prstGeom>
        </p:spPr>
      </p:pic>
      <p:sp>
        <p:nvSpPr>
          <p:cNvPr id="3" name="文本框 2">
            <a:extLst>
              <a:ext uri="{FF2B5EF4-FFF2-40B4-BE49-F238E27FC236}">
                <a16:creationId xmlns:a16="http://schemas.microsoft.com/office/drawing/2014/main" id="{F7655EA2-CC04-4588-AB4C-4ED6B778AA0C}"/>
              </a:ext>
            </a:extLst>
          </p:cNvPr>
          <p:cNvSpPr txBox="1"/>
          <p:nvPr/>
        </p:nvSpPr>
        <p:spPr>
          <a:xfrm>
            <a:off x="5521936" y="364265"/>
            <a:ext cx="6333066" cy="458074"/>
          </a:xfrm>
          <a:prstGeom prst="rect">
            <a:avLst/>
          </a:prstGeom>
          <a:solidFill>
            <a:schemeClr val="bg1"/>
          </a:solidFill>
        </p:spPr>
        <p:txBody>
          <a:bodyPr wrap="square" rtlCol="0">
            <a:spAutoFit/>
          </a:bodyPr>
          <a:lstStyle/>
          <a:p>
            <a:pPr algn="ctr">
              <a:lnSpc>
                <a:spcPct val="150000"/>
              </a:lnSpc>
            </a:pPr>
            <a:r>
              <a:rPr lang="en-US" altLang="zh-CN" b="1" dirty="0">
                <a:solidFill>
                  <a:srgbClr val="00B050"/>
                </a:solidFill>
                <a:latin typeface="Times New Roman" panose="02020603050405020304" pitchFamily="18" charset="0"/>
                <a:cs typeface="Times New Roman" panose="02020603050405020304" pitchFamily="18" charset="0"/>
              </a:rPr>
              <a:t>The 8th IOPP Colloquium, March 17, 2026, CCNU, Wuhan</a:t>
            </a:r>
          </a:p>
        </p:txBody>
      </p:sp>
      <p:sp>
        <p:nvSpPr>
          <p:cNvPr id="7" name="文本框 6">
            <a:extLst>
              <a:ext uri="{FF2B5EF4-FFF2-40B4-BE49-F238E27FC236}">
                <a16:creationId xmlns:a16="http://schemas.microsoft.com/office/drawing/2014/main" id="{24117515-24BA-469B-BC84-5E834BB7610C}"/>
              </a:ext>
            </a:extLst>
          </p:cNvPr>
          <p:cNvSpPr txBox="1"/>
          <p:nvPr/>
        </p:nvSpPr>
        <p:spPr>
          <a:xfrm>
            <a:off x="290949" y="5665340"/>
            <a:ext cx="11564053" cy="873572"/>
          </a:xfrm>
          <a:prstGeom prst="rect">
            <a:avLst/>
          </a:prstGeom>
          <a:solidFill>
            <a:schemeClr val="bg1"/>
          </a:solidFill>
        </p:spPr>
        <p:txBody>
          <a:bodyPr wrap="square" rtlCol="0">
            <a:spAutoFit/>
          </a:bodyPr>
          <a:lstStyle/>
          <a:p>
            <a:pPr>
              <a:lnSpc>
                <a:spcPct val="150000"/>
              </a:lnSpc>
            </a:pPr>
            <a:r>
              <a:rPr lang="zh-CN" altLang="en-US" b="1" dirty="0">
                <a:latin typeface="仿宋" panose="02010609060101010101" pitchFamily="49" charset="-122"/>
                <a:ea typeface="仿宋" panose="02010609060101010101" pitchFamily="49" charset="-122"/>
                <a:cs typeface="Times New Roman" panose="02020603050405020304" pitchFamily="18" charset="0"/>
              </a:rPr>
              <a:t>团队：胡柏山，李健国</a:t>
            </a:r>
            <a:r>
              <a:rPr lang="en-US" altLang="zh-CN" b="1" dirty="0">
                <a:latin typeface="仿宋" panose="02010609060101010101" pitchFamily="49" charset="-122"/>
                <a:ea typeface="仿宋" panose="02010609060101010101" pitchFamily="49" charset="-122"/>
                <a:cs typeface="Times New Roman" panose="02020603050405020304" pitchFamily="18" charset="0"/>
              </a:rPr>
              <a:t>, </a:t>
            </a:r>
            <a:r>
              <a:rPr lang="zh-CN" altLang="en-US" b="1" dirty="0">
                <a:latin typeface="仿宋" panose="02010609060101010101" pitchFamily="49" charset="-122"/>
                <a:ea typeface="仿宋" panose="02010609060101010101" pitchFamily="49" charset="-122"/>
                <a:cs typeface="Times New Roman" panose="02020603050405020304" pitchFamily="18" charset="0"/>
              </a:rPr>
              <a:t>孙中浩，吴强，马远卓，张爽，袁琪，许志成，金少亮，胡荣哲，徐馨宇，裴俊琛</a:t>
            </a:r>
            <a:r>
              <a:rPr lang="en-US" altLang="zh-CN" b="1" dirty="0">
                <a:latin typeface="仿宋" panose="02010609060101010101" pitchFamily="49" charset="-122"/>
                <a:ea typeface="仿宋" panose="02010609060101010101" pitchFamily="49" charset="-122"/>
                <a:cs typeface="Times New Roman" panose="02020603050405020304" pitchFamily="18" charset="0"/>
              </a:rPr>
              <a:t>… </a:t>
            </a:r>
          </a:p>
          <a:p>
            <a:pPr>
              <a:lnSpc>
                <a:spcPct val="150000"/>
              </a:lnSpc>
            </a:pPr>
            <a:r>
              <a:rPr lang="en-US" altLang="zh-CN" dirty="0">
                <a:latin typeface="Times New Roman" panose="02020603050405020304" pitchFamily="18" charset="0"/>
                <a:cs typeface="Times New Roman" panose="02020603050405020304" pitchFamily="18" charset="0"/>
              </a:rPr>
              <a:t>N. Michel,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 </a:t>
            </a:r>
            <a:r>
              <a:rPr lang="en-US" altLang="zh-CN" dirty="0" err="1">
                <a:latin typeface="Times New Roman" panose="02020603050405020304" pitchFamily="18" charset="0"/>
                <a:cs typeface="Times New Roman" panose="02020603050405020304" pitchFamily="18" charset="0"/>
              </a:rPr>
              <a:t>Zuo</a:t>
            </a:r>
            <a:r>
              <a:rPr lang="en-US" altLang="zh-CN" dirty="0">
                <a:latin typeface="Times New Roman" panose="02020603050405020304" pitchFamily="18" charset="0"/>
                <a:cs typeface="Times New Roman" panose="02020603050405020304" pitchFamily="18" charset="0"/>
              </a:rPr>
              <a:t>, L. </a:t>
            </a:r>
            <a:r>
              <a:rPr lang="en-US" altLang="zh-CN" dirty="0" err="1">
                <a:latin typeface="Times New Roman" panose="02020603050405020304" pitchFamily="18" charset="0"/>
                <a:cs typeface="Times New Roman" panose="02020603050405020304" pitchFamily="18" charset="0"/>
              </a:rPr>
              <a:t>Coraggio</a:t>
            </a:r>
            <a:r>
              <a:rPr lang="en-US" altLang="zh-CN" dirty="0">
                <a:latin typeface="Times New Roman" panose="02020603050405020304" pitchFamily="18" charset="0"/>
                <a:cs typeface="Times New Roman" panose="02020603050405020304" pitchFamily="18" charset="0"/>
              </a:rPr>
              <a:t>, T. Fukui, N. </a:t>
            </a:r>
            <a:r>
              <a:rPr lang="en-US" altLang="zh-CN" dirty="0" err="1">
                <a:latin typeface="Times New Roman" panose="02020603050405020304" pitchFamily="18" charset="0"/>
                <a:cs typeface="Times New Roman" panose="02020603050405020304" pitchFamily="18" charset="0"/>
              </a:rPr>
              <a:t>Itaco</a:t>
            </a:r>
            <a:r>
              <a:rPr lang="en-US" altLang="zh-CN" dirty="0">
                <a:latin typeface="Times New Roman" panose="02020603050405020304" pitchFamily="18" charset="0"/>
                <a:cs typeface="Times New Roman" panose="02020603050405020304" pitchFamily="18" charset="0"/>
              </a:rPr>
              <a:t>, A. Gargano</a:t>
            </a:r>
          </a:p>
        </p:txBody>
      </p:sp>
      <p:sp>
        <p:nvSpPr>
          <p:cNvPr id="4" name="文本框 3">
            <a:extLst>
              <a:ext uri="{FF2B5EF4-FFF2-40B4-BE49-F238E27FC236}">
                <a16:creationId xmlns:a16="http://schemas.microsoft.com/office/drawing/2014/main" id="{644B2B89-2C5F-4AE1-9222-4D9EB8907B69}"/>
              </a:ext>
            </a:extLst>
          </p:cNvPr>
          <p:cNvSpPr txBox="1"/>
          <p:nvPr/>
        </p:nvSpPr>
        <p:spPr>
          <a:xfrm>
            <a:off x="531611" y="364265"/>
            <a:ext cx="5157989" cy="684803"/>
          </a:xfrm>
          <a:prstGeom prst="rect">
            <a:avLst/>
          </a:prstGeom>
          <a:solidFill>
            <a:schemeClr val="bg1"/>
          </a:solidFill>
        </p:spPr>
        <p:txBody>
          <a:bodyPr wrap="square" rtlCol="0">
            <a:spAutoFit/>
          </a:bodyPr>
          <a:lstStyle/>
          <a:p>
            <a:pPr>
              <a:lnSpc>
                <a:spcPct val="150000"/>
              </a:lnSpc>
            </a:pPr>
            <a:r>
              <a:rPr lang="en-US" altLang="zh-CN" sz="2800" b="1" dirty="0">
                <a:solidFill>
                  <a:srgbClr val="FF0000"/>
                </a:solidFill>
                <a:latin typeface="华文隶书" panose="02010800040101010101" pitchFamily="2" charset="-122"/>
                <a:ea typeface="华文隶书" panose="02010800040101010101" pitchFamily="2" charset="-122"/>
                <a:cs typeface="Times New Roman" panose="02020603050405020304" pitchFamily="18" charset="0"/>
              </a:rPr>
              <a:t>Many thanks to </a:t>
            </a:r>
            <a:r>
              <a:rPr lang="zh-CN" altLang="en-US" sz="2800" b="1" dirty="0">
                <a:solidFill>
                  <a:srgbClr val="FF0000"/>
                </a:solidFill>
                <a:latin typeface="华文隶书" panose="02010800040101010101" pitchFamily="2" charset="-122"/>
                <a:ea typeface="华文隶书" panose="02010800040101010101" pitchFamily="2" charset="-122"/>
                <a:cs typeface="Times New Roman" panose="02020603050405020304" pitchFamily="18" charset="0"/>
              </a:rPr>
              <a:t>华师同事、同学！</a:t>
            </a:r>
            <a:endParaRPr lang="en-US" altLang="zh-CN" sz="2800" b="1" dirty="0">
              <a:solidFill>
                <a:srgbClr val="FF0000"/>
              </a:solidFill>
              <a:latin typeface="华文隶书" panose="02010800040101010101" pitchFamily="2" charset="-122"/>
              <a:ea typeface="华文隶书" panose="02010800040101010101" pitchFamily="2" charset="-122"/>
              <a:cs typeface="Times New Roman" panose="02020603050405020304" pitchFamily="18" charset="0"/>
            </a:endParaRPr>
          </a:p>
        </p:txBody>
      </p:sp>
      <p:sp>
        <p:nvSpPr>
          <p:cNvPr id="6" name="灯片编号占位符 5">
            <a:extLst>
              <a:ext uri="{FF2B5EF4-FFF2-40B4-BE49-F238E27FC236}">
                <a16:creationId xmlns:a16="http://schemas.microsoft.com/office/drawing/2014/main" id="{1A0CDB6C-F4F9-45DC-9865-C0EFAB960DA8}"/>
              </a:ext>
            </a:extLst>
          </p:cNvPr>
          <p:cNvSpPr>
            <a:spLocks noGrp="1"/>
          </p:cNvSpPr>
          <p:nvPr>
            <p:ph type="sldNum" sz="quarter" idx="12"/>
          </p:nvPr>
        </p:nvSpPr>
        <p:spPr/>
        <p:txBody>
          <a:bodyPr/>
          <a:lstStyle/>
          <a:p>
            <a:fld id="{666D9CF6-2EB0-4E04-8338-D36046F01F75}" type="slidenum">
              <a:rPr lang="zh-CN" altLang="en-US" smtClean="0"/>
              <a:t>31</a:t>
            </a:fld>
            <a:endParaRPr lang="zh-CN" altLang="en-US"/>
          </a:p>
        </p:txBody>
      </p:sp>
    </p:spTree>
    <p:extLst>
      <p:ext uri="{BB962C8B-B14F-4D97-AF65-F5344CB8AC3E}">
        <p14:creationId xmlns:p14="http://schemas.microsoft.com/office/powerpoint/2010/main" val="226688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3F2F835-9D03-4CAE-9778-B65B745E7F2B}"/>
              </a:ext>
            </a:extLst>
          </p:cNvPr>
          <p:cNvSpPr txBox="1"/>
          <p:nvPr/>
        </p:nvSpPr>
        <p:spPr>
          <a:xfrm>
            <a:off x="1854828" y="632052"/>
            <a:ext cx="5183476" cy="1286250"/>
          </a:xfrm>
          <a:prstGeom prst="rect">
            <a:avLst/>
          </a:prstGeom>
          <a:noFill/>
          <a:ln w="28575">
            <a:noFill/>
          </a:ln>
        </p:spPr>
        <p:txBody>
          <a:bodyPr wrap="square" rtlCol="0">
            <a:spAutoFit/>
          </a:bodyPr>
          <a:lstStyle/>
          <a:p>
            <a:pPr algn="ctr">
              <a:lnSpc>
                <a:spcPct val="150000"/>
              </a:lnSpc>
            </a:pPr>
            <a:r>
              <a:rPr lang="zh-CN" altLang="en-US"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核结构理论的二个最基本问题</a:t>
            </a:r>
            <a:endParaRPr lang="en-US" altLang="zh-CN"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endParaRPr>
          </a:p>
          <a:p>
            <a:pPr marL="457200" indent="-457200">
              <a:lnSpc>
                <a:spcPct val="150000"/>
              </a:lnSpc>
              <a:buAutoNum type="arabicParenR"/>
            </a:pPr>
            <a:r>
              <a:rPr lang="en-US" altLang="zh-CN" dirty="0">
                <a:latin typeface="Times New Roman" panose="02020603050405020304" pitchFamily="18" charset="0"/>
                <a:ea typeface="仿宋" panose="02010609060101010101" pitchFamily="49" charset="-122"/>
                <a:cs typeface="Times New Roman" panose="02020603050405020304" pitchFamily="18" charset="0"/>
              </a:rPr>
              <a:t>Nuclear force</a:t>
            </a:r>
            <a:r>
              <a:rPr lang="zh-CN" altLang="en-US" dirty="0">
                <a:latin typeface="Times New Roman" panose="02020603050405020304" pitchFamily="18" charset="0"/>
                <a:ea typeface="仿宋" panose="02010609060101010101" pitchFamily="49" charset="-122"/>
                <a:cs typeface="Times New Roman" panose="02020603050405020304" pitchFamily="18" charset="0"/>
              </a:rPr>
              <a:t>（核力）    </a:t>
            </a:r>
            <a:endParaRPr lang="en-US" altLang="zh-CN" dirty="0">
              <a:latin typeface="Times New Roman" panose="02020603050405020304" pitchFamily="18" charset="0"/>
              <a:ea typeface="仿宋" panose="02010609060101010101" pitchFamily="49" charset="-122"/>
              <a:cs typeface="Times New Roman" panose="02020603050405020304" pitchFamily="18" charset="0"/>
            </a:endParaRPr>
          </a:p>
          <a:p>
            <a:pPr marL="457200" indent="-457200">
              <a:lnSpc>
                <a:spcPct val="150000"/>
              </a:lnSpc>
              <a:buAutoNum type="arabicParenR"/>
            </a:pPr>
            <a:r>
              <a:rPr lang="en-US" altLang="zh-CN" dirty="0">
                <a:latin typeface="Times New Roman" panose="02020603050405020304" pitchFamily="18" charset="0"/>
                <a:ea typeface="仿宋" panose="02010609060101010101" pitchFamily="49" charset="-122"/>
                <a:cs typeface="Times New Roman" panose="02020603050405020304" pitchFamily="18" charset="0"/>
              </a:rPr>
              <a:t>Many-body correlations</a:t>
            </a:r>
            <a:r>
              <a:rPr lang="zh-CN" altLang="en-US" dirty="0">
                <a:latin typeface="Times New Roman" panose="02020603050405020304" pitchFamily="18" charset="0"/>
                <a:ea typeface="仿宋" panose="02010609060101010101" pitchFamily="49" charset="-122"/>
                <a:cs typeface="Times New Roman" panose="02020603050405020304" pitchFamily="18" charset="0"/>
              </a:rPr>
              <a:t>（多体量子关联）</a:t>
            </a:r>
            <a:endParaRPr lang="en-US" altLang="zh-CN"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F4808913-1738-45D5-B16D-65412EF97F1E}"/>
              </a:ext>
            </a:extLst>
          </p:cNvPr>
          <p:cNvSpPr txBox="1"/>
          <p:nvPr/>
        </p:nvSpPr>
        <p:spPr>
          <a:xfrm>
            <a:off x="451834" y="2118439"/>
            <a:ext cx="11017875" cy="1286250"/>
          </a:xfrm>
          <a:prstGeom prst="rect">
            <a:avLst/>
          </a:prstGeom>
          <a:noFill/>
          <a:ln w="19050">
            <a:solidFill>
              <a:srgbClr val="0070C0"/>
            </a:solidFill>
          </a:ln>
        </p:spPr>
        <p:txBody>
          <a:bodyPr wrap="square" rtlCol="0">
            <a:spAutoFit/>
          </a:bodyPr>
          <a:lstStyle/>
          <a:p>
            <a:pPr>
              <a:lnSpc>
                <a:spcPct val="150000"/>
              </a:lnSpc>
            </a:pPr>
            <a:r>
              <a:rPr lang="zh-CN" altLang="en-US"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什么叫核结构（核物理）第一性原理计算 </a:t>
            </a:r>
            <a:r>
              <a:rPr lang="en-US" altLang="zh-CN"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t>
            </a:r>
            <a:r>
              <a:rPr lang="en-US" altLang="zh-CN" b="1" i="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ab initio</a:t>
            </a:r>
            <a:r>
              <a:rPr lang="en-US" altLang="zh-CN"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 first principles) </a:t>
            </a:r>
            <a:r>
              <a:rPr lang="zh-CN" altLang="en-US"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a:t>
            </a:r>
            <a:endParaRPr lang="en-US" altLang="zh-CN" b="1"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endParaRPr>
          </a:p>
          <a:p>
            <a:pPr>
              <a:lnSpc>
                <a:spcPct val="150000"/>
              </a:lnSpc>
            </a:pPr>
            <a:r>
              <a:rPr lang="en-US" altLang="zh-CN" b="1" dirty="0">
                <a:latin typeface="Times New Roman" panose="02020603050405020304" pitchFamily="18" charset="0"/>
                <a:ea typeface="仿宋" panose="02010609060101010101" pitchFamily="49" charset="-122"/>
                <a:cs typeface="Times New Roman" panose="02020603050405020304" pitchFamily="18" charset="0"/>
              </a:rPr>
              <a:t>1</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Start from realistic nuclear forces</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endParaRPr lang="en-US" altLang="zh-CN" b="1" dirty="0">
              <a:latin typeface="Times New Roman" panose="02020603050405020304" pitchFamily="18" charset="0"/>
              <a:ea typeface="仿宋" panose="02010609060101010101" pitchFamily="49" charset="-122"/>
              <a:cs typeface="Times New Roman" panose="02020603050405020304" pitchFamily="18" charset="0"/>
            </a:endParaRPr>
          </a:p>
          <a:p>
            <a:pPr>
              <a:lnSpc>
                <a:spcPct val="150000"/>
              </a:lnSpc>
            </a:pPr>
            <a:r>
              <a:rPr lang="en-US" altLang="zh-CN" b="1" dirty="0">
                <a:latin typeface="Times New Roman" panose="02020603050405020304" pitchFamily="18" charset="0"/>
                <a:ea typeface="仿宋" panose="02010609060101010101" pitchFamily="49" charset="-122"/>
                <a:cs typeface="Times New Roman" panose="02020603050405020304" pitchFamily="18" charset="0"/>
              </a:rPr>
              <a:t>2) Rigorously</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treat</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many-body</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correlations</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a:t>
            </a:r>
            <a:r>
              <a:rPr lang="zh-CN" altLang="en-US" b="1" dirty="0">
                <a:latin typeface="Times New Roman" panose="02020603050405020304" pitchFamily="18" charset="0"/>
                <a:ea typeface="仿宋" panose="02010609060101010101" pitchFamily="49" charset="-122"/>
                <a:cs typeface="Times New Roman" panose="02020603050405020304" pitchFamily="18" charset="0"/>
              </a:rPr>
              <a:t>数值计算收敛或可控</a:t>
            </a:r>
            <a:r>
              <a:rPr lang="en-US" altLang="zh-CN" b="1" dirty="0">
                <a:latin typeface="Times New Roman" panose="02020603050405020304" pitchFamily="18" charset="0"/>
                <a:ea typeface="仿宋" panose="02010609060101010101" pitchFamily="49" charset="-122"/>
                <a:cs typeface="Times New Roman" panose="02020603050405020304" pitchFamily="18" charset="0"/>
              </a:rPr>
              <a:t>)</a:t>
            </a:r>
          </a:p>
        </p:txBody>
      </p:sp>
      <p:pic>
        <p:nvPicPr>
          <p:cNvPr id="5" name="Picture 2">
            <a:extLst>
              <a:ext uri="{FF2B5EF4-FFF2-40B4-BE49-F238E27FC236}">
                <a16:creationId xmlns:a16="http://schemas.microsoft.com/office/drawing/2014/main" id="{5AF45DA8-9A79-40A9-8619-056FA134D1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800" y="3783928"/>
            <a:ext cx="2855755" cy="229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a:extLst>
              <a:ext uri="{FF2B5EF4-FFF2-40B4-BE49-F238E27FC236}">
                <a16:creationId xmlns:a16="http://schemas.microsoft.com/office/drawing/2014/main" id="{79205522-6710-46D1-A4C7-8CD9B6710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886" y="5023937"/>
            <a:ext cx="1724398" cy="525906"/>
          </a:xfrm>
          <a:prstGeom prst="rect">
            <a:avLst/>
          </a:prstGeom>
        </p:spPr>
      </p:pic>
      <p:pic>
        <p:nvPicPr>
          <p:cNvPr id="11" name="图片 10">
            <a:extLst>
              <a:ext uri="{FF2B5EF4-FFF2-40B4-BE49-F238E27FC236}">
                <a16:creationId xmlns:a16="http://schemas.microsoft.com/office/drawing/2014/main" id="{B49FA7F6-A9B4-40AE-A44D-B5B0880E7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779" y="3604826"/>
            <a:ext cx="3163107" cy="2838223"/>
          </a:xfrm>
          <a:prstGeom prst="rect">
            <a:avLst/>
          </a:prstGeom>
        </p:spPr>
      </p:pic>
      <p:sp>
        <p:nvSpPr>
          <p:cNvPr id="12" name="文本框 11">
            <a:extLst>
              <a:ext uri="{FF2B5EF4-FFF2-40B4-BE49-F238E27FC236}">
                <a16:creationId xmlns:a16="http://schemas.microsoft.com/office/drawing/2014/main" id="{4543FA8D-58E3-458D-B60A-F72221AA0EAD}"/>
              </a:ext>
            </a:extLst>
          </p:cNvPr>
          <p:cNvSpPr txBox="1"/>
          <p:nvPr/>
        </p:nvSpPr>
        <p:spPr>
          <a:xfrm>
            <a:off x="879118" y="6225948"/>
            <a:ext cx="3354947"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No-core shell model (NCSM)</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5A5AA42C-BF73-46F2-A5DE-66CF17F68030}"/>
              </a:ext>
            </a:extLst>
          </p:cNvPr>
          <p:cNvSpPr>
            <a:spLocks noGrp="1"/>
          </p:cNvSpPr>
          <p:nvPr>
            <p:ph type="sldNum" sz="quarter" idx="12"/>
          </p:nvPr>
        </p:nvSpPr>
        <p:spPr/>
        <p:txBody>
          <a:bodyPr/>
          <a:lstStyle/>
          <a:p>
            <a:fld id="{666D9CF6-2EB0-4E04-8338-D36046F01F75}" type="slidenum">
              <a:rPr lang="zh-CN" altLang="en-US" smtClean="0"/>
              <a:t>4</a:t>
            </a:fld>
            <a:endParaRPr lang="zh-CN" altLang="en-US"/>
          </a:p>
        </p:txBody>
      </p:sp>
      <p:sp>
        <p:nvSpPr>
          <p:cNvPr id="6" name="文本框 5">
            <a:extLst>
              <a:ext uri="{FF2B5EF4-FFF2-40B4-BE49-F238E27FC236}">
                <a16:creationId xmlns:a16="http://schemas.microsoft.com/office/drawing/2014/main" id="{62F5AB5A-D7CB-4BB1-AE17-F3D941209425}"/>
              </a:ext>
            </a:extLst>
          </p:cNvPr>
          <p:cNvSpPr txBox="1"/>
          <p:nvPr/>
        </p:nvSpPr>
        <p:spPr>
          <a:xfrm>
            <a:off x="1" y="99081"/>
            <a:ext cx="12144776" cy="400110"/>
          </a:xfrm>
          <a:prstGeom prst="rect">
            <a:avLst/>
          </a:prstGeom>
          <a:solidFill>
            <a:schemeClr val="accent2">
              <a:lumMod val="40000"/>
              <a:lumOff val="60000"/>
            </a:schemeClr>
          </a:solidFill>
        </p:spPr>
        <p:txBody>
          <a:bodyPr wrap="square" rtlCol="0">
            <a:spAutoFit/>
          </a:bodyPr>
          <a:lstStyle/>
          <a:p>
            <a:pPr algn="ctr"/>
            <a:r>
              <a:rPr lang="en-US" altLang="zh-CN" sz="2000" b="1" i="1" dirty="0">
                <a:latin typeface="Times New Roman" panose="02020603050405020304" pitchFamily="18" charset="0"/>
                <a:cs typeface="Times New Roman" panose="02020603050405020304" pitchFamily="18" charset="0"/>
              </a:rPr>
              <a:t>Ab initio </a:t>
            </a:r>
            <a:r>
              <a:rPr lang="zh-CN" altLang="en-US" sz="2000" b="1" dirty="0">
                <a:latin typeface="Times New Roman" panose="02020603050405020304" pitchFamily="18" charset="0"/>
                <a:cs typeface="Times New Roman" panose="02020603050405020304" pitchFamily="18" charset="0"/>
              </a:rPr>
              <a:t>核结构序论</a:t>
            </a:r>
          </a:p>
        </p:txBody>
      </p:sp>
    </p:spTree>
    <p:extLst>
      <p:ext uri="{BB962C8B-B14F-4D97-AF65-F5344CB8AC3E}">
        <p14:creationId xmlns:p14="http://schemas.microsoft.com/office/powerpoint/2010/main" val="34737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070F83-8BF6-4EC6-A5D5-DBD41BF97E85}"/>
              </a:ext>
            </a:extLst>
          </p:cNvPr>
          <p:cNvSpPr txBox="1"/>
          <p:nvPr/>
        </p:nvSpPr>
        <p:spPr>
          <a:xfrm>
            <a:off x="778895" y="2819241"/>
            <a:ext cx="7256180" cy="3782061"/>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No Core Shell Model (NCSM) </a:t>
            </a:r>
          </a:p>
          <a:p>
            <a:pPr>
              <a:lnSpc>
                <a:spcPct val="150000"/>
              </a:lnSpc>
            </a:pPr>
            <a:r>
              <a:rPr lang="en-US" altLang="zh-CN" b="1" dirty="0">
                <a:latin typeface="Times New Roman" panose="02020603050405020304" pitchFamily="18" charset="0"/>
                <a:cs typeface="Times New Roman" panose="02020603050405020304" pitchFamily="18" charset="0"/>
              </a:rPr>
              <a:t>Coupled Cluster (CC)</a:t>
            </a:r>
          </a:p>
          <a:p>
            <a:pPr>
              <a:lnSpc>
                <a:spcPct val="150000"/>
              </a:lnSpc>
            </a:pPr>
            <a:r>
              <a:rPr lang="en-US" altLang="zh-CN" b="1" dirty="0">
                <a:latin typeface="Times New Roman" panose="02020603050405020304" pitchFamily="18" charset="0"/>
                <a:cs typeface="Times New Roman" panose="02020603050405020304" pitchFamily="18" charset="0"/>
              </a:rPr>
              <a:t>In-medium Similarity Renormalization Group (IMSRG)</a:t>
            </a:r>
          </a:p>
          <a:p>
            <a:pPr>
              <a:lnSpc>
                <a:spcPct val="150000"/>
              </a:lnSpc>
            </a:pPr>
            <a:r>
              <a:rPr lang="en-US" altLang="zh-CN" b="1" dirty="0">
                <a:latin typeface="Times New Roman" panose="02020603050405020304" pitchFamily="18" charset="0"/>
                <a:cs typeface="Times New Roman" panose="02020603050405020304" pitchFamily="18" charset="0"/>
              </a:rPr>
              <a:t>Configuration interaction shell model</a:t>
            </a:r>
          </a:p>
          <a:p>
            <a:pPr>
              <a:lnSpc>
                <a:spcPct val="150000"/>
              </a:lnSpc>
            </a:pPr>
            <a:r>
              <a:rPr lang="en-US" altLang="zh-CN" b="1" dirty="0">
                <a:latin typeface="Times New Roman" panose="02020603050405020304" pitchFamily="18" charset="0"/>
                <a:cs typeface="Times New Roman" panose="02020603050405020304" pitchFamily="18" charset="0"/>
              </a:rPr>
              <a:t>Self-consistent Green’s Function</a:t>
            </a:r>
          </a:p>
          <a:p>
            <a:pPr>
              <a:lnSpc>
                <a:spcPct val="150000"/>
              </a:lnSpc>
            </a:pPr>
            <a:r>
              <a:rPr lang="en-US" altLang="zh-CN" b="1" dirty="0">
                <a:latin typeface="Times New Roman" panose="02020603050405020304" pitchFamily="18" charset="0"/>
                <a:cs typeface="Times New Roman" panose="02020603050405020304" pitchFamily="18" charset="0"/>
              </a:rPr>
              <a:t>Diffusion Monte Carlo</a:t>
            </a:r>
          </a:p>
          <a:p>
            <a:pPr>
              <a:lnSpc>
                <a:spcPct val="150000"/>
              </a:lnSpc>
            </a:pPr>
            <a:r>
              <a:rPr lang="en-US" altLang="zh-CN" b="1" dirty="0">
                <a:latin typeface="Times New Roman" panose="02020603050405020304" pitchFamily="18" charset="0"/>
                <a:cs typeface="Times New Roman" panose="02020603050405020304" pitchFamily="18" charset="0"/>
              </a:rPr>
              <a:t>Lattice Nuclear Chiral EFT</a:t>
            </a:r>
          </a:p>
          <a:p>
            <a:pPr>
              <a:lnSpc>
                <a:spcPct val="150000"/>
              </a:lnSpc>
            </a:pPr>
            <a:r>
              <a:rPr lang="en-US" altLang="zh-CN" b="1" dirty="0">
                <a:latin typeface="Times New Roman" panose="02020603050405020304" pitchFamily="18" charset="0"/>
                <a:cs typeface="Times New Roman" panose="02020603050405020304" pitchFamily="18" charset="0"/>
              </a:rPr>
              <a:t>Many-Body Perturbation Theory (MBPT)</a:t>
            </a:r>
          </a:p>
          <a:p>
            <a:pPr>
              <a:lnSpc>
                <a:spcPct val="150000"/>
              </a:lnSpc>
            </a:pPr>
            <a:r>
              <a:rPr lang="en-US" altLang="zh-CN" b="1" dirty="0">
                <a:latin typeface="Times New Roman" panose="02020603050405020304" pitchFamily="18" charset="0"/>
                <a:cs typeface="Times New Roman" panose="02020603050405020304" pitchFamily="18" charset="0"/>
              </a:rPr>
              <a:t>(Dirac-) Bruckner-</a:t>
            </a:r>
            <a:r>
              <a:rPr lang="en-US" altLang="zh-CN" b="1" dirty="0" err="1">
                <a:latin typeface="Times New Roman" panose="02020603050405020304" pitchFamily="18" charset="0"/>
                <a:cs typeface="Times New Roman" panose="02020603050405020304" pitchFamily="18" charset="0"/>
              </a:rPr>
              <a:t>Hartree</a:t>
            </a:r>
            <a:r>
              <a:rPr lang="en-US" altLang="zh-CN" b="1" dirty="0">
                <a:latin typeface="Times New Roman" panose="02020603050405020304" pitchFamily="18" charset="0"/>
                <a:cs typeface="Times New Roman" panose="02020603050405020304" pitchFamily="18" charset="0"/>
              </a:rPr>
              <a:t>-</a:t>
            </a:r>
            <a:r>
              <a:rPr lang="en-US" altLang="zh-CN" b="1" dirty="0" err="1">
                <a:latin typeface="Times New Roman" panose="02020603050405020304" pitchFamily="18" charset="0"/>
                <a:cs typeface="Times New Roman" panose="02020603050405020304" pitchFamily="18" charset="0"/>
              </a:rPr>
              <a:t>Fock</a:t>
            </a:r>
            <a:r>
              <a:rPr lang="en-US" altLang="zh-CN" b="1" dirty="0">
                <a:latin typeface="Times New Roman" panose="02020603050405020304" pitchFamily="18" charset="0"/>
                <a:cs typeface="Times New Roman" panose="02020603050405020304" pitchFamily="18" charset="0"/>
              </a:rPr>
              <a:t> (only for ground states)</a:t>
            </a:r>
          </a:p>
        </p:txBody>
      </p:sp>
      <p:sp>
        <p:nvSpPr>
          <p:cNvPr id="3" name="矩形 2">
            <a:extLst>
              <a:ext uri="{FF2B5EF4-FFF2-40B4-BE49-F238E27FC236}">
                <a16:creationId xmlns:a16="http://schemas.microsoft.com/office/drawing/2014/main" id="{55BA3D5D-D2B5-4C6D-ABA2-F3A50EC5C9A1}"/>
              </a:ext>
            </a:extLst>
          </p:cNvPr>
          <p:cNvSpPr/>
          <p:nvPr/>
        </p:nvSpPr>
        <p:spPr>
          <a:xfrm>
            <a:off x="-3826" y="439810"/>
            <a:ext cx="9144000" cy="458074"/>
          </a:xfrm>
          <a:prstGeom prst="rect">
            <a:avLst/>
          </a:prstGeom>
          <a:noFill/>
        </p:spPr>
        <p:txBody>
          <a:bodyPr wrap="square">
            <a:spAutoFit/>
          </a:bodyPr>
          <a:lstStyle/>
          <a:p>
            <a:pPr>
              <a:lnSpc>
                <a:spcPct val="150000"/>
              </a:lnSpc>
            </a:pPr>
            <a:r>
              <a:rPr lang="en-US" altLang="zh-CN" b="1" dirty="0">
                <a:solidFill>
                  <a:srgbClr val="00B050"/>
                </a:solidFill>
                <a:latin typeface="Times New Roman" panose="02020603050405020304" pitchFamily="18" charset="0"/>
                <a:cs typeface="Times New Roman" panose="02020603050405020304" pitchFamily="18" charset="0"/>
              </a:rPr>
              <a:t>Realistic nuclear forces:</a:t>
            </a:r>
            <a:endParaRPr lang="en-US" altLang="zh-CN" b="1"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B8284A15-875F-40FB-8D1A-956BA7F24F32}"/>
              </a:ext>
            </a:extLst>
          </p:cNvPr>
          <p:cNvSpPr/>
          <p:nvPr/>
        </p:nvSpPr>
        <p:spPr>
          <a:xfrm>
            <a:off x="-3826" y="2357017"/>
            <a:ext cx="9144000" cy="498663"/>
          </a:xfrm>
          <a:prstGeom prst="rect">
            <a:avLst/>
          </a:prstGeom>
          <a:noFill/>
          <a:ln>
            <a:noFill/>
          </a:ln>
        </p:spPr>
        <p:txBody>
          <a:bodyPr wrap="square">
            <a:spAutoFit/>
          </a:bodyPr>
          <a:lstStyle/>
          <a:p>
            <a:pPr>
              <a:lnSpc>
                <a:spcPct val="150000"/>
              </a:lnSpc>
            </a:pPr>
            <a:r>
              <a:rPr lang="en-US" altLang="zh-CN" sz="2000" b="1" i="1" dirty="0">
                <a:solidFill>
                  <a:srgbClr val="00B050"/>
                </a:solidFill>
                <a:latin typeface="Times New Roman" panose="02020603050405020304" pitchFamily="18" charset="0"/>
                <a:cs typeface="Times New Roman" panose="02020603050405020304" pitchFamily="18" charset="0"/>
              </a:rPr>
              <a:t> Ab-initio </a:t>
            </a:r>
            <a:r>
              <a:rPr lang="en-US" altLang="zh-CN" sz="2000" b="1" dirty="0">
                <a:solidFill>
                  <a:srgbClr val="00B050"/>
                </a:solidFill>
                <a:latin typeface="Times New Roman" panose="02020603050405020304" pitchFamily="18" charset="0"/>
                <a:cs typeface="Times New Roman" panose="02020603050405020304" pitchFamily="18" charset="0"/>
              </a:rPr>
              <a:t>many-body</a:t>
            </a:r>
            <a:r>
              <a:rPr lang="en-US" altLang="zh-CN" sz="2000" b="1" i="1" dirty="0">
                <a:solidFill>
                  <a:srgbClr val="00B050"/>
                </a:solidFill>
                <a:latin typeface="Times New Roman" panose="02020603050405020304" pitchFamily="18" charset="0"/>
                <a:cs typeface="Times New Roman" panose="02020603050405020304" pitchFamily="18" charset="0"/>
              </a:rPr>
              <a:t> </a:t>
            </a:r>
            <a:r>
              <a:rPr lang="en-US" altLang="zh-CN" sz="2000" b="1" dirty="0">
                <a:solidFill>
                  <a:srgbClr val="00B050"/>
                </a:solidFill>
                <a:latin typeface="Times New Roman" panose="02020603050405020304" pitchFamily="18" charset="0"/>
                <a:cs typeface="Times New Roman" panose="02020603050405020304" pitchFamily="18" charset="0"/>
              </a:rPr>
              <a:t>methods</a:t>
            </a:r>
          </a:p>
        </p:txBody>
      </p:sp>
      <p:sp>
        <p:nvSpPr>
          <p:cNvPr id="5" name="矩形 4">
            <a:extLst>
              <a:ext uri="{FF2B5EF4-FFF2-40B4-BE49-F238E27FC236}">
                <a16:creationId xmlns:a16="http://schemas.microsoft.com/office/drawing/2014/main" id="{7281B3C4-607D-4ECA-BFF9-934F41723019}"/>
              </a:ext>
            </a:extLst>
          </p:cNvPr>
          <p:cNvSpPr/>
          <p:nvPr/>
        </p:nvSpPr>
        <p:spPr>
          <a:xfrm>
            <a:off x="719705" y="877700"/>
            <a:ext cx="7416558" cy="458074"/>
          </a:xfrm>
          <a:prstGeom prst="rect">
            <a:avLst/>
          </a:prstGeom>
        </p:spPr>
        <p:txBody>
          <a:bodyPr wrap="square">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Chiral EFT, CD Bonn, AV18 …</a:t>
            </a:r>
          </a:p>
        </p:txBody>
      </p:sp>
      <p:sp>
        <p:nvSpPr>
          <p:cNvPr id="6" name="矩形 5">
            <a:extLst>
              <a:ext uri="{FF2B5EF4-FFF2-40B4-BE49-F238E27FC236}">
                <a16:creationId xmlns:a16="http://schemas.microsoft.com/office/drawing/2014/main" id="{C583BB0D-8CEE-425F-80B1-1919C51A6D92}"/>
              </a:ext>
            </a:extLst>
          </p:cNvPr>
          <p:cNvSpPr/>
          <p:nvPr/>
        </p:nvSpPr>
        <p:spPr>
          <a:xfrm>
            <a:off x="782515" y="1816107"/>
            <a:ext cx="7920614" cy="458074"/>
          </a:xfrm>
          <a:prstGeom prst="rect">
            <a:avLst/>
          </a:prstGeom>
        </p:spPr>
        <p:txBody>
          <a:bodyPr wrap="square">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SRG, UCOM, </a:t>
            </a:r>
            <a:r>
              <a:rPr lang="en-US" altLang="zh-CN" b="1" i="1" dirty="0" err="1">
                <a:latin typeface="Times New Roman" panose="02020603050405020304" pitchFamily="18" charset="0"/>
                <a:cs typeface="Times New Roman" panose="02020603050405020304" pitchFamily="18" charset="0"/>
              </a:rPr>
              <a:t>V</a:t>
            </a:r>
            <a:r>
              <a:rPr lang="en-US" altLang="zh-CN" b="1" baseline="-25000" dirty="0" err="1">
                <a:latin typeface="Times New Roman" panose="02020603050405020304" pitchFamily="18" charset="0"/>
                <a:cs typeface="Times New Roman" panose="02020603050405020304" pitchFamily="18" charset="0"/>
              </a:rPr>
              <a:t>low</a:t>
            </a:r>
            <a:r>
              <a:rPr lang="en-US" altLang="zh-CN" b="1" baseline="-25000" dirty="0">
                <a:latin typeface="Times New Roman" panose="02020603050405020304" pitchFamily="18" charset="0"/>
                <a:cs typeface="Times New Roman" panose="02020603050405020304" pitchFamily="18" charset="0"/>
              </a:rPr>
              <a:t>-k , </a:t>
            </a:r>
            <a:r>
              <a:rPr lang="en-US" altLang="zh-CN" b="1" dirty="0">
                <a:latin typeface="Times New Roman" panose="02020603050405020304" pitchFamily="18" charset="0"/>
                <a:cs typeface="Times New Roman" panose="02020603050405020304" pitchFamily="18" charset="0"/>
              </a:rPr>
              <a:t>OLS, (G-Matrix) …</a:t>
            </a:r>
          </a:p>
        </p:txBody>
      </p:sp>
      <p:sp>
        <p:nvSpPr>
          <p:cNvPr id="7" name="矩形 6">
            <a:extLst>
              <a:ext uri="{FF2B5EF4-FFF2-40B4-BE49-F238E27FC236}">
                <a16:creationId xmlns:a16="http://schemas.microsoft.com/office/drawing/2014/main" id="{48515186-3974-48C8-A287-DAE969084F84}"/>
              </a:ext>
            </a:extLst>
          </p:cNvPr>
          <p:cNvSpPr/>
          <p:nvPr/>
        </p:nvSpPr>
        <p:spPr>
          <a:xfrm>
            <a:off x="0" y="1358033"/>
            <a:ext cx="9144000" cy="458074"/>
          </a:xfrm>
          <a:prstGeom prst="rect">
            <a:avLst/>
          </a:prstGeom>
          <a:noFill/>
        </p:spPr>
        <p:txBody>
          <a:bodyPr wrap="square">
            <a:spAutoFit/>
          </a:bodyPr>
          <a:lstStyle/>
          <a:p>
            <a:pPr>
              <a:lnSpc>
                <a:spcPct val="150000"/>
              </a:lnSpc>
            </a:pPr>
            <a:r>
              <a:rPr lang="en-US" altLang="zh-CN" b="1" dirty="0">
                <a:solidFill>
                  <a:srgbClr val="00B050"/>
                </a:solidFill>
                <a:latin typeface="Times New Roman" panose="02020603050405020304" pitchFamily="18" charset="0"/>
                <a:cs typeface="Times New Roman" panose="02020603050405020304" pitchFamily="18" charset="0"/>
              </a:rPr>
              <a:t>Renormalization to soften the force, to speed up convergence </a:t>
            </a:r>
          </a:p>
        </p:txBody>
      </p:sp>
      <p:sp>
        <p:nvSpPr>
          <p:cNvPr id="8" name="TextBox 8">
            <a:extLst>
              <a:ext uri="{FF2B5EF4-FFF2-40B4-BE49-F238E27FC236}">
                <a16:creationId xmlns:a16="http://schemas.microsoft.com/office/drawing/2014/main" id="{181D1659-6187-499F-AE90-0E3206B5DE51}"/>
              </a:ext>
            </a:extLst>
          </p:cNvPr>
          <p:cNvSpPr txBox="1"/>
          <p:nvPr/>
        </p:nvSpPr>
        <p:spPr>
          <a:xfrm>
            <a:off x="827584" y="0"/>
            <a:ext cx="9205058" cy="461665"/>
          </a:xfrm>
          <a:prstGeom prst="rect">
            <a:avLst/>
          </a:prstGeom>
          <a:noFill/>
        </p:spPr>
        <p:txBody>
          <a:bodyPr wrap="square" rtlCol="0">
            <a:spAutoFit/>
          </a:bodyPr>
          <a:lstStyle/>
          <a:p>
            <a:pPr algn="ctr"/>
            <a:r>
              <a:rPr lang="en-US" altLang="zh-CN" sz="2400" b="1" dirty="0">
                <a:solidFill>
                  <a:srgbClr val="552DFD"/>
                </a:solidFill>
                <a:latin typeface="Times New Roman" panose="02020603050405020304" pitchFamily="18" charset="0"/>
                <a:cs typeface="Times New Roman" panose="02020603050405020304" pitchFamily="18" charset="0"/>
              </a:rPr>
              <a:t>Three steps of </a:t>
            </a:r>
            <a:r>
              <a:rPr lang="en-US" altLang="zh-CN" sz="2400" b="1" i="1" dirty="0">
                <a:solidFill>
                  <a:srgbClr val="552DFD"/>
                </a:solidFill>
                <a:latin typeface="Times New Roman" panose="02020603050405020304" pitchFamily="18" charset="0"/>
                <a:cs typeface="Times New Roman" panose="02020603050405020304" pitchFamily="18" charset="0"/>
              </a:rPr>
              <a:t>ab initio </a:t>
            </a:r>
            <a:r>
              <a:rPr lang="en-US" altLang="zh-CN" sz="2400" b="1" dirty="0">
                <a:solidFill>
                  <a:srgbClr val="552DFD"/>
                </a:solidFill>
                <a:latin typeface="Times New Roman" panose="02020603050405020304" pitchFamily="18" charset="0"/>
                <a:cs typeface="Times New Roman" panose="02020603050405020304" pitchFamily="18" charset="0"/>
              </a:rPr>
              <a:t>calculation of nuclear structure (</a:t>
            </a:r>
            <a:r>
              <a:rPr lang="zh-CN" altLang="en-US" sz="2400" b="1" dirty="0">
                <a:solidFill>
                  <a:srgbClr val="552DFD"/>
                </a:solidFill>
                <a:latin typeface="仿宋" panose="02010609060101010101" pitchFamily="49" charset="-122"/>
                <a:ea typeface="仿宋" panose="02010609060101010101" pitchFamily="49" charset="-122"/>
                <a:cs typeface="Times New Roman" panose="02020603050405020304" pitchFamily="18" charset="0"/>
              </a:rPr>
              <a:t>计算三步曲</a:t>
            </a:r>
            <a:r>
              <a:rPr lang="en-US" altLang="zh-CN" sz="2400" b="1" dirty="0">
                <a:solidFill>
                  <a:srgbClr val="552DFD"/>
                </a:solidFill>
                <a:latin typeface="Times New Roman" panose="02020603050405020304" pitchFamily="18" charset="0"/>
                <a:cs typeface="Times New Roman" panose="02020603050405020304" pitchFamily="18" charset="0"/>
              </a:rPr>
              <a:t>)</a:t>
            </a:r>
            <a:endParaRPr lang="zh-CN" altLang="en-US" sz="2400" b="1" dirty="0">
              <a:solidFill>
                <a:srgbClr val="552DFD"/>
              </a:solidFill>
              <a:latin typeface="Times New Roman" panose="02020603050405020304" pitchFamily="18" charset="0"/>
              <a:cs typeface="Times New Roman" panose="02020603050405020304" pitchFamily="18" charset="0"/>
            </a:endParaRPr>
          </a:p>
        </p:txBody>
      </p:sp>
      <p:sp>
        <p:nvSpPr>
          <p:cNvPr id="10" name="灯片编号占位符 9">
            <a:extLst>
              <a:ext uri="{FF2B5EF4-FFF2-40B4-BE49-F238E27FC236}">
                <a16:creationId xmlns:a16="http://schemas.microsoft.com/office/drawing/2014/main" id="{1DAC2083-5FDE-40ED-9D2E-7E408662F0C1}"/>
              </a:ext>
            </a:extLst>
          </p:cNvPr>
          <p:cNvSpPr>
            <a:spLocks noGrp="1"/>
          </p:cNvSpPr>
          <p:nvPr>
            <p:ph type="sldNum" sz="quarter" idx="12"/>
          </p:nvPr>
        </p:nvSpPr>
        <p:spPr/>
        <p:txBody>
          <a:bodyPr/>
          <a:lstStyle/>
          <a:p>
            <a:fld id="{666D9CF6-2EB0-4E04-8338-D36046F01F75}" type="slidenum">
              <a:rPr lang="zh-CN" altLang="en-US" smtClean="0"/>
              <a:t>5</a:t>
            </a:fld>
            <a:endParaRPr lang="zh-CN" altLang="en-US"/>
          </a:p>
        </p:txBody>
      </p:sp>
    </p:spTree>
    <p:extLst>
      <p:ext uri="{BB962C8B-B14F-4D97-AF65-F5344CB8AC3E}">
        <p14:creationId xmlns:p14="http://schemas.microsoft.com/office/powerpoint/2010/main" val="72839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3D3E1-FAAD-4B13-AB57-D87E6112320A}"/>
              </a:ext>
            </a:extLst>
          </p:cNvPr>
          <p:cNvSpPr txBox="1">
            <a:spLocks/>
          </p:cNvSpPr>
          <p:nvPr/>
        </p:nvSpPr>
        <p:spPr>
          <a:xfrm>
            <a:off x="116641" y="1517483"/>
            <a:ext cx="5442249" cy="1328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2000" b="1">
                <a:latin typeface="Times New Roman" panose="02020603050405020304" pitchFamily="18" charset="0"/>
                <a:cs typeface="Times New Roman" panose="02020603050405020304" pitchFamily="18" charset="0"/>
              </a:rPr>
              <a:t>Yukawa nuclear force by </a:t>
            </a:r>
            <a:r>
              <a:rPr lang="el-GR" altLang="zh-CN" sz="2000" b="1">
                <a:latin typeface="Times New Roman" panose="02020603050405020304" pitchFamily="18" charset="0"/>
                <a:cs typeface="Times New Roman" panose="02020603050405020304" pitchFamily="18" charset="0"/>
              </a:rPr>
              <a:t>π</a:t>
            </a:r>
            <a:r>
              <a:rPr lang="en-US" altLang="zh-CN" sz="2000" b="1">
                <a:latin typeface="Times New Roman" panose="02020603050405020304" pitchFamily="18" charset="0"/>
                <a:cs typeface="Times New Roman" panose="02020603050405020304" pitchFamily="18" charset="0"/>
              </a:rPr>
              <a:t> meson exchange</a:t>
            </a:r>
            <a:endParaRPr lang="zh-CN" altLang="en-US" sz="2000" b="1" dirty="0">
              <a:latin typeface="Times New Roman" panose="02020603050405020304" pitchFamily="18" charset="0"/>
              <a:cs typeface="Times New Roman" panose="02020603050405020304" pitchFamily="18" charset="0"/>
            </a:endParaRPr>
          </a:p>
        </p:txBody>
      </p:sp>
      <p:graphicFrame>
        <p:nvGraphicFramePr>
          <p:cNvPr id="3" name="对象 2">
            <a:extLst>
              <a:ext uri="{FF2B5EF4-FFF2-40B4-BE49-F238E27FC236}">
                <a16:creationId xmlns:a16="http://schemas.microsoft.com/office/drawing/2014/main" id="{2DC53890-B54E-4291-9855-980EA3CC7B78}"/>
              </a:ext>
            </a:extLst>
          </p:cNvPr>
          <p:cNvGraphicFramePr>
            <a:graphicFrameLocks noChangeAspect="1"/>
          </p:cNvGraphicFramePr>
          <p:nvPr>
            <p:extLst>
              <p:ext uri="{D42A27DB-BD31-4B8C-83A1-F6EECF244321}">
                <p14:modId xmlns:p14="http://schemas.microsoft.com/office/powerpoint/2010/main" val="4025756377"/>
              </p:ext>
            </p:extLst>
          </p:nvPr>
        </p:nvGraphicFramePr>
        <p:xfrm>
          <a:off x="3685993" y="3019560"/>
          <a:ext cx="914400" cy="179388"/>
        </p:xfrm>
        <a:graphic>
          <a:graphicData uri="http://schemas.openxmlformats.org/presentationml/2006/ole">
            <mc:AlternateContent xmlns:mc="http://schemas.openxmlformats.org/markup-compatibility/2006">
              <mc:Choice xmlns:v="urn:schemas-microsoft-com:vml" Requires="v">
                <p:oleObj spid="_x0000_s1084" name="Equation" r:id="rId3" imgW="914400" imgH="179640" progId="Equation.DSMT4">
                  <p:embed/>
                </p:oleObj>
              </mc:Choice>
              <mc:Fallback>
                <p:oleObj name="Equation" r:id="rId3" imgW="914400" imgH="179640" progId="Equation.DSMT4">
                  <p:embed/>
                  <p:pic>
                    <p:nvPicPr>
                      <p:cNvPr id="4" name="对象 3"/>
                      <p:cNvPicPr/>
                      <p:nvPr/>
                    </p:nvPicPr>
                    <p:blipFill>
                      <a:blip r:embed="rId4"/>
                      <a:stretch>
                        <a:fillRect/>
                      </a:stretch>
                    </p:blipFill>
                    <p:spPr>
                      <a:xfrm>
                        <a:off x="3685993" y="3019560"/>
                        <a:ext cx="914400" cy="1793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9F2AAB9-EFAE-42DF-A36F-326B217C8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44" y="4198653"/>
            <a:ext cx="4890061" cy="191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14">
            <a:extLst>
              <a:ext uri="{FF2B5EF4-FFF2-40B4-BE49-F238E27FC236}">
                <a16:creationId xmlns:a16="http://schemas.microsoft.com/office/drawing/2014/main" id="{D810ACCC-2611-401F-A54C-F3457E9A2AB2}"/>
              </a:ext>
            </a:extLst>
          </p:cNvPr>
          <p:cNvSpPr txBox="1"/>
          <p:nvPr/>
        </p:nvSpPr>
        <p:spPr>
          <a:xfrm>
            <a:off x="179512" y="747765"/>
            <a:ext cx="5328592"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Electromagnetic force has an infinite range!</a:t>
            </a:r>
            <a:endParaRPr lang="zh-CN" altLang="en-US" sz="20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7E00793-8E2D-4E35-9453-2357FA36877C}"/>
              </a:ext>
            </a:extLst>
          </p:cNvPr>
          <p:cNvSpPr txBox="1"/>
          <p:nvPr/>
        </p:nvSpPr>
        <p:spPr>
          <a:xfrm>
            <a:off x="23041" y="82828"/>
            <a:ext cx="12012266" cy="523220"/>
          </a:xfrm>
          <a:prstGeom prst="rect">
            <a:avLst/>
          </a:prstGeom>
          <a:solidFill>
            <a:schemeClr val="accent2">
              <a:lumMod val="40000"/>
              <a:lumOff val="60000"/>
            </a:schemeClr>
          </a:solidFill>
        </p:spPr>
        <p:txBody>
          <a:bodyPr wrap="square" rtlCol="0">
            <a:spAutoFit/>
          </a:bodyPr>
          <a:lstStyle/>
          <a:p>
            <a:pPr algn="ctr"/>
            <a:r>
              <a:rPr lang="en-US" altLang="zh-CN" sz="2800" b="1" dirty="0">
                <a:solidFill>
                  <a:srgbClr val="00B050"/>
                </a:solidFill>
                <a:latin typeface="Times New Roman" panose="02020603050405020304" pitchFamily="18" charset="0"/>
                <a:cs typeface="Times New Roman" panose="02020603050405020304" pitchFamily="18" charset="0"/>
              </a:rPr>
              <a:t>I. Realistic nuclear forces</a:t>
            </a:r>
            <a:endParaRPr lang="zh-CN" altLang="en-US" sz="2800" b="1" dirty="0">
              <a:solidFill>
                <a:srgbClr val="00B050"/>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1C6EA145-83A6-499F-98D0-218E500DAD46}"/>
              </a:ext>
            </a:extLst>
          </p:cNvPr>
          <p:cNvSpPr/>
          <p:nvPr/>
        </p:nvSpPr>
        <p:spPr>
          <a:xfrm>
            <a:off x="348928" y="3626952"/>
            <a:ext cx="4977677" cy="369332"/>
          </a:xfrm>
          <a:prstGeom prst="rect">
            <a:avLst/>
          </a:prstGeom>
          <a:ln w="28575">
            <a:solidFill>
              <a:srgbClr val="00B050"/>
            </a:solidFill>
          </a:ln>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Long-range attractive</a:t>
            </a:r>
            <a:r>
              <a:rPr lang="zh-CN" altLang="en-US" b="1" dirty="0">
                <a:solidFill>
                  <a:srgbClr val="FF0000"/>
                </a:solidFill>
                <a:latin typeface="Times New Roman" panose="02020603050405020304" pitchFamily="18" charset="0"/>
                <a:cs typeface="Times New Roman" panose="02020603050405020304" pitchFamily="18" charset="0"/>
              </a:rPr>
              <a:t>，</a:t>
            </a:r>
            <a:r>
              <a:rPr lang="en-US" altLang="zh-CN" b="1" dirty="0">
                <a:solidFill>
                  <a:srgbClr val="FF0000"/>
                </a:solidFill>
                <a:latin typeface="Times New Roman" panose="02020603050405020304" pitchFamily="18" charset="0"/>
                <a:cs typeface="Times New Roman" panose="02020603050405020304" pitchFamily="18" charset="0"/>
              </a:rPr>
              <a:t>no short-range repulsive</a:t>
            </a:r>
            <a:endParaRPr lang="zh-CN" altLang="en-US" dirty="0">
              <a:solidFill>
                <a:srgbClr val="FF0000"/>
              </a:solidFill>
            </a:endParaRPr>
          </a:p>
        </p:txBody>
      </p:sp>
      <p:pic>
        <p:nvPicPr>
          <p:cNvPr id="8" name="图片 7" descr="屏幕剪辑">
            <a:extLst>
              <a:ext uri="{FF2B5EF4-FFF2-40B4-BE49-F238E27FC236}">
                <a16:creationId xmlns:a16="http://schemas.microsoft.com/office/drawing/2014/main" id="{E44F0598-6A89-4D6E-B285-043CBE34C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726" y="2951791"/>
            <a:ext cx="1574627" cy="314925"/>
          </a:xfrm>
          <a:prstGeom prst="rect">
            <a:avLst/>
          </a:prstGeom>
        </p:spPr>
      </p:pic>
      <p:pic>
        <p:nvPicPr>
          <p:cNvPr id="9" name="图片 8" descr="屏幕剪辑">
            <a:extLst>
              <a:ext uri="{FF2B5EF4-FFF2-40B4-BE49-F238E27FC236}">
                <a16:creationId xmlns:a16="http://schemas.microsoft.com/office/drawing/2014/main" id="{FEF253CD-9250-46EB-A510-C95DB2E993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026" y="1501879"/>
            <a:ext cx="2304256" cy="940366"/>
          </a:xfrm>
          <a:prstGeom prst="rect">
            <a:avLst/>
          </a:prstGeom>
        </p:spPr>
      </p:pic>
      <p:pic>
        <p:nvPicPr>
          <p:cNvPr id="10" name="图片 9" descr="屏幕剪辑">
            <a:extLst>
              <a:ext uri="{FF2B5EF4-FFF2-40B4-BE49-F238E27FC236}">
                <a16:creationId xmlns:a16="http://schemas.microsoft.com/office/drawing/2014/main" id="{008EF7BB-A93D-465A-8BC7-BE7EDA309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088" y="644120"/>
            <a:ext cx="1008112" cy="639981"/>
          </a:xfrm>
          <a:prstGeom prst="rect">
            <a:avLst/>
          </a:prstGeom>
        </p:spPr>
      </p:pic>
      <p:pic>
        <p:nvPicPr>
          <p:cNvPr id="11" name="图片 10" descr="屏幕剪辑">
            <a:extLst>
              <a:ext uri="{FF2B5EF4-FFF2-40B4-BE49-F238E27FC236}">
                <a16:creationId xmlns:a16="http://schemas.microsoft.com/office/drawing/2014/main" id="{202CA4C2-13C0-4455-8E61-81DA0834E0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3418" y="2571891"/>
            <a:ext cx="4053709" cy="3784459"/>
          </a:xfrm>
          <a:prstGeom prst="rect">
            <a:avLst/>
          </a:prstGeom>
        </p:spPr>
      </p:pic>
      <p:cxnSp>
        <p:nvCxnSpPr>
          <p:cNvPr id="12" name="直接箭头连接符 11">
            <a:extLst>
              <a:ext uri="{FF2B5EF4-FFF2-40B4-BE49-F238E27FC236}">
                <a16:creationId xmlns:a16="http://schemas.microsoft.com/office/drawing/2014/main" id="{B3398EA0-1A92-426F-950D-388D8E9B30E2}"/>
              </a:ext>
            </a:extLst>
          </p:cNvPr>
          <p:cNvCxnSpPr>
            <a:cxnSpLocks/>
          </p:cNvCxnSpPr>
          <p:nvPr/>
        </p:nvCxnSpPr>
        <p:spPr>
          <a:xfrm>
            <a:off x="7727458" y="2305318"/>
            <a:ext cx="2505890" cy="2492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6ECD92D-7F03-4954-8615-39C8ACF46E8E}"/>
              </a:ext>
            </a:extLst>
          </p:cNvPr>
          <p:cNvSpPr txBox="1"/>
          <p:nvPr/>
        </p:nvSpPr>
        <p:spPr>
          <a:xfrm>
            <a:off x="6467974" y="807690"/>
            <a:ext cx="201622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交换光子，</a:t>
            </a:r>
            <a:r>
              <a:rPr lang="en-US" altLang="zh-CN" i="1" dirty="0" err="1">
                <a:latin typeface="Times New Roman" panose="02020603050405020304" pitchFamily="18" charset="0"/>
                <a:cs typeface="Times New Roman" panose="02020603050405020304" pitchFamily="18" charset="0"/>
              </a:rPr>
              <a:t>m</a:t>
            </a:r>
            <a:r>
              <a:rPr lang="en-US" altLang="zh-CN" baseline="-25000" dirty="0" err="1">
                <a:latin typeface="Times New Roman" panose="02020603050405020304" pitchFamily="18" charset="0"/>
                <a:cs typeface="Times New Roman" panose="02020603050405020304" pitchFamily="18" charset="0"/>
              </a:rPr>
              <a:t>γ</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464AC751-8650-47F7-93FF-17AACAD19966}"/>
              </a:ext>
            </a:extLst>
          </p:cNvPr>
          <p:cNvSpPr/>
          <p:nvPr/>
        </p:nvSpPr>
        <p:spPr>
          <a:xfrm>
            <a:off x="1172724" y="2944872"/>
            <a:ext cx="1236236" cy="369332"/>
          </a:xfrm>
          <a:prstGeom prst="rect">
            <a:avLst/>
          </a:prstGeom>
        </p:spPr>
        <p:txBody>
          <a:bodyPr wrap="none">
            <a:spAutoFit/>
          </a:bodyPr>
          <a:lstStyle/>
          <a:p>
            <a:r>
              <a:rPr lang="zh-CN" altLang="en-US" dirty="0">
                <a:latin typeface="Times New Roman" panose="02020603050405020304" pitchFamily="18" charset="0"/>
                <a:cs typeface="Times New Roman" panose="02020603050405020304" pitchFamily="18" charset="0"/>
              </a:rPr>
              <a:t>交换</a:t>
            </a:r>
            <a:r>
              <a:rPr lang="el-GR" altLang="zh-CN" dirty="0">
                <a:latin typeface="Times New Roman" panose="02020603050405020304" pitchFamily="18" charset="0"/>
                <a:cs typeface="Times New Roman" panose="02020603050405020304" pitchFamily="18" charset="0"/>
              </a:rPr>
              <a:t>π</a:t>
            </a:r>
            <a:r>
              <a:rPr lang="zh-CN" altLang="en-US" dirty="0">
                <a:latin typeface="Times New Roman" panose="02020603050405020304" pitchFamily="18" charset="0"/>
                <a:cs typeface="Times New Roman" panose="02020603050405020304" pitchFamily="18" charset="0"/>
              </a:rPr>
              <a:t>介子</a:t>
            </a:r>
          </a:p>
        </p:txBody>
      </p:sp>
      <p:sp>
        <p:nvSpPr>
          <p:cNvPr id="15" name="灯片编号占位符 14">
            <a:extLst>
              <a:ext uri="{FF2B5EF4-FFF2-40B4-BE49-F238E27FC236}">
                <a16:creationId xmlns:a16="http://schemas.microsoft.com/office/drawing/2014/main" id="{4E5FFF77-642A-4820-ABD0-0AFBCED1B457}"/>
              </a:ext>
            </a:extLst>
          </p:cNvPr>
          <p:cNvSpPr>
            <a:spLocks noGrp="1"/>
          </p:cNvSpPr>
          <p:nvPr>
            <p:ph type="sldNum" sz="quarter" idx="12"/>
          </p:nvPr>
        </p:nvSpPr>
        <p:spPr/>
        <p:txBody>
          <a:bodyPr/>
          <a:lstStyle/>
          <a:p>
            <a:fld id="{666D9CF6-2EB0-4E04-8338-D36046F01F75}" type="slidenum">
              <a:rPr lang="zh-CN" altLang="en-US" smtClean="0"/>
              <a:t>6</a:t>
            </a:fld>
            <a:endParaRPr lang="zh-CN" altLang="en-US"/>
          </a:p>
        </p:txBody>
      </p:sp>
    </p:spTree>
    <p:extLst>
      <p:ext uri="{BB962C8B-B14F-4D97-AF65-F5344CB8AC3E}">
        <p14:creationId xmlns:p14="http://schemas.microsoft.com/office/powerpoint/2010/main" val="78152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a:extLst>
              <a:ext uri="{FF2B5EF4-FFF2-40B4-BE49-F238E27FC236}">
                <a16:creationId xmlns:a16="http://schemas.microsoft.com/office/drawing/2014/main" id="{CA0C341E-05C8-42D2-9CC2-03F5D18371CE}"/>
              </a:ext>
            </a:extLst>
          </p:cNvPr>
          <p:cNvGrpSpPr>
            <a:grpSpLocks/>
          </p:cNvGrpSpPr>
          <p:nvPr/>
        </p:nvGrpSpPr>
        <p:grpSpPr bwMode="auto">
          <a:xfrm>
            <a:off x="428208" y="0"/>
            <a:ext cx="8229600" cy="6356350"/>
            <a:chOff x="288" y="0"/>
            <a:chExt cx="5184" cy="4192"/>
          </a:xfrm>
        </p:grpSpPr>
        <p:sp>
          <p:nvSpPr>
            <p:cNvPr id="4" name="Rectangle 4">
              <a:extLst>
                <a:ext uri="{FF2B5EF4-FFF2-40B4-BE49-F238E27FC236}">
                  <a16:creationId xmlns:a16="http://schemas.microsoft.com/office/drawing/2014/main" id="{9D8478EB-5F6A-406B-BFE4-92F25F2499D4}"/>
                </a:ext>
              </a:extLst>
            </p:cNvPr>
            <p:cNvSpPr>
              <a:spLocks noChangeArrowheads="1"/>
            </p:cNvSpPr>
            <p:nvPr/>
          </p:nvSpPr>
          <p:spPr bwMode="auto">
            <a:xfrm>
              <a:off x="432" y="1872"/>
              <a:ext cx="4896" cy="576"/>
            </a:xfrm>
            <a:prstGeom prst="rect">
              <a:avLst/>
            </a:prstGeom>
            <a:solidFill>
              <a:srgbClr val="FFCCFF"/>
            </a:solidFill>
            <a:ln w="28575">
              <a:solidFill>
                <a:srgbClr val="CC0099"/>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zh-CN" sz="1800"/>
            </a:p>
          </p:txBody>
        </p:sp>
        <p:sp>
          <p:nvSpPr>
            <p:cNvPr id="5" name="Rectangle 5">
              <a:extLst>
                <a:ext uri="{FF2B5EF4-FFF2-40B4-BE49-F238E27FC236}">
                  <a16:creationId xmlns:a16="http://schemas.microsoft.com/office/drawing/2014/main" id="{0B1308CC-993F-4712-9D6D-34ADFBF39B2E}"/>
                </a:ext>
              </a:extLst>
            </p:cNvPr>
            <p:cNvSpPr>
              <a:spLocks noChangeArrowheads="1"/>
            </p:cNvSpPr>
            <p:nvPr/>
          </p:nvSpPr>
          <p:spPr bwMode="auto">
            <a:xfrm>
              <a:off x="288" y="0"/>
              <a:ext cx="518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4400">
                  <a:solidFill>
                    <a:schemeClr val="tx2"/>
                  </a:solidFill>
                </a:rPr>
                <a:t>History, </a:t>
              </a:r>
              <a:r>
                <a:rPr lang="en-US" altLang="zh-CN" sz="4400" b="1">
                  <a:solidFill>
                    <a:schemeClr val="tx2"/>
                  </a:solidFill>
                </a:rPr>
                <a:t>Phase I</a:t>
              </a:r>
              <a:r>
                <a:rPr lang="en-US" altLang="zh-CN" sz="4400">
                  <a:solidFill>
                    <a:schemeClr val="tx2"/>
                  </a:solidFill>
                </a:rPr>
                <a:t> </a:t>
              </a:r>
              <a:r>
                <a:rPr lang="en-US" altLang="zh-CN" sz="3200">
                  <a:solidFill>
                    <a:schemeClr val="tx2"/>
                  </a:solidFill>
                </a:rPr>
                <a:t>(The first pion period)</a:t>
              </a:r>
              <a:endParaRPr lang="en-US" altLang="zh-CN" sz="4400">
                <a:solidFill>
                  <a:schemeClr val="tx2"/>
                </a:solidFill>
              </a:endParaRPr>
            </a:p>
          </p:txBody>
        </p:sp>
        <p:sp>
          <p:nvSpPr>
            <p:cNvPr id="6" name="Rectangle 6">
              <a:extLst>
                <a:ext uri="{FF2B5EF4-FFF2-40B4-BE49-F238E27FC236}">
                  <a16:creationId xmlns:a16="http://schemas.microsoft.com/office/drawing/2014/main" id="{9F8C1983-D768-4315-9C9B-688C0E9AC457}"/>
                </a:ext>
              </a:extLst>
            </p:cNvPr>
            <p:cNvSpPr>
              <a:spLocks noChangeArrowheads="1"/>
            </p:cNvSpPr>
            <p:nvPr/>
          </p:nvSpPr>
          <p:spPr bwMode="auto">
            <a:xfrm>
              <a:off x="432" y="768"/>
              <a:ext cx="4896" cy="960"/>
            </a:xfrm>
            <a:prstGeom prst="rect">
              <a:avLst/>
            </a:prstGeom>
            <a:solidFill>
              <a:srgbClr val="CCECFF"/>
            </a:solidFill>
            <a:ln w="38100">
              <a:solidFill>
                <a:srgbClr val="6699FF"/>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zh-CN" sz="1800"/>
            </a:p>
          </p:txBody>
        </p:sp>
        <p:sp>
          <p:nvSpPr>
            <p:cNvPr id="7" name="Text Box 7">
              <a:extLst>
                <a:ext uri="{FF2B5EF4-FFF2-40B4-BE49-F238E27FC236}">
                  <a16:creationId xmlns:a16="http://schemas.microsoft.com/office/drawing/2014/main" id="{20AB65CF-16FA-4578-BB49-3346232519EA}"/>
                </a:ext>
              </a:extLst>
            </p:cNvPr>
            <p:cNvSpPr txBox="1">
              <a:spLocks noChangeArrowheads="1"/>
            </p:cNvSpPr>
            <p:nvPr/>
          </p:nvSpPr>
          <p:spPr bwMode="auto">
            <a:xfrm>
              <a:off x="528" y="1008"/>
              <a:ext cx="120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zh-CN" sz="4000" b="1"/>
                <a:t>1930</a:t>
              </a:r>
              <a:r>
                <a:rPr lang="en-US" altLang="en-US" sz="4000" b="1"/>
                <a:t>’</a:t>
              </a:r>
              <a:r>
                <a:rPr lang="en-US" altLang="ja-JP" sz="4000" b="1"/>
                <a:t>s</a:t>
              </a:r>
              <a:endParaRPr lang="en-US" altLang="zh-CN" sz="4000" b="1"/>
            </a:p>
          </p:txBody>
        </p:sp>
        <p:sp>
          <p:nvSpPr>
            <p:cNvPr id="8" name="Text Box 8">
              <a:extLst>
                <a:ext uri="{FF2B5EF4-FFF2-40B4-BE49-F238E27FC236}">
                  <a16:creationId xmlns:a16="http://schemas.microsoft.com/office/drawing/2014/main" id="{78F00D35-70FE-4B3E-B2A1-018D3D6E183E}"/>
                </a:ext>
              </a:extLst>
            </p:cNvPr>
            <p:cNvSpPr txBox="1">
              <a:spLocks noChangeArrowheads="1"/>
            </p:cNvSpPr>
            <p:nvPr/>
          </p:nvSpPr>
          <p:spPr bwMode="auto">
            <a:xfrm>
              <a:off x="1728" y="864"/>
              <a:ext cx="336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zh-CN" sz="1800"/>
                <a:t>Chadwick (1932): Neutron</a:t>
              </a:r>
            </a:p>
            <a:p>
              <a:pPr eaLnBrk="1" hangingPunct="1">
                <a:spcBef>
                  <a:spcPct val="50000"/>
                </a:spcBef>
              </a:pPr>
              <a:r>
                <a:rPr lang="en-US" altLang="zh-CN" sz="1800"/>
                <a:t>Heisenberg (1932): First Phenomenology (Isospin)</a:t>
              </a:r>
            </a:p>
            <a:p>
              <a:pPr eaLnBrk="1" hangingPunct="1">
                <a:spcBef>
                  <a:spcPct val="50000"/>
                </a:spcBef>
              </a:pPr>
              <a:r>
                <a:rPr lang="en-US" altLang="zh-CN" sz="1800" b="1">
                  <a:solidFill>
                    <a:srgbClr val="FF0066"/>
                  </a:solidFill>
                </a:rPr>
                <a:t>Yukawa (1935): Meson Hypothesis</a:t>
              </a:r>
            </a:p>
          </p:txBody>
        </p:sp>
        <p:sp>
          <p:nvSpPr>
            <p:cNvPr id="9" name="Rectangle 9">
              <a:extLst>
                <a:ext uri="{FF2B5EF4-FFF2-40B4-BE49-F238E27FC236}">
                  <a16:creationId xmlns:a16="http://schemas.microsoft.com/office/drawing/2014/main" id="{EC831B72-49F1-4A76-BD4F-908DC137A5C8}"/>
                </a:ext>
              </a:extLst>
            </p:cNvPr>
            <p:cNvSpPr>
              <a:spLocks noChangeArrowheads="1"/>
            </p:cNvSpPr>
            <p:nvPr/>
          </p:nvSpPr>
          <p:spPr bwMode="auto">
            <a:xfrm>
              <a:off x="432" y="2656"/>
              <a:ext cx="4896" cy="1536"/>
            </a:xfrm>
            <a:prstGeom prst="rect">
              <a:avLst/>
            </a:prstGeom>
            <a:solidFill>
              <a:srgbClr val="FFE499"/>
            </a:solidFill>
            <a:ln w="57150">
              <a:solidFill>
                <a:srgbClr val="CC99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zh-CN" sz="1800"/>
            </a:p>
          </p:txBody>
        </p:sp>
        <p:sp>
          <p:nvSpPr>
            <p:cNvPr id="10" name="Text Box 10">
              <a:extLst>
                <a:ext uri="{FF2B5EF4-FFF2-40B4-BE49-F238E27FC236}">
                  <a16:creationId xmlns:a16="http://schemas.microsoft.com/office/drawing/2014/main" id="{22F35B6E-93D0-467F-8D26-4848A2C1F956}"/>
                </a:ext>
              </a:extLst>
            </p:cNvPr>
            <p:cNvSpPr txBox="1">
              <a:spLocks noChangeArrowheads="1"/>
            </p:cNvSpPr>
            <p:nvPr/>
          </p:nvSpPr>
          <p:spPr bwMode="auto">
            <a:xfrm>
              <a:off x="528" y="2832"/>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zh-CN" sz="4000" b="1"/>
                <a:t>1950</a:t>
              </a:r>
              <a:r>
                <a:rPr lang="en-US" altLang="en-US" sz="4000" b="1"/>
                <a:t>’</a:t>
              </a:r>
              <a:r>
                <a:rPr lang="en-US" altLang="ja-JP" sz="4000" b="1"/>
                <a:t>s</a:t>
              </a:r>
              <a:endParaRPr lang="en-US" altLang="zh-CN" sz="4000" b="1"/>
            </a:p>
          </p:txBody>
        </p:sp>
        <p:sp>
          <p:nvSpPr>
            <p:cNvPr id="11" name="Text Box 11">
              <a:extLst>
                <a:ext uri="{FF2B5EF4-FFF2-40B4-BE49-F238E27FC236}">
                  <a16:creationId xmlns:a16="http://schemas.microsoft.com/office/drawing/2014/main" id="{CE7902DF-ECDC-42E9-A609-AD2E8F7574CC}"/>
                </a:ext>
              </a:extLst>
            </p:cNvPr>
            <p:cNvSpPr txBox="1">
              <a:spLocks noChangeArrowheads="1"/>
            </p:cNvSpPr>
            <p:nvPr/>
          </p:nvSpPr>
          <p:spPr bwMode="auto">
            <a:xfrm>
              <a:off x="1776" y="2640"/>
              <a:ext cx="3552"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zh-CN" sz="1800" dirty="0" err="1"/>
                <a:t>Taketani</a:t>
              </a:r>
              <a:r>
                <a:rPr lang="en-US" altLang="zh-CN" sz="1800" dirty="0"/>
                <a:t>, Nakamura, Sasaki (1951): 3 ranges.</a:t>
              </a:r>
            </a:p>
            <a:p>
              <a:pPr eaLnBrk="1" hangingPunct="1">
                <a:spcBef>
                  <a:spcPct val="50000"/>
                </a:spcBef>
              </a:pPr>
              <a:r>
                <a:rPr lang="en-US" altLang="zh-CN" sz="1800" b="1" dirty="0">
                  <a:solidFill>
                    <a:srgbClr val="CC3399"/>
                  </a:solidFill>
                </a:rPr>
                <a:t>One-Pion-Exchange (OPE): o.k.</a:t>
              </a:r>
            </a:p>
            <a:p>
              <a:pPr eaLnBrk="1" hangingPunct="1">
                <a:spcBef>
                  <a:spcPct val="50000"/>
                </a:spcBef>
              </a:pPr>
              <a:r>
                <a:rPr lang="en-US" altLang="zh-CN" sz="1800" b="1" dirty="0">
                  <a:solidFill>
                    <a:srgbClr val="33CC33"/>
                  </a:solidFill>
                </a:rPr>
                <a:t>Multi-pion exchanges: Problems!</a:t>
              </a:r>
            </a:p>
            <a:p>
              <a:pPr eaLnBrk="1" hangingPunct="1">
                <a:spcBef>
                  <a:spcPct val="50000"/>
                </a:spcBef>
              </a:pPr>
              <a:r>
                <a:rPr lang="en-US" altLang="zh-CN" sz="1800" dirty="0" err="1"/>
                <a:t>Taketani</a:t>
              </a:r>
              <a:r>
                <a:rPr lang="en-US" altLang="zh-CN" sz="1800" dirty="0"/>
                <a:t>, Machida, </a:t>
              </a:r>
              <a:r>
                <a:rPr lang="en-US" altLang="zh-CN" sz="1800" dirty="0" err="1"/>
                <a:t>Onuma</a:t>
              </a:r>
              <a:r>
                <a:rPr lang="en-US" altLang="zh-CN" sz="1800" dirty="0"/>
                <a:t> (1952);</a:t>
              </a:r>
            </a:p>
            <a:p>
              <a:pPr eaLnBrk="1" hangingPunct="1">
                <a:spcBef>
                  <a:spcPct val="50000"/>
                </a:spcBef>
              </a:pPr>
              <a:r>
                <a:rPr lang="en-US" altLang="zh-CN" sz="1800" dirty="0" err="1"/>
                <a:t>Brueckner</a:t>
              </a:r>
              <a:r>
                <a:rPr lang="en-US" altLang="zh-CN" sz="1800" dirty="0"/>
                <a:t>, Watson (1953).</a:t>
              </a:r>
            </a:p>
          </p:txBody>
        </p:sp>
        <p:sp>
          <p:nvSpPr>
            <p:cNvPr id="12" name="Text Box 12">
              <a:extLst>
                <a:ext uri="{FF2B5EF4-FFF2-40B4-BE49-F238E27FC236}">
                  <a16:creationId xmlns:a16="http://schemas.microsoft.com/office/drawing/2014/main" id="{01AB46E4-73DA-4B92-B778-4F24296710D1}"/>
                </a:ext>
              </a:extLst>
            </p:cNvPr>
            <p:cNvSpPr txBox="1">
              <a:spLocks noChangeArrowheads="1"/>
            </p:cNvSpPr>
            <p:nvPr/>
          </p:nvSpPr>
          <p:spPr bwMode="auto">
            <a:xfrm>
              <a:off x="624" y="3456"/>
              <a:ext cx="8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1800" b="1" i="1"/>
                <a:t>“</a:t>
              </a:r>
              <a:r>
                <a:rPr lang="en-US" altLang="ja-JP" sz="1800" b="1" i="1"/>
                <a:t>Pion Theories</a:t>
              </a:r>
              <a:r>
                <a:rPr lang="ja-JP" altLang="en-US" sz="1800" b="1" i="1"/>
                <a:t>”</a:t>
              </a:r>
              <a:endParaRPr lang="en-US" altLang="zh-CN" sz="1800" b="1" i="1"/>
            </a:p>
          </p:txBody>
        </p:sp>
        <p:sp>
          <p:nvSpPr>
            <p:cNvPr id="13" name="Text Box 13">
              <a:extLst>
                <a:ext uri="{FF2B5EF4-FFF2-40B4-BE49-F238E27FC236}">
                  <a16:creationId xmlns:a16="http://schemas.microsoft.com/office/drawing/2014/main" id="{64E3CBCB-F1DB-4FC9-9B1C-F63F8D952E6D}"/>
                </a:ext>
              </a:extLst>
            </p:cNvPr>
            <p:cNvSpPr txBox="1">
              <a:spLocks noChangeArrowheads="1"/>
            </p:cNvSpPr>
            <p:nvPr/>
          </p:nvSpPr>
          <p:spPr bwMode="auto">
            <a:xfrm>
              <a:off x="1824" y="1872"/>
              <a:ext cx="309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a:t>Discovery of the pion in cosmic ray (1947) and in the</a:t>
              </a:r>
            </a:p>
            <a:p>
              <a:pPr eaLnBrk="1" hangingPunct="1"/>
              <a:r>
                <a:rPr lang="en-US" altLang="zh-CN" sz="1600"/>
                <a:t>Berkeley Cyclotron Lab (1948).</a:t>
              </a:r>
            </a:p>
            <a:p>
              <a:pPr eaLnBrk="1" hangingPunct="1"/>
              <a:r>
                <a:rPr lang="en-US" altLang="zh-CN" sz="1600" b="1">
                  <a:solidFill>
                    <a:srgbClr val="FF0066"/>
                  </a:solidFill>
                </a:rPr>
                <a:t>Nobelprize awarded to Yukawa (1949).</a:t>
              </a:r>
              <a:r>
                <a:rPr lang="en-US" altLang="zh-CN" sz="1600">
                  <a:solidFill>
                    <a:srgbClr val="FF0066"/>
                  </a:solidFill>
                </a:rPr>
                <a:t> </a:t>
              </a:r>
            </a:p>
          </p:txBody>
        </p:sp>
        <p:sp>
          <p:nvSpPr>
            <p:cNvPr id="14" name="Text Box 14">
              <a:extLst>
                <a:ext uri="{FF2B5EF4-FFF2-40B4-BE49-F238E27FC236}">
                  <a16:creationId xmlns:a16="http://schemas.microsoft.com/office/drawing/2014/main" id="{352C4887-F87D-4F26-B011-F8228633CFED}"/>
                </a:ext>
              </a:extLst>
            </p:cNvPr>
            <p:cNvSpPr txBox="1">
              <a:spLocks noChangeArrowheads="1"/>
            </p:cNvSpPr>
            <p:nvPr/>
          </p:nvSpPr>
          <p:spPr bwMode="auto">
            <a:xfrm>
              <a:off x="528" y="1968"/>
              <a:ext cx="11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zh-CN" sz="3600" b="1"/>
                <a:t>1940</a:t>
              </a:r>
              <a:r>
                <a:rPr lang="en-US" altLang="en-US" sz="3600" b="1"/>
                <a:t>’</a:t>
              </a:r>
              <a:r>
                <a:rPr lang="en-US" altLang="ja-JP" sz="3600" b="1"/>
                <a:t>s</a:t>
              </a:r>
              <a:endParaRPr lang="en-US" altLang="zh-CN" sz="3600" b="1"/>
            </a:p>
          </p:txBody>
        </p:sp>
      </p:grpSp>
      <p:pic>
        <p:nvPicPr>
          <p:cNvPr id="15" name="图片 14">
            <a:extLst>
              <a:ext uri="{FF2B5EF4-FFF2-40B4-BE49-F238E27FC236}">
                <a16:creationId xmlns:a16="http://schemas.microsoft.com/office/drawing/2014/main" id="{EDA8D678-6A13-42A5-97B8-7C80F8A61F73}"/>
              </a:ext>
            </a:extLst>
          </p:cNvPr>
          <p:cNvPicPr>
            <a:picLocks noChangeAspect="1"/>
          </p:cNvPicPr>
          <p:nvPr/>
        </p:nvPicPr>
        <p:blipFill>
          <a:blip r:embed="rId2"/>
          <a:stretch>
            <a:fillRect/>
          </a:stretch>
        </p:blipFill>
        <p:spPr>
          <a:xfrm>
            <a:off x="8657808" y="2984088"/>
            <a:ext cx="2953585" cy="2758160"/>
          </a:xfrm>
          <a:prstGeom prst="rect">
            <a:avLst/>
          </a:prstGeom>
        </p:spPr>
      </p:pic>
      <p:sp>
        <p:nvSpPr>
          <p:cNvPr id="2" name="灯片编号占位符 1">
            <a:extLst>
              <a:ext uri="{FF2B5EF4-FFF2-40B4-BE49-F238E27FC236}">
                <a16:creationId xmlns:a16="http://schemas.microsoft.com/office/drawing/2014/main" id="{674B9D50-4904-473B-8737-A1275595603D}"/>
              </a:ext>
            </a:extLst>
          </p:cNvPr>
          <p:cNvSpPr>
            <a:spLocks noGrp="1"/>
          </p:cNvSpPr>
          <p:nvPr>
            <p:ph type="sldNum" sz="quarter" idx="12"/>
          </p:nvPr>
        </p:nvSpPr>
        <p:spPr/>
        <p:txBody>
          <a:bodyPr/>
          <a:lstStyle/>
          <a:p>
            <a:fld id="{666D9CF6-2EB0-4E04-8338-D36046F01F75}" type="slidenum">
              <a:rPr lang="zh-CN" altLang="en-US" smtClean="0"/>
              <a:t>7</a:t>
            </a:fld>
            <a:endParaRPr lang="zh-CN" altLang="en-US"/>
          </a:p>
        </p:txBody>
      </p:sp>
      <p:pic>
        <p:nvPicPr>
          <p:cNvPr id="16" name="图片 15" descr="屏幕剪辑">
            <a:extLst>
              <a:ext uri="{FF2B5EF4-FFF2-40B4-BE49-F238E27FC236}">
                <a16:creationId xmlns:a16="http://schemas.microsoft.com/office/drawing/2014/main" id="{6F7A9936-8231-4193-990B-1E5DCC1DD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480" y="1567731"/>
            <a:ext cx="2304256" cy="940366"/>
          </a:xfrm>
          <a:prstGeom prst="rect">
            <a:avLst/>
          </a:prstGeom>
        </p:spPr>
      </p:pic>
    </p:spTree>
    <p:extLst>
      <p:ext uri="{BB962C8B-B14F-4D97-AF65-F5344CB8AC3E}">
        <p14:creationId xmlns:p14="http://schemas.microsoft.com/office/powerpoint/2010/main" val="210357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AD5114CC-36B2-402E-9F0E-16595E8D5522}"/>
              </a:ext>
            </a:extLst>
          </p:cNvPr>
          <p:cNvSpPr>
            <a:spLocks noChangeArrowheads="1"/>
          </p:cNvSpPr>
          <p:nvPr/>
        </p:nvSpPr>
        <p:spPr bwMode="auto">
          <a:xfrm>
            <a:off x="441981" y="-4323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zh-CN" sz="4400" b="1" dirty="0">
                <a:solidFill>
                  <a:schemeClr val="tx2"/>
                </a:solidFill>
              </a:rPr>
              <a:t>Phase II:</a:t>
            </a:r>
            <a:r>
              <a:rPr lang="en-US" altLang="zh-CN" sz="4400" dirty="0">
                <a:solidFill>
                  <a:schemeClr val="tx2"/>
                </a:solidFill>
              </a:rPr>
              <a:t> The meson period</a:t>
            </a:r>
          </a:p>
        </p:txBody>
      </p:sp>
      <p:sp>
        <p:nvSpPr>
          <p:cNvPr id="4" name="Rectangle 5">
            <a:extLst>
              <a:ext uri="{FF2B5EF4-FFF2-40B4-BE49-F238E27FC236}">
                <a16:creationId xmlns:a16="http://schemas.microsoft.com/office/drawing/2014/main" id="{CFB0BD58-C587-4285-99C9-35F35809D5EB}"/>
              </a:ext>
            </a:extLst>
          </p:cNvPr>
          <p:cNvSpPr>
            <a:spLocks noChangeArrowheads="1"/>
          </p:cNvSpPr>
          <p:nvPr/>
        </p:nvSpPr>
        <p:spPr bwMode="auto">
          <a:xfrm>
            <a:off x="539552" y="959543"/>
            <a:ext cx="7772400" cy="1524000"/>
          </a:xfrm>
          <a:prstGeom prst="rect">
            <a:avLst/>
          </a:prstGeom>
          <a:solidFill>
            <a:srgbClr val="CCECFF"/>
          </a:solidFill>
          <a:ln w="38100">
            <a:solidFill>
              <a:srgbClr val="6699FF"/>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zh-CN" altLang="zh-CN" sz="1800"/>
          </a:p>
        </p:txBody>
      </p:sp>
      <p:sp>
        <p:nvSpPr>
          <p:cNvPr id="5" name="Text Box 6">
            <a:extLst>
              <a:ext uri="{FF2B5EF4-FFF2-40B4-BE49-F238E27FC236}">
                <a16:creationId xmlns:a16="http://schemas.microsoft.com/office/drawing/2014/main" id="{057D6E1E-0BEB-4A0F-B95B-EBA97ACC8027}"/>
              </a:ext>
            </a:extLst>
          </p:cNvPr>
          <p:cNvSpPr txBox="1">
            <a:spLocks noChangeArrowheads="1"/>
          </p:cNvSpPr>
          <p:nvPr/>
        </p:nvSpPr>
        <p:spPr bwMode="auto">
          <a:xfrm>
            <a:off x="781050" y="1257199"/>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4000" b="1"/>
              <a:t>1960</a:t>
            </a:r>
            <a:r>
              <a:rPr lang="en-US" altLang="en-US" sz="4000" b="1"/>
              <a:t>’</a:t>
            </a:r>
            <a:r>
              <a:rPr lang="en-US" altLang="ja-JP" sz="4000" b="1"/>
              <a:t>s</a:t>
            </a:r>
            <a:endParaRPr lang="en-US" altLang="zh-CN" sz="4000" b="1"/>
          </a:p>
        </p:txBody>
      </p:sp>
      <p:sp>
        <p:nvSpPr>
          <p:cNvPr id="6" name="Text Box 7">
            <a:extLst>
              <a:ext uri="{FF2B5EF4-FFF2-40B4-BE49-F238E27FC236}">
                <a16:creationId xmlns:a16="http://schemas.microsoft.com/office/drawing/2014/main" id="{8449EF63-F598-4A0A-B47E-044C488D1E22}"/>
              </a:ext>
            </a:extLst>
          </p:cNvPr>
          <p:cNvSpPr txBox="1">
            <a:spLocks noChangeArrowheads="1"/>
          </p:cNvSpPr>
          <p:nvPr/>
        </p:nvSpPr>
        <p:spPr bwMode="auto">
          <a:xfrm>
            <a:off x="2762250" y="1104799"/>
            <a:ext cx="53340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1800"/>
              <a:t>Many pions = multi-pion resonances:</a:t>
            </a:r>
          </a:p>
          <a:p>
            <a:pPr eaLnBrk="1" hangingPunct="1">
              <a:spcBef>
                <a:spcPct val="50000"/>
              </a:spcBef>
            </a:pPr>
            <a:endParaRPr lang="en-US" altLang="zh-CN" sz="1800"/>
          </a:p>
          <a:p>
            <a:pPr eaLnBrk="1" hangingPunct="1">
              <a:spcBef>
                <a:spcPct val="50000"/>
              </a:spcBef>
            </a:pPr>
            <a:r>
              <a:rPr lang="en-US" altLang="zh-CN" sz="1800" b="1">
                <a:solidFill>
                  <a:srgbClr val="FF0066"/>
                </a:solidFill>
              </a:rPr>
              <a:t>One-Boson-Exchange Model</a:t>
            </a:r>
          </a:p>
        </p:txBody>
      </p:sp>
      <p:sp>
        <p:nvSpPr>
          <p:cNvPr id="7" name="Rectangle 8">
            <a:extLst>
              <a:ext uri="{FF2B5EF4-FFF2-40B4-BE49-F238E27FC236}">
                <a16:creationId xmlns:a16="http://schemas.microsoft.com/office/drawing/2014/main" id="{482F0CD9-72FF-445D-8E23-360D19F7E27A}"/>
              </a:ext>
            </a:extLst>
          </p:cNvPr>
          <p:cNvSpPr>
            <a:spLocks noChangeArrowheads="1"/>
          </p:cNvSpPr>
          <p:nvPr/>
        </p:nvSpPr>
        <p:spPr bwMode="auto">
          <a:xfrm>
            <a:off x="539552" y="4298950"/>
            <a:ext cx="7772400" cy="2057400"/>
          </a:xfrm>
          <a:prstGeom prst="rect">
            <a:avLst/>
          </a:prstGeom>
          <a:solidFill>
            <a:srgbClr val="FFE499"/>
          </a:solidFill>
          <a:ln w="57150">
            <a:solidFill>
              <a:srgbClr val="CC9900"/>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zh-CN" altLang="zh-CN" sz="1800"/>
          </a:p>
        </p:txBody>
      </p:sp>
      <p:sp>
        <p:nvSpPr>
          <p:cNvPr id="8" name="Text Box 9">
            <a:extLst>
              <a:ext uri="{FF2B5EF4-FFF2-40B4-BE49-F238E27FC236}">
                <a16:creationId xmlns:a16="http://schemas.microsoft.com/office/drawing/2014/main" id="{D6950647-CAAF-4231-9BE8-7BD694E422F1}"/>
              </a:ext>
            </a:extLst>
          </p:cNvPr>
          <p:cNvSpPr txBox="1">
            <a:spLocks noChangeArrowheads="1"/>
          </p:cNvSpPr>
          <p:nvPr/>
        </p:nvSpPr>
        <p:spPr bwMode="auto">
          <a:xfrm>
            <a:off x="691952" y="4805362"/>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4000" b="1"/>
              <a:t>1970</a:t>
            </a:r>
            <a:r>
              <a:rPr lang="en-US" altLang="en-US" sz="4000" b="1"/>
              <a:t>’</a:t>
            </a:r>
            <a:r>
              <a:rPr lang="en-US" altLang="zh-CN" sz="4000" b="1"/>
              <a:t>s</a:t>
            </a:r>
          </a:p>
        </p:txBody>
      </p:sp>
      <p:sp>
        <p:nvSpPr>
          <p:cNvPr id="9" name="Text Box 10">
            <a:extLst>
              <a:ext uri="{FF2B5EF4-FFF2-40B4-BE49-F238E27FC236}">
                <a16:creationId xmlns:a16="http://schemas.microsoft.com/office/drawing/2014/main" id="{57CF030A-E997-4F6C-9932-BFFA1DCF1023}"/>
              </a:ext>
            </a:extLst>
          </p:cNvPr>
          <p:cNvSpPr txBox="1">
            <a:spLocks noChangeArrowheads="1"/>
          </p:cNvSpPr>
          <p:nvPr/>
        </p:nvSpPr>
        <p:spPr bwMode="auto">
          <a:xfrm>
            <a:off x="2590800" y="4596770"/>
            <a:ext cx="5638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1800" b="1" dirty="0">
                <a:solidFill>
                  <a:srgbClr val="CC3399"/>
                </a:solidFill>
              </a:rPr>
              <a:t>Refined Meson Theories</a:t>
            </a:r>
          </a:p>
          <a:p>
            <a:pPr eaLnBrk="1" hangingPunct="1">
              <a:spcBef>
                <a:spcPct val="50000"/>
              </a:spcBef>
            </a:pPr>
            <a:r>
              <a:rPr lang="en-US" altLang="zh-CN" sz="1800" dirty="0"/>
              <a:t>Paris Potential (Lacombe </a:t>
            </a:r>
            <a:r>
              <a:rPr lang="en-US" altLang="zh-CN" sz="1800" i="1" dirty="0"/>
              <a:t>et al.,</a:t>
            </a:r>
            <a:r>
              <a:rPr lang="en-US" altLang="zh-CN" sz="1800" dirty="0"/>
              <a:t> PRC </a:t>
            </a:r>
            <a:r>
              <a:rPr lang="en-US" altLang="zh-CN" sz="1800" b="1" dirty="0"/>
              <a:t>21</a:t>
            </a:r>
            <a:r>
              <a:rPr lang="en-US" altLang="zh-CN" sz="1800" dirty="0"/>
              <a:t>, 861 (1980))</a:t>
            </a:r>
          </a:p>
          <a:p>
            <a:pPr eaLnBrk="1" hangingPunct="1">
              <a:spcBef>
                <a:spcPct val="50000"/>
              </a:spcBef>
            </a:pPr>
            <a:r>
              <a:rPr lang="en-US" altLang="zh-CN" sz="1800" dirty="0"/>
              <a:t>Bonn potential (</a:t>
            </a:r>
            <a:r>
              <a:rPr lang="en-US" altLang="zh-CN" sz="1800" dirty="0" err="1"/>
              <a:t>Machleidt</a:t>
            </a:r>
            <a:r>
              <a:rPr lang="en-US" altLang="zh-CN" sz="1800" dirty="0"/>
              <a:t> </a:t>
            </a:r>
            <a:r>
              <a:rPr lang="en-US" altLang="zh-CN" sz="1800" i="1" dirty="0"/>
              <a:t>et al.,</a:t>
            </a:r>
            <a:r>
              <a:rPr lang="en-US" altLang="zh-CN" sz="1800" dirty="0"/>
              <a:t> Phys. Rep. </a:t>
            </a:r>
            <a:r>
              <a:rPr lang="en-US" altLang="zh-CN" sz="1800" b="1" dirty="0"/>
              <a:t>149</a:t>
            </a:r>
            <a:r>
              <a:rPr lang="en-US" altLang="zh-CN" sz="1800" dirty="0"/>
              <a:t>, 1 (1987))</a:t>
            </a:r>
          </a:p>
        </p:txBody>
      </p:sp>
      <p:graphicFrame>
        <p:nvGraphicFramePr>
          <p:cNvPr id="10" name="Object 2">
            <a:extLst>
              <a:ext uri="{FF2B5EF4-FFF2-40B4-BE49-F238E27FC236}">
                <a16:creationId xmlns:a16="http://schemas.microsoft.com/office/drawing/2014/main" id="{7B1115A5-FE23-40D6-A63D-683E8C7C34F5}"/>
              </a:ext>
            </a:extLst>
          </p:cNvPr>
          <p:cNvGraphicFramePr>
            <a:graphicFrameLocks noChangeAspect="1"/>
          </p:cNvGraphicFramePr>
          <p:nvPr>
            <p:extLst/>
          </p:nvPr>
        </p:nvGraphicFramePr>
        <p:xfrm>
          <a:off x="2914650" y="1485799"/>
          <a:ext cx="3522663" cy="485775"/>
        </p:xfrm>
        <a:graphic>
          <a:graphicData uri="http://schemas.openxmlformats.org/presentationml/2006/ole">
            <mc:AlternateContent xmlns:mc="http://schemas.openxmlformats.org/markup-compatibility/2006">
              <mc:Choice xmlns:v="urn:schemas-microsoft-com:vml" Requires="v">
                <p:oleObj spid="_x0000_s2392" name="Equation" r:id="rId3" imgW="1104900" imgH="152400" progId="Equation.3">
                  <p:embed/>
                </p:oleObj>
              </mc:Choice>
              <mc:Fallback>
                <p:oleObj name="Equation" r:id="rId3" imgW="1104900" imgH="152400" progId="Equation.3">
                  <p:embed/>
                  <p:pic>
                    <p:nvPicPr>
                      <p:cNvPr id="3789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1485799"/>
                        <a:ext cx="3522663"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 name="Object 3">
            <a:extLst>
              <a:ext uri="{FF2B5EF4-FFF2-40B4-BE49-F238E27FC236}">
                <a16:creationId xmlns:a16="http://schemas.microsoft.com/office/drawing/2014/main" id="{2C6BFC08-96FA-4D0A-975E-87437944AD44}"/>
              </a:ext>
            </a:extLst>
          </p:cNvPr>
          <p:cNvGraphicFramePr>
            <a:graphicFrameLocks noChangeAspect="1"/>
          </p:cNvGraphicFramePr>
          <p:nvPr>
            <p:extLst/>
          </p:nvPr>
        </p:nvGraphicFramePr>
        <p:xfrm>
          <a:off x="3790938" y="3821012"/>
          <a:ext cx="114300" cy="215900"/>
        </p:xfrm>
        <a:graphic>
          <a:graphicData uri="http://schemas.openxmlformats.org/presentationml/2006/ole">
            <mc:AlternateContent xmlns:mc="http://schemas.openxmlformats.org/markup-compatibility/2006">
              <mc:Choice xmlns:v="urn:schemas-microsoft-com:vml" Requires="v">
                <p:oleObj spid="_x0000_s2393" name="Equation" r:id="rId5" imgW="114151" imgH="215619" progId="Equation.3">
                  <p:embed/>
                </p:oleObj>
              </mc:Choice>
              <mc:Fallback>
                <p:oleObj name="Equation" r:id="rId5" imgW="114151" imgH="215619" progId="Equation.3">
                  <p:embed/>
                  <p:pic>
                    <p:nvPicPr>
                      <p:cNvPr id="3790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38" y="3821012"/>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 name="图片 11">
            <a:extLst>
              <a:ext uri="{FF2B5EF4-FFF2-40B4-BE49-F238E27FC236}">
                <a16:creationId xmlns:a16="http://schemas.microsoft.com/office/drawing/2014/main" id="{B19025E9-34EB-4852-A0AD-03C8493093D7}"/>
              </a:ext>
            </a:extLst>
          </p:cNvPr>
          <p:cNvPicPr>
            <a:picLocks noChangeAspect="1"/>
          </p:cNvPicPr>
          <p:nvPr/>
        </p:nvPicPr>
        <p:blipFill>
          <a:blip r:embed="rId7"/>
          <a:stretch>
            <a:fillRect/>
          </a:stretch>
        </p:blipFill>
        <p:spPr>
          <a:xfrm>
            <a:off x="1513598" y="2586848"/>
            <a:ext cx="5067967" cy="1429426"/>
          </a:xfrm>
          <a:prstGeom prst="rect">
            <a:avLst/>
          </a:prstGeom>
        </p:spPr>
      </p:pic>
      <p:graphicFrame>
        <p:nvGraphicFramePr>
          <p:cNvPr id="13" name="Object 4">
            <a:extLst>
              <a:ext uri="{FF2B5EF4-FFF2-40B4-BE49-F238E27FC236}">
                <a16:creationId xmlns:a16="http://schemas.microsoft.com/office/drawing/2014/main" id="{92BDDB3C-7316-4D85-8144-3CE5321A71EC}"/>
              </a:ext>
            </a:extLst>
          </p:cNvPr>
          <p:cNvGraphicFramePr>
            <a:graphicFrameLocks noChangeAspect="1"/>
          </p:cNvGraphicFramePr>
          <p:nvPr>
            <p:extLst/>
          </p:nvPr>
        </p:nvGraphicFramePr>
        <p:xfrm>
          <a:off x="2797568" y="3355081"/>
          <a:ext cx="685800" cy="685800"/>
        </p:xfrm>
        <a:graphic>
          <a:graphicData uri="http://schemas.openxmlformats.org/presentationml/2006/ole">
            <mc:AlternateContent xmlns:mc="http://schemas.openxmlformats.org/markup-compatibility/2006">
              <mc:Choice xmlns:v="urn:schemas-microsoft-com:vml" Requires="v">
                <p:oleObj spid="_x0000_s2394" name="Equation" r:id="rId8" imgW="114102" imgH="114102" progId="Equation.DSMT4">
                  <p:embed/>
                </p:oleObj>
              </mc:Choice>
              <mc:Fallback>
                <p:oleObj name="Equation" r:id="rId8" imgW="114102" imgH="114102" progId="Equation.DSMT4">
                  <p:embed/>
                  <p:pic>
                    <p:nvPicPr>
                      <p:cNvPr id="15" name="Object 4">
                        <a:extLst>
                          <a:ext uri="{FF2B5EF4-FFF2-40B4-BE49-F238E27FC236}">
                            <a16:creationId xmlns:a16="http://schemas.microsoft.com/office/drawing/2014/main" id="{3157CF4E-3C8E-4BB7-A130-DD912FC0A4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568" y="3355081"/>
                        <a:ext cx="685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 name="Object 10">
            <a:extLst>
              <a:ext uri="{FF2B5EF4-FFF2-40B4-BE49-F238E27FC236}">
                <a16:creationId xmlns:a16="http://schemas.microsoft.com/office/drawing/2014/main" id="{5042A300-4351-42FC-A7AD-3D5F03E64F3A}"/>
              </a:ext>
            </a:extLst>
          </p:cNvPr>
          <p:cNvGraphicFramePr>
            <a:graphicFrameLocks noChangeAspect="1"/>
          </p:cNvGraphicFramePr>
          <p:nvPr>
            <p:extLst/>
          </p:nvPr>
        </p:nvGraphicFramePr>
        <p:xfrm>
          <a:off x="3407168" y="3374131"/>
          <a:ext cx="590550" cy="590550"/>
        </p:xfrm>
        <a:graphic>
          <a:graphicData uri="http://schemas.openxmlformats.org/presentationml/2006/ole">
            <mc:AlternateContent xmlns:mc="http://schemas.openxmlformats.org/markup-compatibility/2006">
              <mc:Choice xmlns:v="urn:schemas-microsoft-com:vml" Requires="v">
                <p:oleObj spid="_x0000_s2395" name="Equation" r:id="rId10" imgW="114102" imgH="114102" progId="Equation.DSMT4">
                  <p:embed/>
                </p:oleObj>
              </mc:Choice>
              <mc:Fallback>
                <p:oleObj name="Equation" r:id="rId10" imgW="114102" imgH="114102" progId="Equation.DSMT4">
                  <p:embed/>
                  <p:pic>
                    <p:nvPicPr>
                      <p:cNvPr id="16" name="Object 10">
                        <a:extLst>
                          <a:ext uri="{FF2B5EF4-FFF2-40B4-BE49-F238E27FC236}">
                            <a16:creationId xmlns:a16="http://schemas.microsoft.com/office/drawing/2014/main" id="{C794E8E4-1272-4EF4-918D-BBAA72A2F4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7168" y="3374131"/>
                        <a:ext cx="590550"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5" name="Object 11">
            <a:extLst>
              <a:ext uri="{FF2B5EF4-FFF2-40B4-BE49-F238E27FC236}">
                <a16:creationId xmlns:a16="http://schemas.microsoft.com/office/drawing/2014/main" id="{32ECE1F2-D795-4EC3-AD4D-2FA9B1A08DA2}"/>
              </a:ext>
            </a:extLst>
          </p:cNvPr>
          <p:cNvGraphicFramePr>
            <a:graphicFrameLocks noChangeAspect="1"/>
          </p:cNvGraphicFramePr>
          <p:nvPr>
            <p:extLst/>
          </p:nvPr>
        </p:nvGraphicFramePr>
        <p:xfrm>
          <a:off x="3940568" y="3355081"/>
          <a:ext cx="547688" cy="609600"/>
        </p:xfrm>
        <a:graphic>
          <a:graphicData uri="http://schemas.openxmlformats.org/presentationml/2006/ole">
            <mc:AlternateContent xmlns:mc="http://schemas.openxmlformats.org/markup-compatibility/2006">
              <mc:Choice xmlns:v="urn:schemas-microsoft-com:vml" Requires="v">
                <p:oleObj spid="_x0000_s2396" name="Equation" r:id="rId12" imgW="114102" imgH="126780" progId="Equation.DSMT4">
                  <p:embed/>
                </p:oleObj>
              </mc:Choice>
              <mc:Fallback>
                <p:oleObj name="Equation" r:id="rId12" imgW="114102" imgH="126780" progId="Equation.DSMT4">
                  <p:embed/>
                  <p:pic>
                    <p:nvPicPr>
                      <p:cNvPr id="17" name="Object 11">
                        <a:extLst>
                          <a:ext uri="{FF2B5EF4-FFF2-40B4-BE49-F238E27FC236}">
                            <a16:creationId xmlns:a16="http://schemas.microsoft.com/office/drawing/2014/main" id="{252604E5-0CEB-4622-AFF1-718A510E04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40568" y="3355081"/>
                        <a:ext cx="547688"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 name="Object 12">
            <a:extLst>
              <a:ext uri="{FF2B5EF4-FFF2-40B4-BE49-F238E27FC236}">
                <a16:creationId xmlns:a16="http://schemas.microsoft.com/office/drawing/2014/main" id="{6D61B902-040C-459C-8B87-659B4620B72A}"/>
              </a:ext>
            </a:extLst>
          </p:cNvPr>
          <p:cNvGraphicFramePr>
            <a:graphicFrameLocks noChangeAspect="1"/>
          </p:cNvGraphicFramePr>
          <p:nvPr>
            <p:extLst/>
          </p:nvPr>
        </p:nvGraphicFramePr>
        <p:xfrm>
          <a:off x="4550168" y="3351906"/>
          <a:ext cx="1295400" cy="612775"/>
        </p:xfrm>
        <a:graphic>
          <a:graphicData uri="http://schemas.openxmlformats.org/presentationml/2006/ole">
            <mc:AlternateContent xmlns:mc="http://schemas.openxmlformats.org/markup-compatibility/2006">
              <mc:Choice xmlns:v="urn:schemas-microsoft-com:vml" Requires="v">
                <p:oleObj spid="_x0000_s2397" name="Equation" r:id="rId14" imgW="241091" imgH="114201" progId="Equation.DSMT4">
                  <p:embed/>
                </p:oleObj>
              </mc:Choice>
              <mc:Fallback>
                <p:oleObj name="Equation" r:id="rId14" imgW="241091" imgH="114201" progId="Equation.DSMT4">
                  <p:embed/>
                  <p:pic>
                    <p:nvPicPr>
                      <p:cNvPr id="18" name="Object 12">
                        <a:extLst>
                          <a:ext uri="{FF2B5EF4-FFF2-40B4-BE49-F238E27FC236}">
                            <a16:creationId xmlns:a16="http://schemas.microsoft.com/office/drawing/2014/main" id="{50E23011-4E66-4708-9B2B-63F5B1124A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0168" y="3351906"/>
                        <a:ext cx="129540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7" name="图片 16">
            <a:extLst>
              <a:ext uri="{FF2B5EF4-FFF2-40B4-BE49-F238E27FC236}">
                <a16:creationId xmlns:a16="http://schemas.microsoft.com/office/drawing/2014/main" id="{A96613EA-B18B-4F3A-AE1D-19CE99815ABA}"/>
              </a:ext>
            </a:extLst>
          </p:cNvPr>
          <p:cNvPicPr>
            <a:picLocks noChangeAspect="1"/>
          </p:cNvPicPr>
          <p:nvPr/>
        </p:nvPicPr>
        <p:blipFill>
          <a:blip r:embed="rId16"/>
          <a:stretch>
            <a:fillRect/>
          </a:stretch>
        </p:blipFill>
        <p:spPr>
          <a:xfrm>
            <a:off x="8671581" y="1972826"/>
            <a:ext cx="2953585" cy="2758160"/>
          </a:xfrm>
          <a:prstGeom prst="rect">
            <a:avLst/>
          </a:prstGeom>
        </p:spPr>
      </p:pic>
      <p:sp>
        <p:nvSpPr>
          <p:cNvPr id="2" name="灯片编号占位符 1">
            <a:extLst>
              <a:ext uri="{FF2B5EF4-FFF2-40B4-BE49-F238E27FC236}">
                <a16:creationId xmlns:a16="http://schemas.microsoft.com/office/drawing/2014/main" id="{5694EFB7-C4FE-4231-87DD-356BAD3C841D}"/>
              </a:ext>
            </a:extLst>
          </p:cNvPr>
          <p:cNvSpPr>
            <a:spLocks noGrp="1"/>
          </p:cNvSpPr>
          <p:nvPr>
            <p:ph type="sldNum" sz="quarter" idx="12"/>
          </p:nvPr>
        </p:nvSpPr>
        <p:spPr/>
        <p:txBody>
          <a:bodyPr/>
          <a:lstStyle/>
          <a:p>
            <a:fld id="{666D9CF6-2EB0-4E04-8338-D36046F01F75}" type="slidenum">
              <a:rPr lang="zh-CN" altLang="en-US" smtClean="0"/>
              <a:t>8</a:t>
            </a:fld>
            <a:endParaRPr lang="zh-CN" altLang="en-US"/>
          </a:p>
        </p:txBody>
      </p:sp>
    </p:spTree>
    <p:extLst>
      <p:ext uri="{BB962C8B-B14F-4D97-AF65-F5344CB8AC3E}">
        <p14:creationId xmlns:p14="http://schemas.microsoft.com/office/powerpoint/2010/main" val="2358317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C94F05F-6332-4601-BD94-DCE577A4537A}"/>
              </a:ext>
            </a:extLst>
          </p:cNvPr>
          <p:cNvSpPr>
            <a:spLocks noChangeArrowheads="1"/>
          </p:cNvSpPr>
          <p:nvPr/>
        </p:nvSpPr>
        <p:spPr bwMode="auto">
          <a:xfrm>
            <a:off x="154545" y="874977"/>
            <a:ext cx="7772400" cy="967310"/>
          </a:xfrm>
          <a:prstGeom prst="rect">
            <a:avLst/>
          </a:prstGeom>
          <a:solidFill>
            <a:srgbClr val="003399"/>
          </a:solidFill>
          <a:ln w="38100">
            <a:solidFill>
              <a:srgbClr val="6699FF"/>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zh-CN" altLang="zh-CN" sz="1800"/>
          </a:p>
        </p:txBody>
      </p:sp>
      <p:sp>
        <p:nvSpPr>
          <p:cNvPr id="3" name="Text Box 12">
            <a:extLst>
              <a:ext uri="{FF2B5EF4-FFF2-40B4-BE49-F238E27FC236}">
                <a16:creationId xmlns:a16="http://schemas.microsoft.com/office/drawing/2014/main" id="{E2E99C3B-E766-4DDA-9A28-F21455EA7F22}"/>
              </a:ext>
            </a:extLst>
          </p:cNvPr>
          <p:cNvSpPr txBox="1">
            <a:spLocks noChangeArrowheads="1"/>
          </p:cNvSpPr>
          <p:nvPr/>
        </p:nvSpPr>
        <p:spPr bwMode="auto">
          <a:xfrm>
            <a:off x="230745" y="1158577"/>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2000" b="1" dirty="0">
                <a:solidFill>
                  <a:schemeClr val="bg1"/>
                </a:solidFill>
              </a:rPr>
              <a:t>1970’s-1980</a:t>
            </a:r>
            <a:r>
              <a:rPr lang="en-US" altLang="en-US" sz="2000" b="1" dirty="0">
                <a:solidFill>
                  <a:schemeClr val="bg1"/>
                </a:solidFill>
              </a:rPr>
              <a:t>’</a:t>
            </a:r>
            <a:r>
              <a:rPr lang="en-US" altLang="ja-JP" sz="2000" b="1" dirty="0">
                <a:solidFill>
                  <a:schemeClr val="bg1"/>
                </a:solidFill>
              </a:rPr>
              <a:t>s</a:t>
            </a:r>
            <a:endParaRPr lang="en-US" altLang="zh-CN" sz="2000" b="1" dirty="0">
              <a:solidFill>
                <a:schemeClr val="bg1"/>
              </a:solidFill>
            </a:endParaRPr>
          </a:p>
        </p:txBody>
      </p:sp>
      <p:sp>
        <p:nvSpPr>
          <p:cNvPr id="4" name="Text Box 13">
            <a:extLst>
              <a:ext uri="{FF2B5EF4-FFF2-40B4-BE49-F238E27FC236}">
                <a16:creationId xmlns:a16="http://schemas.microsoft.com/office/drawing/2014/main" id="{70A2CEAB-1AB0-495D-B0C2-EB25AE8BB34D}"/>
              </a:ext>
            </a:extLst>
          </p:cNvPr>
          <p:cNvSpPr txBox="1">
            <a:spLocks noChangeArrowheads="1"/>
          </p:cNvSpPr>
          <p:nvPr/>
        </p:nvSpPr>
        <p:spPr bwMode="auto">
          <a:xfrm>
            <a:off x="2364345" y="980513"/>
            <a:ext cx="5486400" cy="86177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2000" b="1" dirty="0">
                <a:solidFill>
                  <a:srgbClr val="FF3300"/>
                </a:solidFill>
              </a:rPr>
              <a:t>Nuclear physicists discover QCD:</a:t>
            </a:r>
          </a:p>
          <a:p>
            <a:pPr eaLnBrk="1" hangingPunct="1">
              <a:spcBef>
                <a:spcPct val="50000"/>
              </a:spcBef>
            </a:pPr>
            <a:r>
              <a:rPr lang="en-US" altLang="zh-CN" sz="2000" b="1" dirty="0"/>
              <a:t>Quark cluster models.</a:t>
            </a:r>
            <a:endParaRPr lang="en-US" altLang="zh-CN" sz="2000" b="1" dirty="0">
              <a:solidFill>
                <a:srgbClr val="FF0066"/>
              </a:solidFill>
            </a:endParaRPr>
          </a:p>
        </p:txBody>
      </p:sp>
      <p:sp>
        <p:nvSpPr>
          <p:cNvPr id="5" name="Rectangle 14">
            <a:extLst>
              <a:ext uri="{FF2B5EF4-FFF2-40B4-BE49-F238E27FC236}">
                <a16:creationId xmlns:a16="http://schemas.microsoft.com/office/drawing/2014/main" id="{81F62085-27A8-4040-8D1E-28AA4311638F}"/>
              </a:ext>
            </a:extLst>
          </p:cNvPr>
          <p:cNvSpPr>
            <a:spLocks noChangeArrowheads="1"/>
          </p:cNvSpPr>
          <p:nvPr/>
        </p:nvSpPr>
        <p:spPr bwMode="auto">
          <a:xfrm>
            <a:off x="154545" y="2515606"/>
            <a:ext cx="7351321" cy="745241"/>
          </a:xfrm>
          <a:prstGeom prst="rect">
            <a:avLst/>
          </a:prstGeom>
          <a:solidFill>
            <a:srgbClr val="FF9900"/>
          </a:solidFill>
          <a:ln w="57150">
            <a:solidFill>
              <a:srgbClr val="CC9900"/>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zh-CN" altLang="zh-CN" sz="1800"/>
          </a:p>
        </p:txBody>
      </p:sp>
      <p:sp>
        <p:nvSpPr>
          <p:cNvPr id="6" name="Text Box 15">
            <a:extLst>
              <a:ext uri="{FF2B5EF4-FFF2-40B4-BE49-F238E27FC236}">
                <a16:creationId xmlns:a16="http://schemas.microsoft.com/office/drawing/2014/main" id="{450C2E55-A876-4FE3-BB98-4CE0167B1CCE}"/>
              </a:ext>
            </a:extLst>
          </p:cNvPr>
          <p:cNvSpPr txBox="1">
            <a:spLocks noChangeArrowheads="1"/>
          </p:cNvSpPr>
          <p:nvPr/>
        </p:nvSpPr>
        <p:spPr bwMode="auto">
          <a:xfrm>
            <a:off x="154545" y="2701391"/>
            <a:ext cx="182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2000" b="1" dirty="0">
                <a:latin typeface="Times New Roman" panose="02020603050405020304" pitchFamily="18" charset="0"/>
                <a:cs typeface="Times New Roman" panose="02020603050405020304" pitchFamily="18" charset="0"/>
              </a:rPr>
              <a:t>1990’s – today</a:t>
            </a:r>
          </a:p>
        </p:txBody>
      </p:sp>
      <p:sp>
        <p:nvSpPr>
          <p:cNvPr id="7" name="Text Box 16">
            <a:extLst>
              <a:ext uri="{FF2B5EF4-FFF2-40B4-BE49-F238E27FC236}">
                <a16:creationId xmlns:a16="http://schemas.microsoft.com/office/drawing/2014/main" id="{2AC1AF58-0BCC-4B66-A78D-87659744ECB3}"/>
              </a:ext>
            </a:extLst>
          </p:cNvPr>
          <p:cNvSpPr txBox="1">
            <a:spLocks noChangeArrowheads="1"/>
          </p:cNvSpPr>
          <p:nvPr/>
        </p:nvSpPr>
        <p:spPr bwMode="auto">
          <a:xfrm>
            <a:off x="1918951" y="2546979"/>
            <a:ext cx="5586915" cy="70788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zh-CN" sz="1600" b="1" dirty="0">
                <a:solidFill>
                  <a:srgbClr val="CC3399"/>
                </a:solidFill>
              </a:rPr>
              <a:t>Effective Field Theory (EFT): </a:t>
            </a:r>
            <a:r>
              <a:rPr lang="en-US" altLang="zh-CN" sz="1600" b="1" dirty="0">
                <a:solidFill>
                  <a:srgbClr val="00CC00"/>
                </a:solidFill>
              </a:rPr>
              <a:t>Weinberg</a:t>
            </a:r>
            <a:endParaRPr lang="en-US" altLang="zh-CN" sz="1600" b="1" dirty="0">
              <a:solidFill>
                <a:srgbClr val="CC3399"/>
              </a:solidFill>
            </a:endParaRPr>
          </a:p>
          <a:p>
            <a:pPr eaLnBrk="1" hangingPunct="1">
              <a:spcBef>
                <a:spcPct val="50000"/>
              </a:spcBef>
            </a:pPr>
            <a:r>
              <a:rPr lang="en-US" altLang="zh-CN" sz="1600" b="1" dirty="0"/>
              <a:t>Another </a:t>
            </a:r>
            <a:r>
              <a:rPr lang="ja-JP" altLang="en-US" sz="1600" b="1" dirty="0">
                <a:solidFill>
                  <a:srgbClr val="CC0099"/>
                </a:solidFill>
              </a:rPr>
              <a:t>“</a:t>
            </a:r>
            <a:r>
              <a:rPr lang="en-US" altLang="ja-JP" sz="1600" b="1" dirty="0">
                <a:solidFill>
                  <a:srgbClr val="CC0099"/>
                </a:solidFill>
              </a:rPr>
              <a:t>pion theory</a:t>
            </a:r>
            <a:r>
              <a:rPr lang="ja-JP" altLang="en-US" sz="1600" b="1" dirty="0">
                <a:solidFill>
                  <a:srgbClr val="CC0099"/>
                </a:solidFill>
              </a:rPr>
              <a:t>”</a:t>
            </a:r>
            <a:r>
              <a:rPr lang="en-US" altLang="ja-JP" sz="1600" b="1" dirty="0">
                <a:solidFill>
                  <a:srgbClr val="CC0099"/>
                </a:solidFill>
              </a:rPr>
              <a:t>;</a:t>
            </a:r>
            <a:r>
              <a:rPr lang="en-US" altLang="ja-JP" sz="1600" b="1" dirty="0"/>
              <a:t> constrained by </a:t>
            </a:r>
            <a:r>
              <a:rPr lang="en-US" altLang="ja-JP" sz="1600" b="1" dirty="0">
                <a:solidFill>
                  <a:srgbClr val="CC0099"/>
                </a:solidFill>
              </a:rPr>
              <a:t>chiral symmetry</a:t>
            </a:r>
            <a:endParaRPr lang="en-US" altLang="zh-CN" sz="1600" b="1" i="1" dirty="0">
              <a:solidFill>
                <a:srgbClr val="CC0099"/>
              </a:solidFill>
            </a:endParaRPr>
          </a:p>
        </p:txBody>
      </p:sp>
      <p:sp>
        <p:nvSpPr>
          <p:cNvPr id="8" name="Text Box 17">
            <a:extLst>
              <a:ext uri="{FF2B5EF4-FFF2-40B4-BE49-F238E27FC236}">
                <a16:creationId xmlns:a16="http://schemas.microsoft.com/office/drawing/2014/main" id="{E37CA025-15C1-4278-8552-C1B34A9D5585}"/>
              </a:ext>
            </a:extLst>
          </p:cNvPr>
          <p:cNvSpPr txBox="1">
            <a:spLocks noChangeArrowheads="1"/>
          </p:cNvSpPr>
          <p:nvPr/>
        </p:nvSpPr>
        <p:spPr bwMode="auto">
          <a:xfrm>
            <a:off x="1488891" y="213129"/>
            <a:ext cx="47995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zh-CN" sz="2800" dirty="0">
                <a:solidFill>
                  <a:srgbClr val="FF0066"/>
                </a:solidFill>
                <a:latin typeface="Times New Roman" panose="02020603050405020304" pitchFamily="18" charset="0"/>
                <a:cs typeface="Times New Roman" panose="02020603050405020304" pitchFamily="18" charset="0"/>
              </a:rPr>
              <a:t>Phase III: The QCD/EFT period</a:t>
            </a:r>
          </a:p>
        </p:txBody>
      </p:sp>
      <p:pic>
        <p:nvPicPr>
          <p:cNvPr id="9" name="Picture 2" descr="Steven weinberg 2010.jpg">
            <a:hlinkClick r:id="rId2"/>
            <a:extLst>
              <a:ext uri="{FF2B5EF4-FFF2-40B4-BE49-F238E27FC236}">
                <a16:creationId xmlns:a16="http://schemas.microsoft.com/office/drawing/2014/main" id="{82E3DD37-779D-438A-A692-88E7EF9E2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0857" y="2231702"/>
            <a:ext cx="1265686" cy="158210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A8C0517D-BC2A-4C83-92FE-E3690ABA639E}"/>
              </a:ext>
            </a:extLst>
          </p:cNvPr>
          <p:cNvSpPr/>
          <p:nvPr/>
        </p:nvSpPr>
        <p:spPr>
          <a:xfrm>
            <a:off x="102141" y="1772560"/>
            <a:ext cx="10293724" cy="458074"/>
          </a:xfrm>
          <a:prstGeom prst="rect">
            <a:avLst/>
          </a:prstGeom>
        </p:spPr>
        <p:txBody>
          <a:bodyPr wrap="square">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QCD = </a:t>
            </a:r>
            <a:r>
              <a:rPr lang="en-US" altLang="zh-CN" b="1" dirty="0">
                <a:solidFill>
                  <a:srgbClr val="FF0000"/>
                </a:solidFill>
                <a:latin typeface="Times New Roman" panose="02020603050405020304" pitchFamily="18" charset="0"/>
                <a:cs typeface="Times New Roman" panose="02020603050405020304" pitchFamily="18" charset="0"/>
              </a:rPr>
              <a:t>quarks</a:t>
            </a:r>
            <a:r>
              <a:rPr lang="en-US" altLang="zh-CN" b="1" dirty="0">
                <a:latin typeface="Times New Roman" panose="02020603050405020304" pitchFamily="18" charset="0"/>
                <a:cs typeface="Times New Roman" panose="02020603050405020304" pitchFamily="18" charset="0"/>
              </a:rPr>
              <a:t> + </a:t>
            </a:r>
            <a:r>
              <a:rPr lang="en-US" altLang="zh-CN" b="1" dirty="0">
                <a:solidFill>
                  <a:srgbClr val="FF0000"/>
                </a:solidFill>
                <a:latin typeface="Times New Roman" panose="02020603050405020304" pitchFamily="18" charset="0"/>
                <a:cs typeface="Times New Roman" panose="02020603050405020304" pitchFamily="18" charset="0"/>
              </a:rPr>
              <a:t>gluons</a:t>
            </a:r>
            <a:r>
              <a:rPr lang="en-US" altLang="zh-CN" b="1" dirty="0">
                <a:latin typeface="Times New Roman" panose="02020603050405020304" pitchFamily="18" charset="0"/>
                <a:cs typeface="Times New Roman" panose="02020603050405020304" pitchFamily="18" charset="0"/>
              </a:rPr>
              <a:t> (symmetries: spin, isospin, parity, chiral symmetry broken spontaneously)</a:t>
            </a:r>
          </a:p>
        </p:txBody>
      </p:sp>
      <p:sp>
        <p:nvSpPr>
          <p:cNvPr id="11" name="TextBox 20">
            <a:extLst>
              <a:ext uri="{FF2B5EF4-FFF2-40B4-BE49-F238E27FC236}">
                <a16:creationId xmlns:a16="http://schemas.microsoft.com/office/drawing/2014/main" id="{0C7A7058-E4FA-4A65-92AC-020C623C58D2}"/>
              </a:ext>
            </a:extLst>
          </p:cNvPr>
          <p:cNvSpPr txBox="1"/>
          <p:nvPr/>
        </p:nvSpPr>
        <p:spPr>
          <a:xfrm>
            <a:off x="83008" y="3354229"/>
            <a:ext cx="11270792" cy="458074"/>
          </a:xfrm>
          <a:prstGeom prst="rect">
            <a:avLst/>
          </a:prstGeom>
          <a:noFill/>
        </p:spPr>
        <p:txBody>
          <a:bodyPr wrap="square" rtlCol="0">
            <a:spAutoFit/>
          </a:bodyPr>
          <a:lstStyle/>
          <a:p>
            <a:pPr>
              <a:lnSpc>
                <a:spcPct val="150000"/>
              </a:lnSpc>
            </a:pPr>
            <a:r>
              <a:rPr lang="en-US" altLang="zh-CN" b="1" dirty="0">
                <a:solidFill>
                  <a:srgbClr val="00B0F0"/>
                </a:solidFill>
                <a:latin typeface="Times New Roman" panose="02020603050405020304" pitchFamily="18" charset="0"/>
                <a:cs typeface="Times New Roman" panose="02020603050405020304" pitchFamily="18" charset="0"/>
              </a:rPr>
              <a:t>Chiral EFT = </a:t>
            </a:r>
            <a:r>
              <a:rPr lang="en-US" altLang="zh-CN" b="1" dirty="0">
                <a:solidFill>
                  <a:srgbClr val="FF0000"/>
                </a:solidFill>
                <a:latin typeface="Times New Roman" panose="02020603050405020304" pitchFamily="18" charset="0"/>
                <a:cs typeface="Times New Roman" panose="02020603050405020304" pitchFamily="18" charset="0"/>
              </a:rPr>
              <a:t>nucleon </a:t>
            </a:r>
            <a:r>
              <a:rPr lang="en-US" altLang="zh-CN" b="1" dirty="0">
                <a:solidFill>
                  <a:srgbClr val="00B0F0"/>
                </a:solidFill>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pion </a:t>
            </a:r>
            <a:r>
              <a:rPr lang="en-US" altLang="zh-CN" b="1" dirty="0">
                <a:latin typeface="Times New Roman" panose="02020603050405020304" pitchFamily="18" charset="0"/>
                <a:cs typeface="Times New Roman" panose="02020603050405020304" pitchFamily="18" charset="0"/>
              </a:rPr>
              <a:t>(symmetries: spin, isospin,  parity, </a:t>
            </a:r>
            <a:r>
              <a:rPr lang="en-US" altLang="zh-CN" b="1" dirty="0">
                <a:solidFill>
                  <a:srgbClr val="00B050"/>
                </a:solidFill>
                <a:latin typeface="Times New Roman" panose="02020603050405020304" pitchFamily="18" charset="0"/>
                <a:cs typeface="Times New Roman" panose="02020603050405020304" pitchFamily="18" charset="0"/>
              </a:rPr>
              <a:t>chiral symmetry broken spontaneously</a:t>
            </a:r>
            <a:r>
              <a:rPr lang="en-US" altLang="zh-CN" b="1" dirty="0">
                <a:latin typeface="Times New Roman" panose="02020603050405020304" pitchFamily="18" charset="0"/>
                <a:cs typeface="Times New Roman" panose="02020603050405020304" pitchFamily="18" charset="0"/>
              </a:rPr>
              <a:t>)</a:t>
            </a:r>
          </a:p>
        </p:txBody>
      </p:sp>
      <p:sp>
        <p:nvSpPr>
          <p:cNvPr id="12" name="矩形 11">
            <a:extLst>
              <a:ext uri="{FF2B5EF4-FFF2-40B4-BE49-F238E27FC236}">
                <a16:creationId xmlns:a16="http://schemas.microsoft.com/office/drawing/2014/main" id="{336CB28E-EBE8-4424-A8B4-6D340BDB5BCD}"/>
              </a:ext>
            </a:extLst>
          </p:cNvPr>
          <p:cNvSpPr/>
          <p:nvPr/>
        </p:nvSpPr>
        <p:spPr>
          <a:xfrm>
            <a:off x="154545" y="4148355"/>
            <a:ext cx="10149442" cy="458074"/>
          </a:xfrm>
          <a:prstGeom prst="rect">
            <a:avLst/>
          </a:prstGeom>
          <a:solidFill>
            <a:schemeClr val="accent5">
              <a:lumMod val="20000"/>
              <a:lumOff val="80000"/>
            </a:schemeClr>
          </a:solidFill>
        </p:spPr>
        <p:txBody>
          <a:bodyPr wrap="square">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At low energy, the effective degrees of freedom are  nucleon and  pion, rather than quark and gluon !</a:t>
            </a:r>
            <a:endParaRPr lang="zh-CN" altLang="en-US" b="1" dirty="0">
              <a:latin typeface="Times New Roman" panose="02020603050405020304" pitchFamily="18" charset="0"/>
              <a:cs typeface="Times New Roman" panose="02020603050405020304" pitchFamily="18" charset="0"/>
            </a:endParaRPr>
          </a:p>
        </p:txBody>
      </p:sp>
      <p:pic>
        <p:nvPicPr>
          <p:cNvPr id="13" name="图片 12" descr="屏幕剪辑">
            <a:extLst>
              <a:ext uri="{FF2B5EF4-FFF2-40B4-BE49-F238E27FC236}">
                <a16:creationId xmlns:a16="http://schemas.microsoft.com/office/drawing/2014/main" id="{BE897C60-592A-4F4F-A5FB-094415C12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60" y="4933569"/>
            <a:ext cx="7059769" cy="1378861"/>
          </a:xfrm>
          <a:prstGeom prst="rect">
            <a:avLst/>
          </a:prstGeom>
          <a:ln w="28575">
            <a:solidFill>
              <a:srgbClr val="FF0000"/>
            </a:solidFill>
          </a:ln>
        </p:spPr>
      </p:pic>
      <p:pic>
        <p:nvPicPr>
          <p:cNvPr id="15" name="图片 14">
            <a:extLst>
              <a:ext uri="{FF2B5EF4-FFF2-40B4-BE49-F238E27FC236}">
                <a16:creationId xmlns:a16="http://schemas.microsoft.com/office/drawing/2014/main" id="{4DE6B8E0-45DE-4D71-9BC1-D8DACB2C7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860" y="4836054"/>
            <a:ext cx="2324219" cy="914447"/>
          </a:xfrm>
          <a:prstGeom prst="rect">
            <a:avLst/>
          </a:prstGeom>
        </p:spPr>
      </p:pic>
      <p:sp>
        <p:nvSpPr>
          <p:cNvPr id="16" name="Text Box 45">
            <a:extLst>
              <a:ext uri="{FF2B5EF4-FFF2-40B4-BE49-F238E27FC236}">
                <a16:creationId xmlns:a16="http://schemas.microsoft.com/office/drawing/2014/main" id="{A863517C-BEA1-474C-A2C6-C69A5C602661}"/>
              </a:ext>
            </a:extLst>
          </p:cNvPr>
          <p:cNvSpPr txBox="1">
            <a:spLocks noChangeArrowheads="1"/>
          </p:cNvSpPr>
          <p:nvPr/>
        </p:nvSpPr>
        <p:spPr bwMode="auto">
          <a:xfrm>
            <a:off x="8231375" y="5848831"/>
            <a:ext cx="28637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b="1" dirty="0">
                <a:latin typeface="Times New Roman" panose="02020603050405020304" pitchFamily="18" charset="0"/>
                <a:ea typeface="ＭＳ Ｐゴシック" charset="0"/>
                <a:cs typeface="Times New Roman" panose="02020603050405020304" pitchFamily="18" charset="0"/>
              </a:rPr>
              <a:t>Residual force of the QCD strong interaction outside the nucleon</a:t>
            </a:r>
          </a:p>
        </p:txBody>
      </p:sp>
      <p:sp>
        <p:nvSpPr>
          <p:cNvPr id="14" name="灯片编号占位符 13">
            <a:extLst>
              <a:ext uri="{FF2B5EF4-FFF2-40B4-BE49-F238E27FC236}">
                <a16:creationId xmlns:a16="http://schemas.microsoft.com/office/drawing/2014/main" id="{15483D6E-DE56-4A72-BDAF-E03141CFFF52}"/>
              </a:ext>
            </a:extLst>
          </p:cNvPr>
          <p:cNvSpPr>
            <a:spLocks noGrp="1"/>
          </p:cNvSpPr>
          <p:nvPr>
            <p:ph type="sldNum" sz="quarter" idx="12"/>
          </p:nvPr>
        </p:nvSpPr>
        <p:spPr/>
        <p:txBody>
          <a:bodyPr/>
          <a:lstStyle/>
          <a:p>
            <a:fld id="{666D9CF6-2EB0-4E04-8338-D36046F01F75}" type="slidenum">
              <a:rPr lang="zh-CN" altLang="en-US" smtClean="0"/>
              <a:t>9</a:t>
            </a:fld>
            <a:endParaRPr lang="zh-CN" altLang="en-US"/>
          </a:p>
        </p:txBody>
      </p:sp>
    </p:spTree>
    <p:extLst>
      <p:ext uri="{BB962C8B-B14F-4D97-AF65-F5344CB8AC3E}">
        <p14:creationId xmlns:p14="http://schemas.microsoft.com/office/powerpoint/2010/main" val="225238010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1984</Words>
  <Application>Microsoft Office PowerPoint</Application>
  <PresentationFormat>宽屏</PresentationFormat>
  <Paragraphs>276</Paragraphs>
  <Slides>31</Slides>
  <Notes>4</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2</vt:i4>
      </vt:variant>
      <vt:variant>
        <vt:lpstr>幻灯片标题</vt:lpstr>
      </vt:variant>
      <vt:variant>
        <vt:i4>31</vt:i4>
      </vt:variant>
    </vt:vector>
  </HeadingPairs>
  <TitlesOfParts>
    <vt:vector size="49" baseType="lpstr">
      <vt:lpstr>MS PGothic</vt:lpstr>
      <vt:lpstr>MS PGothic</vt:lpstr>
      <vt:lpstr>Times-Roman</vt:lpstr>
      <vt:lpstr>等线</vt:lpstr>
      <vt:lpstr>等线 Light</vt:lpstr>
      <vt:lpstr>仿宋</vt:lpstr>
      <vt:lpstr>华文隶书</vt:lpstr>
      <vt:lpstr>华文新魏</vt:lpstr>
      <vt:lpstr>华文中宋</vt:lpstr>
      <vt:lpstr>微软雅黑</vt:lpstr>
      <vt:lpstr>Arial</vt:lpstr>
      <vt:lpstr>Berlin Sans FB</vt:lpstr>
      <vt:lpstr>Calibri</vt:lpstr>
      <vt:lpstr>Cambria Math</vt:lpstr>
      <vt:lpstr>Times New Roman</vt:lpstr>
      <vt:lpstr>Office 主题​​</vt:lpstr>
      <vt:lpstr>Equation</vt:lpstr>
      <vt:lpstr>Flash Movie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世界上新建、在建、拟建放射性核大装置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frxu</dc:creator>
  <cp:lastModifiedBy>frxu</cp:lastModifiedBy>
  <cp:revision>108</cp:revision>
  <dcterms:created xsi:type="dcterms:W3CDTF">2026-03-12T02:06:50Z</dcterms:created>
  <dcterms:modified xsi:type="dcterms:W3CDTF">2026-03-16T13:41:20Z</dcterms:modified>
</cp:coreProperties>
</file>