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1002" r:id="rId2"/>
    <p:sldId id="1001" r:id="rId3"/>
    <p:sldId id="997" r:id="rId4"/>
    <p:sldId id="911" r:id="rId5"/>
    <p:sldId id="919" r:id="rId6"/>
    <p:sldId id="962" r:id="rId7"/>
    <p:sldId id="982" r:id="rId8"/>
    <p:sldId id="989" r:id="rId9"/>
    <p:sldId id="999" r:id="rId10"/>
    <p:sldId id="984" r:id="rId11"/>
    <p:sldId id="991" r:id="rId12"/>
    <p:sldId id="1000" r:id="rId13"/>
    <p:sldId id="992" r:id="rId14"/>
    <p:sldId id="910" r:id="rId15"/>
    <p:sldId id="1004" r:id="rId16"/>
    <p:sldId id="971" r:id="rId17"/>
    <p:sldId id="973" r:id="rId18"/>
    <p:sldId id="812" r:id="rId19"/>
    <p:sldId id="900" r:id="rId20"/>
    <p:sldId id="934" r:id="rId21"/>
    <p:sldId id="814" r:id="rId22"/>
    <p:sldId id="972" r:id="rId23"/>
    <p:sldId id="641" r:id="rId24"/>
    <p:sldId id="1005" r:id="rId25"/>
    <p:sldId id="516" r:id="rId26"/>
    <p:sldId id="966" r:id="rId27"/>
    <p:sldId id="965" r:id="rId28"/>
    <p:sldId id="463" r:id="rId29"/>
    <p:sldId id="967" r:id="rId30"/>
    <p:sldId id="591" r:id="rId31"/>
    <p:sldId id="935" r:id="rId32"/>
    <p:sldId id="968" r:id="rId33"/>
    <p:sldId id="606" r:id="rId34"/>
    <p:sldId id="969" r:id="rId35"/>
    <p:sldId id="961" r:id="rId36"/>
    <p:sldId id="800" r:id="rId37"/>
    <p:sldId id="981" r:id="rId38"/>
    <p:sldId id="975" r:id="rId39"/>
    <p:sldId id="817" r:id="rId40"/>
    <p:sldId id="1006" r:id="rId41"/>
    <p:sldId id="794" r:id="rId42"/>
    <p:sldId id="987" r:id="rId43"/>
    <p:sldId id="957" r:id="rId44"/>
    <p:sldId id="1007" r:id="rId45"/>
    <p:sldId id="993" r:id="rId46"/>
    <p:sldId id="903" r:id="rId47"/>
    <p:sldId id="924" r:id="rId48"/>
    <p:sldId id="922" r:id="rId49"/>
    <p:sldId id="624" r:id="rId50"/>
    <p:sldId id="926" r:id="rId51"/>
    <p:sldId id="925" r:id="rId52"/>
    <p:sldId id="995" r:id="rId53"/>
    <p:sldId id="100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36FE"/>
    <a:srgbClr val="00D200"/>
    <a:srgbClr val="963970"/>
    <a:srgbClr val="FF34FF"/>
    <a:srgbClr val="178D2F"/>
    <a:srgbClr val="FF2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69" autoAdjust="0"/>
    <p:restoredTop sz="94830"/>
  </p:normalViewPr>
  <p:slideViewPr>
    <p:cSldViewPr snapToObjects="1">
      <p:cViewPr varScale="1">
        <p:scale>
          <a:sx n="90" d="100"/>
          <a:sy n="90" d="100"/>
        </p:scale>
        <p:origin x="200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FA01C-92BC-9B40-8BCA-D6272942F407}" type="datetime1">
              <a:rPr lang="en-US" smtClean="0"/>
              <a:t>5/6/26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57CDB-0A44-614D-9144-F8DB88F67A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8AF04-9BE9-1744-9122-3504D7C095DC}" type="datetime1">
              <a:rPr lang="en-US" smtClean="0"/>
              <a:t>5/6/26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FE6AB-FA46-BC4B-9538-B865811C2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9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82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30DB5-D9DB-D604-1D86-3DBEF8CD5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ED791-D68A-BC74-0D57-EAD87928B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B17A2-BFDD-20E7-FEF4-5771752E9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8035E-B203-0EE2-EFAF-F105C2CED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63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6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51468-67D3-660A-671A-7BD207A66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4E38C-2CBF-8039-AD73-762F44436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C95F5-8605-790A-8847-4DA15F611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16B8-862F-8F23-A62A-53DCC444F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6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0297F-FA31-E924-3F07-207267D2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B69BE6-6092-E1C9-D234-D9931C503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D3FD4-BF7E-64E9-6E73-625A0BCDC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3DECB-9116-A4BB-5163-38B88379E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7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92A2B-2C36-8AF5-A109-C553BCA2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50E4-2D09-0C7F-5EBD-428CB45EB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E7C63-3983-FC9F-445C-A640E22D4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EBB72-588D-8295-1F18-651ED0D71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2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86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7D3DA-FADE-FF6D-E263-10F0F0D7E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919EB-C5D1-30B5-1348-E001314AE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E87B0-AC3D-0340-1521-C43F86B9C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69529-0210-5F24-6514-830A58808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57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0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9A02-438A-A97B-36F5-0FF4E1840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1EE2B-5FAB-5CC4-EEFB-E4872F375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61FCE-1495-D799-16D7-FC942CABE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9CCC0-6227-7BFE-FDD4-193CF101C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6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AD437-0793-B6C3-57B4-E35299B3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7455B-B707-6580-310A-E836507E4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9AD15-D1C5-2B6A-4883-B6B1A5DAC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2D329-A161-20B4-4331-EA0CAA426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4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ADA5F-B915-665A-3E15-10504E01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584C5-2EC8-0CC0-AA93-A0099663F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B08E7-C685-FC79-95F5-8221BAC6E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BFF2A-EB02-BCBD-153E-B2020CD84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9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47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42D5D-1D3E-AD31-FC8C-89C477BB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09097-DA30-946C-1F47-5A15320BA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214A9-CCCD-F326-3F91-FF0693EF7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517EA-D111-0CE9-588A-6AB6C73FB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0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AC05-9AFF-0525-FC24-4415A34A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10E8B-4FC7-DCEF-31F7-7CCE59A57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8BE18-E0D2-912C-9F2C-A7AFAED36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94B08-2632-95E9-D590-321B12042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2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5529D-33EA-ED48-5E18-551D083B7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41ABA-EA27-132D-290C-6DC48AAAF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CCC68-425F-985B-9543-A7EBD5448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B137D-D7B1-556C-F57B-A2EE56B18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58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2E443-ECDE-B680-80AF-B3C69731B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71555-155A-FEB5-E5BE-32E65B20F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2B07A-9C04-09DA-ADFC-43214C963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EC8E5-53D5-C010-86A0-EFC647605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43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B3A35-EEB1-1B1D-173E-FD011E3E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2AE1B8-0ED8-F84C-6CE1-4FCCA12B7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58EA8-E511-FB5B-0849-6A27F9CFF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E4B5A-5672-6066-1442-0C3D89439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2635-FF50-BA80-4229-3106F918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80B8C-7534-3F04-7CD4-F77B216A3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0DFDC9-4ADC-8524-0796-EA79F9FB7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FC88C-F750-7DD2-9DDD-E3AF36E43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5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D132A-E83E-3AE3-A33D-4D4EA28B6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CEA3C-1B61-FDA7-FF1A-CD1BBA549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2A2D8-1572-AEB4-1FE0-00C661B39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EB468-0B34-6F66-66A9-D80C1CD48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2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D0C8E-2CED-6A62-7609-E5E2E1B53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34CF4-3B03-78E0-DC3E-B8085CEA7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23883-C573-0A1C-6664-615D92F76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D9772-92FB-A0F6-86FF-71E5E0E66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1FBE2-7911-151A-9ACE-527072808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BEAB2-FD13-9EEB-2ED1-FD31012C3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8E530-8557-5CEA-4D10-2E3662CFC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A5B85-1F63-F0B0-2A7A-EADFA8792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9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414E7-8A86-7535-CFB0-D4837CB5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586D8-620B-4B72-0199-CC0EB1AF3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C658A-95FD-8B27-D3CD-4CCC9FF9F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F688A-7F1B-A8DF-7B7E-FDD2F05D3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95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FE6AB-FA46-BC4B-9538-B865811C26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1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Jørgen Randrup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B38C-E31B-AA4E-AB43-6785776C9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1.emf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15.emf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emf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9.emf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sv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30.png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19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NUL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9.jpeg"/><Relationship Id="rId7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63.emf"/><Relationship Id="rId4" Type="http://schemas.openxmlformats.org/officeDocument/2006/relationships/image" Target="../media/image30.png"/><Relationship Id="rId9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729EF-B2F2-14E1-62A5-07FDA0F1C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A1D42-F319-FFDB-7231-37B48682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22E5-3621-F00A-9949-8408D0C0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E09FE-AE0A-195E-6255-AF326D17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33634-DF94-7E4E-F42C-37FA6448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3" y="304800"/>
            <a:ext cx="5399314" cy="963772"/>
          </a:xfrm>
          <a:prstGeom prst="rect">
            <a:avLst/>
          </a:prstGeom>
        </p:spPr>
      </p:pic>
      <p:pic>
        <p:nvPicPr>
          <p:cNvPr id="9" name="Picture 4" descr="P5 Town Hall at LBNL (22-24 February ...">
            <a:extLst>
              <a:ext uri="{FF2B5EF4-FFF2-40B4-BE49-F238E27FC236}">
                <a16:creationId xmlns:a16="http://schemas.microsoft.com/office/drawing/2014/main" id="{40EBC9EC-9670-EDD0-CECC-7622E8E34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7751"/>
          <a:stretch/>
        </p:blipFill>
        <p:spPr bwMode="auto">
          <a:xfrm>
            <a:off x="2249139" y="5018703"/>
            <a:ext cx="4645723" cy="14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8B923-CE25-ED4C-3291-EABE0D8F4BFA}"/>
              </a:ext>
            </a:extLst>
          </p:cNvPr>
          <p:cNvSpPr txBox="1"/>
          <p:nvPr/>
        </p:nvSpPr>
        <p:spPr>
          <a:xfrm>
            <a:off x="1466850" y="2384437"/>
            <a:ext cx="621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336FE"/>
                </a:solidFill>
              </a:rPr>
              <a:t>Nuclear Fission as Brownian motion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3D273-0222-6AC0-0BA7-C967AC97BBB5}"/>
              </a:ext>
            </a:extLst>
          </p:cNvPr>
          <p:cNvSpPr txBox="1"/>
          <p:nvPr/>
        </p:nvSpPr>
        <p:spPr>
          <a:xfrm>
            <a:off x="2561303" y="4087253"/>
            <a:ext cx="397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Lawrence Berkeley National Laboratory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01B26A1-01B8-DFE5-2E63-847016ADE53F}"/>
              </a:ext>
            </a:extLst>
          </p:cNvPr>
          <p:cNvSpPr txBox="1">
            <a:spLocks/>
          </p:cNvSpPr>
          <p:nvPr/>
        </p:nvSpPr>
        <p:spPr>
          <a:xfrm>
            <a:off x="3273158" y="3560331"/>
            <a:ext cx="2517814" cy="590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 err="1">
                <a:solidFill>
                  <a:srgbClr val="0336FE"/>
                </a:solidFill>
              </a:rPr>
              <a:t>Jørgen</a:t>
            </a:r>
            <a:r>
              <a:rPr lang="en-US" sz="2800" i="1" dirty="0">
                <a:solidFill>
                  <a:srgbClr val="0336FE"/>
                </a:solidFill>
              </a:rPr>
              <a:t> </a:t>
            </a:r>
            <a:r>
              <a:rPr lang="en-US" sz="2800" i="1" dirty="0" err="1">
                <a:solidFill>
                  <a:srgbClr val="0336FE"/>
                </a:solidFill>
              </a:rPr>
              <a:t>Randrup</a:t>
            </a:r>
            <a:endParaRPr lang="en-US" sz="2800" i="1" dirty="0">
              <a:solidFill>
                <a:srgbClr val="0336F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3B687-DA4F-F9E0-C809-DFF47209F1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449"/>
          <a:stretch/>
        </p:blipFill>
        <p:spPr>
          <a:xfrm>
            <a:off x="7427954" y="5319462"/>
            <a:ext cx="1252201" cy="890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B0447-AE23-889A-FBCF-61EB9FA6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44" y="5239889"/>
            <a:ext cx="909092" cy="8952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E1216D-4F6D-D3BB-7373-5899EE822231}"/>
              </a:ext>
            </a:extLst>
          </p:cNvPr>
          <p:cNvSpPr txBox="1"/>
          <p:nvPr/>
        </p:nvSpPr>
        <p:spPr>
          <a:xfrm>
            <a:off x="2252679" y="1389552"/>
            <a:ext cx="4638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36FE"/>
                </a:solidFill>
              </a:rPr>
              <a:t>Physics Colloquium, Thursday, May 7, 2026</a:t>
            </a:r>
          </a:p>
        </p:txBody>
      </p:sp>
    </p:spTree>
    <p:extLst>
      <p:ext uri="{BB962C8B-B14F-4D97-AF65-F5344CB8AC3E}">
        <p14:creationId xmlns:p14="http://schemas.microsoft.com/office/powerpoint/2010/main" val="184200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C0B04-BA9A-D1D8-42D1-1699DDAAA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F796E-8C53-17C0-B135-F98619A98E9F}"/>
              </a:ext>
            </a:extLst>
          </p:cNvPr>
          <p:cNvSpPr txBox="1"/>
          <p:nvPr/>
        </p:nvSpPr>
        <p:spPr>
          <a:xfrm>
            <a:off x="1827627" y="136525"/>
            <a:ext cx="548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Nuclear physics refresher: Basic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88FAC-7582-4BF4-9964-545EC13002D3}"/>
              </a:ext>
            </a:extLst>
          </p:cNvPr>
          <p:cNvSpPr txBox="1"/>
          <p:nvPr/>
        </p:nvSpPr>
        <p:spPr>
          <a:xfrm>
            <a:off x="762000" y="775124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Macroscopic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tomic Nuclei">
            <a:extLst>
              <a:ext uri="{FF2B5EF4-FFF2-40B4-BE49-F238E27FC236}">
                <a16:creationId xmlns:a16="http://schemas.microsoft.com/office/drawing/2014/main" id="{DEC3B735-E456-DB90-FA88-687F21B7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" y="1480663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D7865B-40A2-80DA-350E-8A496BEB3C55}"/>
              </a:ext>
            </a:extLst>
          </p:cNvPr>
          <p:cNvSpPr txBox="1"/>
          <p:nvPr/>
        </p:nvSpPr>
        <p:spPr>
          <a:xfrm>
            <a:off x="1394096" y="1624306"/>
            <a:ext cx="111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Z</a:t>
            </a:r>
            <a:r>
              <a:rPr lang="en-US" sz="1600" dirty="0"/>
              <a:t> protons</a:t>
            </a:r>
          </a:p>
          <a:p>
            <a:r>
              <a:rPr lang="en-US" sz="1600" i="1" dirty="0"/>
              <a:t>N</a:t>
            </a:r>
            <a:r>
              <a:rPr lang="en-US" sz="1600" dirty="0"/>
              <a:t>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A78F7-2DC7-2069-597D-7B2CE31D5B44}"/>
              </a:ext>
            </a:extLst>
          </p:cNvPr>
          <p:cNvSpPr txBox="1"/>
          <p:nvPr/>
        </p:nvSpPr>
        <p:spPr>
          <a:xfrm>
            <a:off x="2922702" y="174741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dirty="0"/>
              <a:t> nucleons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610EAAED-0931-B6BC-849D-28AFE1CA864E}"/>
              </a:ext>
            </a:extLst>
          </p:cNvPr>
          <p:cNvSpPr/>
          <p:nvPr/>
        </p:nvSpPr>
        <p:spPr>
          <a:xfrm flipH="1">
            <a:off x="2508988" y="1660124"/>
            <a:ext cx="274955" cy="513138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52CBE-C5C7-7577-F70D-B9A7D85AD73C}"/>
              </a:ext>
            </a:extLst>
          </p:cNvPr>
          <p:cNvSpPr txBox="1"/>
          <p:nvPr/>
        </p:nvSpPr>
        <p:spPr>
          <a:xfrm>
            <a:off x="206075" y="2904610"/>
            <a:ext cx="3701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A nucleus resembles a (uniformly) charged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(incompressible) deformable </a:t>
            </a:r>
            <a:r>
              <a:rPr lang="en-US" sz="1600" i="1" dirty="0">
                <a:solidFill>
                  <a:srgbClr val="0336FE"/>
                </a:solidFill>
              </a:rPr>
              <a:t>liquid drop</a:t>
            </a:r>
            <a:endParaRPr lang="en-US" sz="1600" dirty="0">
              <a:solidFill>
                <a:srgbClr val="0336F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6414E-8C64-5CCC-BE0D-0686D36712F1}"/>
              </a:ext>
            </a:extLst>
          </p:cNvPr>
          <p:cNvSpPr txBox="1"/>
          <p:nvPr/>
        </p:nvSpPr>
        <p:spPr>
          <a:xfrm>
            <a:off x="226513" y="2627610"/>
            <a:ext cx="334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Gamow 1930,  C.F. von </a:t>
            </a:r>
            <a:r>
              <a:rPr lang="en-US" sz="1400" dirty="0" err="1"/>
              <a:t>Weizsäcker</a:t>
            </a:r>
            <a:r>
              <a:rPr lang="en-US" sz="1400" dirty="0"/>
              <a:t> 1935: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C78EA-65E6-6A69-EBBF-B88902D9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C70C3-39E7-5A9D-D120-F3C2007E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D098E62-9389-58F1-D3EB-1C759AAA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AE999-A657-5280-4B2C-A6D6EC154073}"/>
              </a:ext>
            </a:extLst>
          </p:cNvPr>
          <p:cNvSpPr/>
          <p:nvPr/>
        </p:nvSpPr>
        <p:spPr>
          <a:xfrm>
            <a:off x="2949569" y="5318433"/>
            <a:ext cx="784496" cy="361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5DFBC0-90ED-B95F-4355-94B68B6EF987}"/>
              </a:ext>
            </a:extLst>
          </p:cNvPr>
          <p:cNvCxnSpPr/>
          <p:nvPr/>
        </p:nvCxnSpPr>
        <p:spPr>
          <a:xfrm>
            <a:off x="4267200" y="999145"/>
            <a:ext cx="0" cy="501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2862584-8117-52AF-4E7D-AAC6DBABC225}"/>
              </a:ext>
            </a:extLst>
          </p:cNvPr>
          <p:cNvSpPr txBox="1"/>
          <p:nvPr/>
        </p:nvSpPr>
        <p:spPr>
          <a:xfrm>
            <a:off x="5122840" y="77512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Microscopic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989D9C-9941-17D8-D229-DC9FEA2C2052}"/>
              </a:ext>
            </a:extLst>
          </p:cNvPr>
          <p:cNvSpPr txBox="1"/>
          <p:nvPr/>
        </p:nvSpPr>
        <p:spPr>
          <a:xfrm>
            <a:off x="404095" y="3660526"/>
            <a:ext cx="351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macro</a:t>
            </a:r>
            <a:r>
              <a:rPr lang="en-US" sz="1600" dirty="0">
                <a:solidFill>
                  <a:srgbClr val="0336FE"/>
                </a:solidFill>
              </a:rPr>
              <a:t>(</a:t>
            </a:r>
            <a:r>
              <a:rPr lang="en-US" sz="1600" i="1" dirty="0" err="1">
                <a:solidFill>
                  <a:srgbClr val="0336FE"/>
                </a:solidFill>
              </a:rPr>
              <a:t>Z</a:t>
            </a:r>
            <a:r>
              <a:rPr lang="en-US" sz="1600" dirty="0" err="1">
                <a:solidFill>
                  <a:srgbClr val="0336FE"/>
                </a:solidFill>
              </a:rPr>
              <a:t>,</a:t>
            </a:r>
            <a:r>
              <a:rPr lang="en-US" sz="1600" i="1" dirty="0" err="1">
                <a:solidFill>
                  <a:srgbClr val="0336FE"/>
                </a:solidFill>
              </a:rPr>
              <a:t>N;</a:t>
            </a:r>
            <a:r>
              <a:rPr lang="en-US" sz="1600" dirty="0" err="1">
                <a:solidFill>
                  <a:srgbClr val="0336FE"/>
                </a:solidFill>
              </a:rPr>
              <a:t>shape</a:t>
            </a:r>
            <a:r>
              <a:rPr lang="en-US" sz="1600" dirty="0">
                <a:solidFill>
                  <a:srgbClr val="0336FE"/>
                </a:solidFill>
              </a:rPr>
              <a:t>)  ≈  </a:t>
            </a:r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bulk</a:t>
            </a:r>
            <a:r>
              <a:rPr lang="en-US" sz="1600" dirty="0">
                <a:solidFill>
                  <a:srgbClr val="0336FE"/>
                </a:solidFill>
              </a:rPr>
              <a:t>  +  </a:t>
            </a:r>
            <a:r>
              <a:rPr lang="en-US" sz="1600" i="1" dirty="0" err="1">
                <a:solidFill>
                  <a:srgbClr val="178D2F"/>
                </a:solidFill>
              </a:rPr>
              <a:t>E</a:t>
            </a:r>
            <a:r>
              <a:rPr lang="en-US" sz="1600" baseline="-25000" dirty="0" err="1">
                <a:solidFill>
                  <a:srgbClr val="178D2F"/>
                </a:solidFill>
              </a:rPr>
              <a:t>surf</a:t>
            </a:r>
            <a:r>
              <a:rPr lang="en-US" sz="1600" dirty="0">
                <a:solidFill>
                  <a:srgbClr val="178D2F"/>
                </a:solidFill>
              </a:rPr>
              <a:t>  </a:t>
            </a:r>
            <a:r>
              <a:rPr lang="en-US" sz="1600" dirty="0">
                <a:solidFill>
                  <a:srgbClr val="0336FE"/>
                </a:solidFill>
              </a:rPr>
              <a:t>+  </a:t>
            </a:r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</a:rPr>
              <a:t>Coul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72DDC1-CD28-A2DE-1B15-09B4055721A7}"/>
              </a:ext>
            </a:extLst>
          </p:cNvPr>
          <p:cNvGrpSpPr/>
          <p:nvPr/>
        </p:nvGrpSpPr>
        <p:grpSpPr>
          <a:xfrm>
            <a:off x="422907" y="4558247"/>
            <a:ext cx="3663708" cy="1524629"/>
            <a:chOff x="422907" y="4558247"/>
            <a:chExt cx="3663708" cy="15246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82A2004-F779-9121-4283-F3CB5DD851C2}"/>
                </a:ext>
              </a:extLst>
            </p:cNvPr>
            <p:cNvGrpSpPr/>
            <p:nvPr/>
          </p:nvGrpSpPr>
          <p:grpSpPr>
            <a:xfrm>
              <a:off x="422907" y="4558247"/>
              <a:ext cx="3663708" cy="1524629"/>
              <a:chOff x="422907" y="4558247"/>
              <a:chExt cx="3663708" cy="1524629"/>
            </a:xfrm>
          </p:grpSpPr>
          <p:pic>
            <p:nvPicPr>
              <p:cNvPr id="22" name="Picture 21" descr="Umacro.pdf">
                <a:extLst>
                  <a:ext uri="{FF2B5EF4-FFF2-40B4-BE49-F238E27FC236}">
                    <a16:creationId xmlns:a16="http://schemas.microsoft.com/office/drawing/2014/main" id="{484A9A7D-590C-01D6-FC44-84E1F1573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 r="13725" b="6697"/>
              <a:stretch>
                <a:fillRect/>
              </a:stretch>
            </p:blipFill>
            <p:spPr bwMode="auto">
              <a:xfrm>
                <a:off x="422907" y="4558247"/>
                <a:ext cx="3663708" cy="1524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A3AE1A-1815-897E-B093-19C6405D47A2}"/>
                  </a:ext>
                </a:extLst>
              </p:cNvPr>
              <p:cNvSpPr/>
              <p:nvPr/>
            </p:nvSpPr>
            <p:spPr>
              <a:xfrm>
                <a:off x="2949569" y="5318433"/>
                <a:ext cx="784496" cy="361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7356A-99D1-DB6F-76F8-CC135BE9D6A5}"/>
                </a:ext>
              </a:extLst>
            </p:cNvPr>
            <p:cNvSpPr txBox="1"/>
            <p:nvPr/>
          </p:nvSpPr>
          <p:spPr>
            <a:xfrm>
              <a:off x="2941734" y="5354644"/>
              <a:ext cx="580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0336FE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0336FE"/>
                  </a:solidFill>
                </a:rPr>
                <a:t>macro</a:t>
              </a:r>
              <a:endParaRPr lang="en-US" sz="1400" baseline="-25000" dirty="0">
                <a:solidFill>
                  <a:srgbClr val="0336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2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D4146-EA45-8AC1-1C7A-200E6AF33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A86F28-3433-848A-B0C3-A87803110B1B}"/>
              </a:ext>
            </a:extLst>
          </p:cNvPr>
          <p:cNvSpPr txBox="1"/>
          <p:nvPr/>
        </p:nvSpPr>
        <p:spPr>
          <a:xfrm>
            <a:off x="1827627" y="136525"/>
            <a:ext cx="548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Nuclear physics refresher: Basic properties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6B9D9-B16A-72FF-760F-7C0C32CBF182}"/>
              </a:ext>
            </a:extLst>
          </p:cNvPr>
          <p:cNvCxnSpPr/>
          <p:nvPr/>
        </p:nvCxnSpPr>
        <p:spPr>
          <a:xfrm>
            <a:off x="4267200" y="999145"/>
            <a:ext cx="0" cy="501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DB43EA-AC4E-2B54-3EEA-1C331E242AD9}"/>
              </a:ext>
            </a:extLst>
          </p:cNvPr>
          <p:cNvSpPr txBox="1"/>
          <p:nvPr/>
        </p:nvSpPr>
        <p:spPr>
          <a:xfrm>
            <a:off x="762000" y="775124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Macroscopic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B62EC-8CEB-29DC-2FEE-801DD83E9D11}"/>
              </a:ext>
            </a:extLst>
          </p:cNvPr>
          <p:cNvSpPr txBox="1"/>
          <p:nvPr/>
        </p:nvSpPr>
        <p:spPr>
          <a:xfrm>
            <a:off x="5122840" y="77512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Microscopic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tomic Nuclei">
            <a:extLst>
              <a:ext uri="{FF2B5EF4-FFF2-40B4-BE49-F238E27FC236}">
                <a16:creationId xmlns:a16="http://schemas.microsoft.com/office/drawing/2014/main" id="{07C0E3C4-BCC3-EE57-1200-FB90D109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" y="1480663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5401C1-26FA-D58A-C8A8-8670E394A783}"/>
              </a:ext>
            </a:extLst>
          </p:cNvPr>
          <p:cNvSpPr txBox="1"/>
          <p:nvPr/>
        </p:nvSpPr>
        <p:spPr>
          <a:xfrm>
            <a:off x="1394096" y="1624306"/>
            <a:ext cx="111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Z</a:t>
            </a:r>
            <a:r>
              <a:rPr lang="en-US" sz="1600" dirty="0"/>
              <a:t> protons</a:t>
            </a:r>
          </a:p>
          <a:p>
            <a:r>
              <a:rPr lang="en-US" sz="1600" i="1" dirty="0"/>
              <a:t>N</a:t>
            </a:r>
            <a:r>
              <a:rPr lang="en-US" sz="1600" dirty="0"/>
              <a:t>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140546-EC30-383D-444C-80A4DB099C08}"/>
              </a:ext>
            </a:extLst>
          </p:cNvPr>
          <p:cNvSpPr txBox="1"/>
          <p:nvPr/>
        </p:nvSpPr>
        <p:spPr>
          <a:xfrm>
            <a:off x="2922702" y="174741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dirty="0"/>
              <a:t> nucleons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C030594-4B81-04B8-A465-048B9DD1DCEA}"/>
              </a:ext>
            </a:extLst>
          </p:cNvPr>
          <p:cNvSpPr/>
          <p:nvPr/>
        </p:nvSpPr>
        <p:spPr>
          <a:xfrm flipH="1">
            <a:off x="2508988" y="1660124"/>
            <a:ext cx="274955" cy="513138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BCDD06-CC25-E865-F740-938AD50D96CD}"/>
              </a:ext>
            </a:extLst>
          </p:cNvPr>
          <p:cNvSpPr txBox="1"/>
          <p:nvPr/>
        </p:nvSpPr>
        <p:spPr>
          <a:xfrm>
            <a:off x="206075" y="2904610"/>
            <a:ext cx="3701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A nucleus resembles a (uniformly) charged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(incompressible) deformable </a:t>
            </a:r>
            <a:r>
              <a:rPr lang="en-US" sz="1600" i="1" dirty="0">
                <a:solidFill>
                  <a:srgbClr val="0336FE"/>
                </a:solidFill>
              </a:rPr>
              <a:t>liquid drop</a:t>
            </a:r>
            <a:r>
              <a:rPr lang="en-US" sz="1600" dirty="0">
                <a:solidFill>
                  <a:srgbClr val="0336FE"/>
                </a:solidFill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FA71B-CCD7-08F2-FE2D-51BD7BF5A5AA}"/>
              </a:ext>
            </a:extLst>
          </p:cNvPr>
          <p:cNvSpPr txBox="1"/>
          <p:nvPr/>
        </p:nvSpPr>
        <p:spPr>
          <a:xfrm>
            <a:off x="226513" y="2627610"/>
            <a:ext cx="334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Gamow 1930,  C.F. von </a:t>
            </a:r>
            <a:r>
              <a:rPr lang="en-US" sz="1400" dirty="0" err="1"/>
              <a:t>Weizsäcker</a:t>
            </a:r>
            <a:r>
              <a:rPr lang="en-US" sz="1400" dirty="0"/>
              <a:t> 1935: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3D0DC2-22AF-ABA6-905B-7DB44FABE38A}"/>
              </a:ext>
            </a:extLst>
          </p:cNvPr>
          <p:cNvSpPr txBox="1"/>
          <p:nvPr/>
        </p:nvSpPr>
        <p:spPr>
          <a:xfrm>
            <a:off x="4488663" y="1442122"/>
            <a:ext cx="2989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Nucleons are </a:t>
            </a:r>
            <a:r>
              <a:rPr lang="en-US" sz="1600" i="1" dirty="0">
                <a:solidFill>
                  <a:srgbClr val="0336FE"/>
                </a:solidFill>
              </a:rPr>
              <a:t>fermions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scattering is Pauli </a:t>
            </a:r>
            <a:r>
              <a:rPr lang="en-US" sz="1600" i="1" dirty="0">
                <a:solidFill>
                  <a:srgbClr val="0336FE"/>
                </a:solidFill>
              </a:rPr>
              <a:t>suppressed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mean free path is </a:t>
            </a:r>
            <a:r>
              <a:rPr lang="en-US" sz="1600" i="1" dirty="0">
                <a:solidFill>
                  <a:srgbClr val="0336FE"/>
                </a:solidFill>
              </a:rPr>
              <a:t>long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single-particle </a:t>
            </a:r>
            <a:r>
              <a:rPr lang="en-US" sz="1600" i="1" dirty="0">
                <a:solidFill>
                  <a:srgbClr val="0336FE"/>
                </a:solidFill>
              </a:rPr>
              <a:t>orbitals</a:t>
            </a:r>
          </a:p>
        </p:txBody>
      </p:sp>
      <p:pic>
        <p:nvPicPr>
          <p:cNvPr id="20" name="Picture 19" descr="meanfield.pdf">
            <a:extLst>
              <a:ext uri="{FF2B5EF4-FFF2-40B4-BE49-F238E27FC236}">
                <a16:creationId xmlns:a16="http://schemas.microsoft.com/office/drawing/2014/main" id="{3B7E5CA8-26CD-3705-21BC-C0749972B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948" y="2882302"/>
            <a:ext cx="3107773" cy="39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3A37E8-D9C7-0CA3-7186-F6AD4B31378B}"/>
              </a:ext>
            </a:extLst>
          </p:cNvPr>
          <p:cNvSpPr txBox="1"/>
          <p:nvPr/>
        </p:nvSpPr>
        <p:spPr>
          <a:xfrm>
            <a:off x="4921948" y="2562115"/>
            <a:ext cx="3203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Nucleons move in a common mean field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91C23CF-6902-8DE0-3C2A-553DC3AD6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9" r="7100"/>
          <a:stretch/>
        </p:blipFill>
        <p:spPr>
          <a:xfrm>
            <a:off x="7493505" y="1399076"/>
            <a:ext cx="1482878" cy="118585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388ED7-7821-30CA-FEB7-AA5D2EA6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B82C-C6F5-0AB3-85ED-D3062E59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E067DD1-8199-CE65-3BBC-761C96A4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AFDE80-2C71-1713-CC44-497F17369F4F}"/>
              </a:ext>
            </a:extLst>
          </p:cNvPr>
          <p:cNvGrpSpPr/>
          <p:nvPr/>
        </p:nvGrpSpPr>
        <p:grpSpPr>
          <a:xfrm>
            <a:off x="422907" y="4558247"/>
            <a:ext cx="3663708" cy="1524629"/>
            <a:chOff x="422907" y="4558247"/>
            <a:chExt cx="3663708" cy="152462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0736740-F118-F6ED-1AFC-AEB6A14519CD}"/>
                </a:ext>
              </a:extLst>
            </p:cNvPr>
            <p:cNvGrpSpPr/>
            <p:nvPr/>
          </p:nvGrpSpPr>
          <p:grpSpPr>
            <a:xfrm>
              <a:off x="422907" y="4558247"/>
              <a:ext cx="3663708" cy="1524629"/>
              <a:chOff x="422907" y="4558247"/>
              <a:chExt cx="3663708" cy="1524629"/>
            </a:xfrm>
          </p:grpSpPr>
          <p:pic>
            <p:nvPicPr>
              <p:cNvPr id="18" name="Picture 17" descr="Umacro.pdf">
                <a:extLst>
                  <a:ext uri="{FF2B5EF4-FFF2-40B4-BE49-F238E27FC236}">
                    <a16:creationId xmlns:a16="http://schemas.microsoft.com/office/drawing/2014/main" id="{012F6CE9-C356-ACF7-D981-576122CEA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 r="13725" b="6697"/>
              <a:stretch>
                <a:fillRect/>
              </a:stretch>
            </p:blipFill>
            <p:spPr bwMode="auto">
              <a:xfrm>
                <a:off x="422907" y="4558247"/>
                <a:ext cx="3663708" cy="1524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FD977F-5E16-7264-3B49-2D48097BF9A8}"/>
                  </a:ext>
                </a:extLst>
              </p:cNvPr>
              <p:cNvSpPr/>
              <p:nvPr/>
            </p:nvSpPr>
            <p:spPr>
              <a:xfrm>
                <a:off x="2949569" y="5318433"/>
                <a:ext cx="784496" cy="361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B63F20-82BD-5210-9B4F-DC5E8E5CF287}"/>
                </a:ext>
              </a:extLst>
            </p:cNvPr>
            <p:cNvSpPr txBox="1"/>
            <p:nvPr/>
          </p:nvSpPr>
          <p:spPr>
            <a:xfrm>
              <a:off x="2941734" y="5354644"/>
              <a:ext cx="580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0336FE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0336FE"/>
                  </a:solidFill>
                </a:rPr>
                <a:t>macro</a:t>
              </a:r>
              <a:endParaRPr lang="en-US" sz="1400" baseline="-25000" dirty="0">
                <a:solidFill>
                  <a:srgbClr val="0336FE"/>
                </a:solidFill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069A440C-A161-B3C3-1A62-1DE649391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15475" r="2886" b="784"/>
          <a:stretch/>
        </p:blipFill>
        <p:spPr bwMode="auto">
          <a:xfrm>
            <a:off x="5122841" y="3489384"/>
            <a:ext cx="3335360" cy="30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E91F8B-948B-00F4-56F3-35CF68CCF827}"/>
              </a:ext>
            </a:extLst>
          </p:cNvPr>
          <p:cNvSpPr txBox="1"/>
          <p:nvPr/>
        </p:nvSpPr>
        <p:spPr>
          <a:xfrm>
            <a:off x="5809498" y="3352749"/>
            <a:ext cx="2220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36FE"/>
                </a:solidFill>
              </a:rPr>
              <a:t>Single-particle energy levels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44C0CC-39AE-6E21-46AB-05F8E8EAE595}"/>
              </a:ext>
            </a:extLst>
          </p:cNvPr>
          <p:cNvSpPr txBox="1"/>
          <p:nvPr/>
        </p:nvSpPr>
        <p:spPr>
          <a:xfrm>
            <a:off x="404095" y="3660526"/>
            <a:ext cx="351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macro</a:t>
            </a:r>
            <a:r>
              <a:rPr lang="en-US" sz="1600" dirty="0">
                <a:solidFill>
                  <a:srgbClr val="0336FE"/>
                </a:solidFill>
              </a:rPr>
              <a:t>(</a:t>
            </a:r>
            <a:r>
              <a:rPr lang="en-US" sz="1600" i="1" dirty="0" err="1">
                <a:solidFill>
                  <a:srgbClr val="0336FE"/>
                </a:solidFill>
              </a:rPr>
              <a:t>Z</a:t>
            </a:r>
            <a:r>
              <a:rPr lang="en-US" sz="1600" dirty="0" err="1">
                <a:solidFill>
                  <a:srgbClr val="0336FE"/>
                </a:solidFill>
              </a:rPr>
              <a:t>,</a:t>
            </a:r>
            <a:r>
              <a:rPr lang="en-US" sz="1600" i="1" dirty="0" err="1">
                <a:solidFill>
                  <a:srgbClr val="0336FE"/>
                </a:solidFill>
              </a:rPr>
              <a:t>N;</a:t>
            </a:r>
            <a:r>
              <a:rPr lang="en-US" sz="1600" dirty="0" err="1">
                <a:solidFill>
                  <a:srgbClr val="0336FE"/>
                </a:solidFill>
              </a:rPr>
              <a:t>shape</a:t>
            </a:r>
            <a:r>
              <a:rPr lang="en-US" sz="1600" dirty="0">
                <a:solidFill>
                  <a:srgbClr val="0336FE"/>
                </a:solidFill>
              </a:rPr>
              <a:t>)  ≈  </a:t>
            </a:r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bulk</a:t>
            </a:r>
            <a:r>
              <a:rPr lang="en-US" sz="1600" dirty="0">
                <a:solidFill>
                  <a:srgbClr val="0336FE"/>
                </a:solidFill>
              </a:rPr>
              <a:t>  +  </a:t>
            </a:r>
            <a:r>
              <a:rPr lang="en-US" sz="1600" i="1" dirty="0" err="1">
                <a:solidFill>
                  <a:srgbClr val="178D2F"/>
                </a:solidFill>
              </a:rPr>
              <a:t>E</a:t>
            </a:r>
            <a:r>
              <a:rPr lang="en-US" sz="1600" baseline="-25000" dirty="0" err="1">
                <a:solidFill>
                  <a:srgbClr val="178D2F"/>
                </a:solidFill>
              </a:rPr>
              <a:t>surf</a:t>
            </a:r>
            <a:r>
              <a:rPr lang="en-US" sz="1600" dirty="0">
                <a:solidFill>
                  <a:srgbClr val="178D2F"/>
                </a:solidFill>
              </a:rPr>
              <a:t>  </a:t>
            </a:r>
            <a:r>
              <a:rPr lang="en-US" sz="1600" dirty="0">
                <a:solidFill>
                  <a:srgbClr val="0336FE"/>
                </a:solidFill>
              </a:rPr>
              <a:t>+  </a:t>
            </a:r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</a:rPr>
              <a:t>Coul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6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066F5-3CE6-20FA-46C9-4D128F0B2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DD15EA-72F9-35D0-9BF6-41F17E301CC6}"/>
              </a:ext>
            </a:extLst>
          </p:cNvPr>
          <p:cNvSpPr txBox="1"/>
          <p:nvPr/>
        </p:nvSpPr>
        <p:spPr>
          <a:xfrm>
            <a:off x="1920376" y="42332"/>
            <a:ext cx="530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Shape-dependent nuclear binding energy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81F8AD-17B9-2353-46D4-DD5FEA63BD25}"/>
              </a:ext>
            </a:extLst>
          </p:cNvPr>
          <p:cNvCxnSpPr/>
          <p:nvPr/>
        </p:nvCxnSpPr>
        <p:spPr>
          <a:xfrm>
            <a:off x="4267200" y="999145"/>
            <a:ext cx="0" cy="501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8A0735-6A33-DE51-A464-2B279B105951}"/>
              </a:ext>
            </a:extLst>
          </p:cNvPr>
          <p:cNvSpPr txBox="1"/>
          <p:nvPr/>
        </p:nvSpPr>
        <p:spPr>
          <a:xfrm>
            <a:off x="762000" y="775124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Macroscopic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1DACF-5DDF-3911-933D-12D44A351418}"/>
              </a:ext>
            </a:extLst>
          </p:cNvPr>
          <p:cNvSpPr txBox="1"/>
          <p:nvPr/>
        </p:nvSpPr>
        <p:spPr>
          <a:xfrm>
            <a:off x="5122840" y="77512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Microscopic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tomic Nuclei">
            <a:extLst>
              <a:ext uri="{FF2B5EF4-FFF2-40B4-BE49-F238E27FC236}">
                <a16:creationId xmlns:a16="http://schemas.microsoft.com/office/drawing/2014/main" id="{734EA09E-011D-5FDA-8DAA-847D3ED5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" y="1480663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E0CD6-01C6-3695-A080-2240461273B9}"/>
              </a:ext>
            </a:extLst>
          </p:cNvPr>
          <p:cNvSpPr txBox="1"/>
          <p:nvPr/>
        </p:nvSpPr>
        <p:spPr>
          <a:xfrm>
            <a:off x="1394096" y="1624306"/>
            <a:ext cx="111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Z</a:t>
            </a:r>
            <a:r>
              <a:rPr lang="en-US" sz="1600" dirty="0"/>
              <a:t> protons</a:t>
            </a:r>
          </a:p>
          <a:p>
            <a:r>
              <a:rPr lang="en-US" sz="1600" i="1" dirty="0"/>
              <a:t>N</a:t>
            </a:r>
            <a:r>
              <a:rPr lang="en-US" sz="1600" dirty="0"/>
              <a:t>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D91E0-4A1B-B9B6-139C-98EEA5C3611F}"/>
              </a:ext>
            </a:extLst>
          </p:cNvPr>
          <p:cNvSpPr txBox="1"/>
          <p:nvPr/>
        </p:nvSpPr>
        <p:spPr>
          <a:xfrm>
            <a:off x="2922702" y="174741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dirty="0"/>
              <a:t> nucleons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B7402C5-1C65-5342-F5C7-3ED188CF0DC2}"/>
              </a:ext>
            </a:extLst>
          </p:cNvPr>
          <p:cNvSpPr/>
          <p:nvPr/>
        </p:nvSpPr>
        <p:spPr>
          <a:xfrm flipH="1">
            <a:off x="2508988" y="1660124"/>
            <a:ext cx="274955" cy="513138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7DF8EB-6795-BDFA-919D-436AA3FDCE2D}"/>
              </a:ext>
            </a:extLst>
          </p:cNvPr>
          <p:cNvSpPr txBox="1"/>
          <p:nvPr/>
        </p:nvSpPr>
        <p:spPr>
          <a:xfrm>
            <a:off x="4488663" y="1442122"/>
            <a:ext cx="2989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Nucleons are </a:t>
            </a:r>
            <a:r>
              <a:rPr lang="en-US" sz="1600" i="1" dirty="0">
                <a:solidFill>
                  <a:srgbClr val="0336FE"/>
                </a:solidFill>
              </a:rPr>
              <a:t>fermions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scattering is Pauli </a:t>
            </a:r>
            <a:r>
              <a:rPr lang="en-US" sz="1600" i="1" dirty="0">
                <a:solidFill>
                  <a:srgbClr val="0336FE"/>
                </a:solidFill>
              </a:rPr>
              <a:t>suppressed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mean free path is </a:t>
            </a:r>
            <a:r>
              <a:rPr lang="en-US" sz="1600" i="1" dirty="0">
                <a:solidFill>
                  <a:srgbClr val="0336FE"/>
                </a:solidFill>
              </a:rPr>
              <a:t>long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single-particle </a:t>
            </a:r>
            <a:r>
              <a:rPr lang="en-US" sz="1600" i="1" dirty="0">
                <a:solidFill>
                  <a:srgbClr val="0336FE"/>
                </a:solidFill>
              </a:rPr>
              <a:t>orbitals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9995D2-449E-2BC5-06CC-AB1E0A922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9" r="7100"/>
          <a:stretch/>
        </p:blipFill>
        <p:spPr>
          <a:xfrm>
            <a:off x="7493505" y="1399076"/>
            <a:ext cx="1482878" cy="118585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C9122-B4C9-33E2-53C2-71F5F44E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88897-8CE8-617B-3877-93C6927B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847E2D8-9B78-9A17-DC90-C6D4FCE3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517079-809E-B7C0-47FE-BDD311CB860C}"/>
              </a:ext>
            </a:extLst>
          </p:cNvPr>
          <p:cNvSpPr/>
          <p:nvPr/>
        </p:nvSpPr>
        <p:spPr>
          <a:xfrm>
            <a:off x="2949569" y="5318433"/>
            <a:ext cx="784496" cy="361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9AB280-E72B-675C-090E-017959263BA0}"/>
              </a:ext>
            </a:extLst>
          </p:cNvPr>
          <p:cNvSpPr/>
          <p:nvPr/>
        </p:nvSpPr>
        <p:spPr>
          <a:xfrm>
            <a:off x="6375182" y="4963427"/>
            <a:ext cx="510250" cy="19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9DF6DC-4CBB-D553-01B1-563B8E51E6CF}"/>
              </a:ext>
            </a:extLst>
          </p:cNvPr>
          <p:cNvSpPr/>
          <p:nvPr/>
        </p:nvSpPr>
        <p:spPr>
          <a:xfrm>
            <a:off x="4379976" y="3694176"/>
            <a:ext cx="273963" cy="361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75CC41-C4FD-A0DC-F3FE-75A15B6851F6}"/>
              </a:ext>
            </a:extLst>
          </p:cNvPr>
          <p:cNvSpPr txBox="1"/>
          <p:nvPr/>
        </p:nvSpPr>
        <p:spPr>
          <a:xfrm>
            <a:off x="3034559" y="405792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can be calculated fairly reliably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BCD1EA-B09C-04E2-E9C2-E36A5D07BE34}"/>
              </a:ext>
            </a:extLst>
          </p:cNvPr>
          <p:cNvSpPr txBox="1"/>
          <p:nvPr/>
        </p:nvSpPr>
        <p:spPr>
          <a:xfrm>
            <a:off x="5563152" y="3543550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  <a:latin typeface="Symbol" charset="2"/>
                <a:cs typeface="Symbol" charset="2"/>
              </a:rPr>
              <a:t>d 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  =  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i="1" baseline="-25000" dirty="0">
                <a:solidFill>
                  <a:srgbClr val="008000"/>
                </a:solidFill>
                <a:latin typeface="Symbol" charset="2"/>
                <a:cs typeface="Symbol" charset="2"/>
              </a:rPr>
              <a:t>n </a:t>
            </a:r>
            <a:r>
              <a:rPr lang="en-US" i="1" dirty="0" err="1">
                <a:solidFill>
                  <a:srgbClr val="008000"/>
                </a:solidFill>
              </a:rPr>
              <a:t>f</a:t>
            </a:r>
            <a:r>
              <a:rPr lang="en-US" i="1" baseline="-250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i="1" baseline="-250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i="1" dirty="0">
                <a:solidFill>
                  <a:srgbClr val="008000"/>
                </a:solidFill>
                <a:latin typeface="Symbol" charset="2"/>
                <a:cs typeface="Symbol" charset="2"/>
              </a:rPr>
              <a:t>d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i="1" baseline="-250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endParaRPr lang="en-US" i="1" baseline="-25000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570028C-98A8-CE0D-4A99-F9B3C205AF8A}"/>
              </a:ext>
            </a:extLst>
          </p:cNvPr>
          <p:cNvGrpSpPr/>
          <p:nvPr/>
        </p:nvGrpSpPr>
        <p:grpSpPr>
          <a:xfrm>
            <a:off x="5313497" y="4083091"/>
            <a:ext cx="2239557" cy="2024522"/>
            <a:chOff x="7261725" y="731520"/>
            <a:chExt cx="1399675" cy="1359801"/>
          </a:xfrm>
        </p:grpSpPr>
        <p:pic>
          <p:nvPicPr>
            <p:cNvPr id="51" name="Picture 50" descr="levels.pdf">
              <a:extLst>
                <a:ext uri="{FF2B5EF4-FFF2-40B4-BE49-F238E27FC236}">
                  <a16:creationId xmlns:a16="http://schemas.microsoft.com/office/drawing/2014/main" id="{EC490F6D-33A5-0A11-BD8D-5DA0CB5B4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1725" y="1139126"/>
              <a:ext cx="1399675" cy="63490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E70F770-D126-1AD3-3BA7-FEAE26EF02F6}"/>
                </a:ext>
              </a:extLst>
            </p:cNvPr>
            <p:cNvSpPr txBox="1"/>
            <p:nvPr/>
          </p:nvSpPr>
          <p:spPr>
            <a:xfrm>
              <a:off x="7281071" y="1884598"/>
              <a:ext cx="1360982" cy="206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008000"/>
                  </a:solidFill>
                </a:rPr>
                <a:t>Single-particle level spectra</a:t>
              </a:r>
            </a:p>
          </p:txBody>
        </p:sp>
        <p:pic>
          <p:nvPicPr>
            <p:cNvPr id="53" name="Picture 52" descr="riken200812-031.pdf">
              <a:extLst>
                <a:ext uri="{FF2B5EF4-FFF2-40B4-BE49-F238E27FC236}">
                  <a16:creationId xmlns:a16="http://schemas.microsoft.com/office/drawing/2014/main" id="{94B8ED33-7206-24EB-EF26-AFDC99F55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8493" t="26475" r="24588" b="66353"/>
            <a:stretch>
              <a:fillRect/>
            </a:stretch>
          </p:blipFill>
          <p:spPr>
            <a:xfrm>
              <a:off x="7315200" y="731520"/>
              <a:ext cx="347971" cy="278719"/>
            </a:xfrm>
            <a:prstGeom prst="rect">
              <a:avLst/>
            </a:prstGeom>
          </p:spPr>
        </p:pic>
        <p:pic>
          <p:nvPicPr>
            <p:cNvPr id="54" name="Picture 53" descr="riken200812-031.pdf">
              <a:extLst>
                <a:ext uri="{FF2B5EF4-FFF2-40B4-BE49-F238E27FC236}">
                  <a16:creationId xmlns:a16="http://schemas.microsoft.com/office/drawing/2014/main" id="{5372A5FB-9467-B1BB-DEAA-A01B73DD2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8493" t="36922" r="24588" b="56113"/>
            <a:stretch>
              <a:fillRect/>
            </a:stretch>
          </p:blipFill>
          <p:spPr>
            <a:xfrm>
              <a:off x="7744968" y="731520"/>
              <a:ext cx="347971" cy="270674"/>
            </a:xfrm>
            <a:prstGeom prst="rect">
              <a:avLst/>
            </a:prstGeom>
          </p:spPr>
        </p:pic>
        <p:pic>
          <p:nvPicPr>
            <p:cNvPr id="55" name="Picture 54" descr="riken200812-031.pdf">
              <a:extLst>
                <a:ext uri="{FF2B5EF4-FFF2-40B4-BE49-F238E27FC236}">
                  <a16:creationId xmlns:a16="http://schemas.microsoft.com/office/drawing/2014/main" id="{8C20E782-20FC-A281-1860-1DF0F6FC8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8493" t="48235" r="24588" b="46471"/>
            <a:stretch>
              <a:fillRect/>
            </a:stretch>
          </p:blipFill>
          <p:spPr>
            <a:xfrm>
              <a:off x="8165592" y="758952"/>
              <a:ext cx="347971" cy="20573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834074-90BB-27B2-D9BB-2B458B5B7EB1}"/>
              </a:ext>
            </a:extLst>
          </p:cNvPr>
          <p:cNvSpPr txBox="1"/>
          <p:nvPr/>
        </p:nvSpPr>
        <p:spPr>
          <a:xfrm>
            <a:off x="206075" y="2904610"/>
            <a:ext cx="3701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A nucleus resembles a (uniformly) charged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(incompressible) deformable </a:t>
            </a:r>
            <a:r>
              <a:rPr lang="en-US" sz="1600" i="1" dirty="0">
                <a:solidFill>
                  <a:srgbClr val="0336FE"/>
                </a:solidFill>
              </a:rPr>
              <a:t>liquid drop</a:t>
            </a:r>
            <a:r>
              <a:rPr lang="en-US" sz="1600" dirty="0">
                <a:solidFill>
                  <a:srgbClr val="0336FE"/>
                </a:solidFill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1B4E3-AD9C-9290-3B0D-8143A9BB6D48}"/>
              </a:ext>
            </a:extLst>
          </p:cNvPr>
          <p:cNvSpPr txBox="1"/>
          <p:nvPr/>
        </p:nvSpPr>
        <p:spPr>
          <a:xfrm>
            <a:off x="226513" y="2627610"/>
            <a:ext cx="334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Gamow 1930,  C.F. von </a:t>
            </a:r>
            <a:r>
              <a:rPr lang="en-US" sz="1400" dirty="0" err="1"/>
              <a:t>Weizsäcker</a:t>
            </a:r>
            <a:r>
              <a:rPr lang="en-US" sz="1400" dirty="0"/>
              <a:t> 1935: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53BD2-9967-A4A3-904C-3302C1EC902B}"/>
              </a:ext>
            </a:extLst>
          </p:cNvPr>
          <p:cNvSpPr txBox="1"/>
          <p:nvPr/>
        </p:nvSpPr>
        <p:spPr>
          <a:xfrm>
            <a:off x="404095" y="3660526"/>
            <a:ext cx="351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macro</a:t>
            </a:r>
            <a:r>
              <a:rPr lang="en-US" sz="1600" dirty="0">
                <a:solidFill>
                  <a:srgbClr val="0336FE"/>
                </a:solidFill>
              </a:rPr>
              <a:t>(</a:t>
            </a:r>
            <a:r>
              <a:rPr lang="en-US" sz="1600" i="1" dirty="0" err="1">
                <a:solidFill>
                  <a:srgbClr val="0336FE"/>
                </a:solidFill>
              </a:rPr>
              <a:t>Z</a:t>
            </a:r>
            <a:r>
              <a:rPr lang="en-US" sz="1600" dirty="0" err="1">
                <a:solidFill>
                  <a:srgbClr val="0336FE"/>
                </a:solidFill>
              </a:rPr>
              <a:t>,</a:t>
            </a:r>
            <a:r>
              <a:rPr lang="en-US" sz="1600" i="1" dirty="0" err="1">
                <a:solidFill>
                  <a:srgbClr val="0336FE"/>
                </a:solidFill>
              </a:rPr>
              <a:t>N;</a:t>
            </a:r>
            <a:r>
              <a:rPr lang="en-US" sz="1600" dirty="0" err="1">
                <a:solidFill>
                  <a:srgbClr val="0336FE"/>
                </a:solidFill>
              </a:rPr>
              <a:t>shape</a:t>
            </a:r>
            <a:r>
              <a:rPr lang="en-US" sz="1600" dirty="0">
                <a:solidFill>
                  <a:srgbClr val="0336FE"/>
                </a:solidFill>
              </a:rPr>
              <a:t>)  ≈  </a:t>
            </a:r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bulk</a:t>
            </a:r>
            <a:r>
              <a:rPr lang="en-US" sz="1600" dirty="0">
                <a:solidFill>
                  <a:srgbClr val="0336FE"/>
                </a:solidFill>
              </a:rPr>
              <a:t>  +  </a:t>
            </a:r>
            <a:r>
              <a:rPr lang="en-US" sz="1600" i="1" dirty="0" err="1">
                <a:solidFill>
                  <a:srgbClr val="178D2F"/>
                </a:solidFill>
              </a:rPr>
              <a:t>E</a:t>
            </a:r>
            <a:r>
              <a:rPr lang="en-US" sz="1600" baseline="-25000" dirty="0" err="1">
                <a:solidFill>
                  <a:srgbClr val="178D2F"/>
                </a:solidFill>
              </a:rPr>
              <a:t>surf</a:t>
            </a:r>
            <a:r>
              <a:rPr lang="en-US" sz="1600" dirty="0">
                <a:solidFill>
                  <a:srgbClr val="178D2F"/>
                </a:solidFill>
              </a:rPr>
              <a:t>  </a:t>
            </a:r>
            <a:r>
              <a:rPr lang="en-US" sz="1600" dirty="0">
                <a:solidFill>
                  <a:srgbClr val="0336FE"/>
                </a:solidFill>
              </a:rPr>
              <a:t>+  </a:t>
            </a:r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</a:rPr>
              <a:t>Coul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meanfield.pdf">
            <a:extLst>
              <a:ext uri="{FF2B5EF4-FFF2-40B4-BE49-F238E27FC236}">
                <a16:creationId xmlns:a16="http://schemas.microsoft.com/office/drawing/2014/main" id="{BE76FAC9-1E8B-3EC3-854F-F52250E286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1948" y="2882302"/>
            <a:ext cx="3107773" cy="39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AED1C29-7DE7-69A4-CBAE-0BE0DD670409}"/>
              </a:ext>
            </a:extLst>
          </p:cNvPr>
          <p:cNvGrpSpPr/>
          <p:nvPr/>
        </p:nvGrpSpPr>
        <p:grpSpPr>
          <a:xfrm>
            <a:off x="422907" y="4558247"/>
            <a:ext cx="3663708" cy="1524629"/>
            <a:chOff x="422907" y="4558247"/>
            <a:chExt cx="3663708" cy="15246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8D39BA-F416-45A1-0DB1-95749EF6AA5C}"/>
                </a:ext>
              </a:extLst>
            </p:cNvPr>
            <p:cNvGrpSpPr/>
            <p:nvPr/>
          </p:nvGrpSpPr>
          <p:grpSpPr>
            <a:xfrm>
              <a:off x="422907" y="4558247"/>
              <a:ext cx="3663708" cy="1524629"/>
              <a:chOff x="422907" y="4558247"/>
              <a:chExt cx="3663708" cy="1524629"/>
            </a:xfrm>
          </p:grpSpPr>
          <p:pic>
            <p:nvPicPr>
              <p:cNvPr id="33" name="Picture 32" descr="Umacro.pdf">
                <a:extLst>
                  <a:ext uri="{FF2B5EF4-FFF2-40B4-BE49-F238E27FC236}">
                    <a16:creationId xmlns:a16="http://schemas.microsoft.com/office/drawing/2014/main" id="{26EEF155-6D74-99D4-02C6-44C5D6E6B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 r="13725" b="6697"/>
              <a:stretch>
                <a:fillRect/>
              </a:stretch>
            </p:blipFill>
            <p:spPr bwMode="auto">
              <a:xfrm>
                <a:off x="422907" y="4558247"/>
                <a:ext cx="3663708" cy="1524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1D4488-02CC-8A84-3BFE-79D5FD61FCE9}"/>
                  </a:ext>
                </a:extLst>
              </p:cNvPr>
              <p:cNvSpPr/>
              <p:nvPr/>
            </p:nvSpPr>
            <p:spPr>
              <a:xfrm>
                <a:off x="2949569" y="5318433"/>
                <a:ext cx="784496" cy="361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22C28-279D-C37D-DBC1-773C770BFEB9}"/>
                </a:ext>
              </a:extLst>
            </p:cNvPr>
            <p:cNvSpPr txBox="1"/>
            <p:nvPr/>
          </p:nvSpPr>
          <p:spPr>
            <a:xfrm>
              <a:off x="2941734" y="5354644"/>
              <a:ext cx="580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0336FE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0336FE"/>
                  </a:solidFill>
                </a:rPr>
                <a:t>macro</a:t>
              </a:r>
              <a:endParaRPr lang="en-US" sz="1400" baseline="-25000" dirty="0">
                <a:solidFill>
                  <a:srgbClr val="0336FE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49896FA-82A6-B48E-CAAD-CFF899BE6E9A}"/>
              </a:ext>
            </a:extLst>
          </p:cNvPr>
          <p:cNvSpPr txBox="1"/>
          <p:nvPr/>
        </p:nvSpPr>
        <p:spPr>
          <a:xfrm>
            <a:off x="7548291" y="4985312"/>
            <a:ext cx="982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Fermi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910D39-EA7A-E8DD-5F09-96499639F6AA}"/>
              </a:ext>
            </a:extLst>
          </p:cNvPr>
          <p:cNvCxnSpPr>
            <a:cxnSpLocks/>
          </p:cNvCxnSpPr>
          <p:nvPr/>
        </p:nvCxnSpPr>
        <p:spPr>
          <a:xfrm flipV="1">
            <a:off x="5303520" y="5148072"/>
            <a:ext cx="2158392" cy="9144"/>
          </a:xfrm>
          <a:prstGeom prst="line">
            <a:avLst/>
          </a:prstGeom>
          <a:ln w="28575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2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59C16-D1CA-BAAC-8AFC-EBECBC3E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8E363A-EC81-D25D-C077-758B2A43D974}"/>
              </a:ext>
            </a:extLst>
          </p:cNvPr>
          <p:cNvSpPr txBox="1"/>
          <p:nvPr/>
        </p:nvSpPr>
        <p:spPr>
          <a:xfrm>
            <a:off x="1920376" y="42332"/>
            <a:ext cx="530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Shape-dependent nuclear binding energy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360C4-5A6F-7DA9-B312-83345F50FECB}"/>
              </a:ext>
            </a:extLst>
          </p:cNvPr>
          <p:cNvCxnSpPr/>
          <p:nvPr/>
        </p:nvCxnSpPr>
        <p:spPr>
          <a:xfrm>
            <a:off x="4267200" y="999145"/>
            <a:ext cx="0" cy="501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8C8879B-2C9B-9222-E597-050071F02E72}"/>
              </a:ext>
            </a:extLst>
          </p:cNvPr>
          <p:cNvSpPr txBox="1"/>
          <p:nvPr/>
        </p:nvSpPr>
        <p:spPr>
          <a:xfrm>
            <a:off x="762000" y="775124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Macroscopic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54F03-7354-1B0C-666B-A1AA8AD8854B}"/>
              </a:ext>
            </a:extLst>
          </p:cNvPr>
          <p:cNvSpPr txBox="1"/>
          <p:nvPr/>
        </p:nvSpPr>
        <p:spPr>
          <a:xfrm>
            <a:off x="5122840" y="77512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Microscopic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tomic Nuclei">
            <a:extLst>
              <a:ext uri="{FF2B5EF4-FFF2-40B4-BE49-F238E27FC236}">
                <a16:creationId xmlns:a16="http://schemas.microsoft.com/office/drawing/2014/main" id="{59D53DD4-1ACA-DF9B-735A-871309AD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" y="1480663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44EFA4-23FC-DF6C-5A3A-D72B0AFFA770}"/>
              </a:ext>
            </a:extLst>
          </p:cNvPr>
          <p:cNvSpPr txBox="1"/>
          <p:nvPr/>
        </p:nvSpPr>
        <p:spPr>
          <a:xfrm>
            <a:off x="1394096" y="1624306"/>
            <a:ext cx="111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Z</a:t>
            </a:r>
            <a:r>
              <a:rPr lang="en-US" sz="1600" dirty="0"/>
              <a:t> protons</a:t>
            </a:r>
          </a:p>
          <a:p>
            <a:r>
              <a:rPr lang="en-US" sz="1600" i="1" dirty="0"/>
              <a:t>N</a:t>
            </a:r>
            <a:r>
              <a:rPr lang="en-US" sz="1600" dirty="0"/>
              <a:t>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054FF2-B044-1D77-CC2D-5E0A14E0C552}"/>
              </a:ext>
            </a:extLst>
          </p:cNvPr>
          <p:cNvSpPr txBox="1"/>
          <p:nvPr/>
        </p:nvSpPr>
        <p:spPr>
          <a:xfrm>
            <a:off x="2922702" y="174741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dirty="0"/>
              <a:t> nucleons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E315AE3-A0DB-3CEA-41DE-49F0CA8A1658}"/>
              </a:ext>
            </a:extLst>
          </p:cNvPr>
          <p:cNvSpPr/>
          <p:nvPr/>
        </p:nvSpPr>
        <p:spPr>
          <a:xfrm flipH="1">
            <a:off x="2508988" y="1660124"/>
            <a:ext cx="274955" cy="513138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04AE88-EF40-DD6A-0DA0-335180E1FBBD}"/>
              </a:ext>
            </a:extLst>
          </p:cNvPr>
          <p:cNvSpPr txBox="1"/>
          <p:nvPr/>
        </p:nvSpPr>
        <p:spPr>
          <a:xfrm>
            <a:off x="4488663" y="1442122"/>
            <a:ext cx="2989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Nucleons are </a:t>
            </a:r>
            <a:r>
              <a:rPr lang="en-US" sz="1600" i="1" dirty="0">
                <a:solidFill>
                  <a:srgbClr val="0336FE"/>
                </a:solidFill>
              </a:rPr>
              <a:t>fermions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scattering is Pauli </a:t>
            </a:r>
            <a:r>
              <a:rPr lang="en-US" sz="1600" i="1" dirty="0">
                <a:solidFill>
                  <a:srgbClr val="0336FE"/>
                </a:solidFill>
              </a:rPr>
              <a:t>suppressed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mean free path is </a:t>
            </a:r>
            <a:r>
              <a:rPr lang="en-US" sz="1600" i="1" dirty="0">
                <a:solidFill>
                  <a:srgbClr val="0336FE"/>
                </a:solidFill>
              </a:rPr>
              <a:t>long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single-particle </a:t>
            </a:r>
            <a:r>
              <a:rPr lang="en-US" sz="1600" i="1" dirty="0">
                <a:solidFill>
                  <a:srgbClr val="0336FE"/>
                </a:solidFill>
              </a:rPr>
              <a:t>orbitals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9B97B6-63FD-FA28-A534-8FEEBB4F0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9" r="7100"/>
          <a:stretch/>
        </p:blipFill>
        <p:spPr>
          <a:xfrm>
            <a:off x="7493505" y="1399076"/>
            <a:ext cx="1482878" cy="118585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F0AC4-0B0D-5AC9-0AAD-940D6AB5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35E32A-1CA5-9D84-FF70-0F60219F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2A7A6D6-0917-C09D-D0CB-E5D6E87F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E7CD0F-A6B7-3C5D-698F-8F9C7ADAACDD}"/>
              </a:ext>
            </a:extLst>
          </p:cNvPr>
          <p:cNvSpPr/>
          <p:nvPr/>
        </p:nvSpPr>
        <p:spPr>
          <a:xfrm>
            <a:off x="6375182" y="4963427"/>
            <a:ext cx="510250" cy="19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F8D6E8E-F0FB-E445-978F-29A463F3597E}"/>
              </a:ext>
            </a:extLst>
          </p:cNvPr>
          <p:cNvSpPr/>
          <p:nvPr/>
        </p:nvSpPr>
        <p:spPr>
          <a:xfrm>
            <a:off x="4379976" y="3694176"/>
            <a:ext cx="273963" cy="361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E2A4FC-C097-9E5C-0189-3D4B7E837CE5}"/>
              </a:ext>
            </a:extLst>
          </p:cNvPr>
          <p:cNvSpPr txBox="1"/>
          <p:nvPr/>
        </p:nvSpPr>
        <p:spPr>
          <a:xfrm>
            <a:off x="3034559" y="405792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can be calculated fairly reliably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2BB1D1-CD7D-7DBC-90B1-F13B1A22B04B}"/>
              </a:ext>
            </a:extLst>
          </p:cNvPr>
          <p:cNvSpPr txBox="1"/>
          <p:nvPr/>
        </p:nvSpPr>
        <p:spPr>
          <a:xfrm>
            <a:off x="404095" y="3660526"/>
            <a:ext cx="351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macro</a:t>
            </a:r>
            <a:r>
              <a:rPr lang="en-US" sz="1600" dirty="0">
                <a:solidFill>
                  <a:srgbClr val="0336FE"/>
                </a:solidFill>
              </a:rPr>
              <a:t>(</a:t>
            </a:r>
            <a:r>
              <a:rPr lang="en-US" sz="1600" i="1" dirty="0" err="1">
                <a:solidFill>
                  <a:srgbClr val="0336FE"/>
                </a:solidFill>
              </a:rPr>
              <a:t>Z</a:t>
            </a:r>
            <a:r>
              <a:rPr lang="en-US" sz="1600" dirty="0" err="1">
                <a:solidFill>
                  <a:srgbClr val="0336FE"/>
                </a:solidFill>
              </a:rPr>
              <a:t>,</a:t>
            </a:r>
            <a:r>
              <a:rPr lang="en-US" sz="1600" i="1" dirty="0" err="1">
                <a:solidFill>
                  <a:srgbClr val="0336FE"/>
                </a:solidFill>
              </a:rPr>
              <a:t>N;</a:t>
            </a:r>
            <a:r>
              <a:rPr lang="en-US" sz="1600" dirty="0" err="1">
                <a:solidFill>
                  <a:srgbClr val="0336FE"/>
                </a:solidFill>
              </a:rPr>
              <a:t>shape</a:t>
            </a:r>
            <a:r>
              <a:rPr lang="en-US" sz="1600" dirty="0">
                <a:solidFill>
                  <a:srgbClr val="0336FE"/>
                </a:solidFill>
              </a:rPr>
              <a:t>)  ≈  </a:t>
            </a:r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bulk</a:t>
            </a:r>
            <a:r>
              <a:rPr lang="en-US" sz="1600" dirty="0">
                <a:solidFill>
                  <a:srgbClr val="0336FE"/>
                </a:solidFill>
              </a:rPr>
              <a:t>  +  </a:t>
            </a:r>
            <a:r>
              <a:rPr lang="en-US" sz="1600" i="1" dirty="0" err="1">
                <a:solidFill>
                  <a:srgbClr val="178D2F"/>
                </a:solidFill>
              </a:rPr>
              <a:t>E</a:t>
            </a:r>
            <a:r>
              <a:rPr lang="en-US" sz="1600" baseline="-25000" dirty="0" err="1">
                <a:solidFill>
                  <a:srgbClr val="178D2F"/>
                </a:solidFill>
              </a:rPr>
              <a:t>surf</a:t>
            </a:r>
            <a:r>
              <a:rPr lang="en-US" sz="1600" dirty="0">
                <a:solidFill>
                  <a:srgbClr val="178D2F"/>
                </a:solidFill>
              </a:rPr>
              <a:t>  </a:t>
            </a:r>
            <a:r>
              <a:rPr lang="en-US" sz="1600" dirty="0">
                <a:solidFill>
                  <a:srgbClr val="0336FE"/>
                </a:solidFill>
              </a:rPr>
              <a:t>+  </a:t>
            </a:r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</a:rPr>
              <a:t>Coul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AB5D51-F15F-EEAB-1C66-0525254011B6}"/>
              </a:ext>
            </a:extLst>
          </p:cNvPr>
          <p:cNvSpPr txBox="1"/>
          <p:nvPr/>
        </p:nvSpPr>
        <p:spPr>
          <a:xfrm>
            <a:off x="206075" y="2904610"/>
            <a:ext cx="3701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A nucleus resembles a (uniformly) charged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(incompressible) deformable </a:t>
            </a:r>
            <a:r>
              <a:rPr lang="en-US" sz="1600" i="1" dirty="0">
                <a:solidFill>
                  <a:srgbClr val="0336FE"/>
                </a:solidFill>
              </a:rPr>
              <a:t>liquid drop</a:t>
            </a:r>
            <a:r>
              <a:rPr lang="en-US" sz="1600" dirty="0">
                <a:solidFill>
                  <a:srgbClr val="0336FE"/>
                </a:solidFill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49366-6567-8E60-4667-319913136866}"/>
              </a:ext>
            </a:extLst>
          </p:cNvPr>
          <p:cNvSpPr txBox="1"/>
          <p:nvPr/>
        </p:nvSpPr>
        <p:spPr>
          <a:xfrm>
            <a:off x="226513" y="2627610"/>
            <a:ext cx="334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Gamow 1930,  C.F. von </a:t>
            </a:r>
            <a:r>
              <a:rPr lang="en-US" sz="1400" dirty="0" err="1"/>
              <a:t>Weizsäcker</a:t>
            </a:r>
            <a:r>
              <a:rPr lang="en-US" sz="1400" dirty="0"/>
              <a:t> 1935:</a:t>
            </a:r>
          </a:p>
        </p:txBody>
      </p:sp>
      <p:pic>
        <p:nvPicPr>
          <p:cNvPr id="28" name="Picture 27" descr="meanfield.pdf">
            <a:extLst>
              <a:ext uri="{FF2B5EF4-FFF2-40B4-BE49-F238E27FC236}">
                <a16:creationId xmlns:a16="http://schemas.microsoft.com/office/drawing/2014/main" id="{FB1F35E2-B759-B2C1-0700-D1C636A391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948" y="2882302"/>
            <a:ext cx="3107773" cy="39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89B08-D489-A919-F261-AB3FB8B759B7}"/>
              </a:ext>
            </a:extLst>
          </p:cNvPr>
          <p:cNvGrpSpPr/>
          <p:nvPr/>
        </p:nvGrpSpPr>
        <p:grpSpPr>
          <a:xfrm>
            <a:off x="4272356" y="3474555"/>
            <a:ext cx="4802420" cy="943026"/>
            <a:chOff x="4149088" y="3484723"/>
            <a:chExt cx="4802420" cy="94302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87B26F1-F07D-06B6-38B0-A342770FF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888"/>
            <a:stretch/>
          </p:blipFill>
          <p:spPr>
            <a:xfrm>
              <a:off x="4647196" y="3484723"/>
              <a:ext cx="4304312" cy="74102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A9591A-41A2-EE40-08BC-02F110BE8DA6}"/>
                </a:ext>
              </a:extLst>
            </p:cNvPr>
            <p:cNvSpPr txBox="1"/>
            <p:nvPr/>
          </p:nvSpPr>
          <p:spPr>
            <a:xfrm>
              <a:off x="4149088" y="3750640"/>
              <a:ext cx="586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FF34FF"/>
                  </a:solidFill>
                </a:rPr>
                <a:t>E</a:t>
              </a:r>
              <a:r>
                <a:rPr lang="en-US" baseline="-25000" dirty="0" err="1">
                  <a:solidFill>
                    <a:srgbClr val="FF34FF"/>
                  </a:solidFill>
                </a:rPr>
                <a:t>tota</a:t>
              </a:r>
              <a:r>
                <a:rPr lang="en-US" baseline="-25000" dirty="0" err="1">
                  <a:solidFill>
                    <a:srgbClr val="C00000"/>
                  </a:solidFill>
                </a:rPr>
                <a:t>l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50D70F-32A0-F339-82FF-7939C020DC9F}"/>
                </a:ext>
              </a:extLst>
            </p:cNvPr>
            <p:cNvSpPr txBox="1"/>
            <p:nvPr/>
          </p:nvSpPr>
          <p:spPr>
            <a:xfrm>
              <a:off x="6122168" y="4119972"/>
              <a:ext cx="2428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336FE"/>
                  </a:solidFill>
                </a:rPr>
                <a:t>smooth</a:t>
              </a:r>
              <a:r>
                <a:rPr lang="en-US" sz="1400" dirty="0"/>
                <a:t>                       </a:t>
              </a:r>
              <a:r>
                <a:rPr lang="en-US" sz="1400" dirty="0">
                  <a:solidFill>
                    <a:srgbClr val="FF0000"/>
                  </a:solidFill>
                </a:rPr>
                <a:t>undulates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ADFCB1-644A-AC3A-D47B-9E6E7531EADC}"/>
              </a:ext>
            </a:extLst>
          </p:cNvPr>
          <p:cNvGrpSpPr/>
          <p:nvPr/>
        </p:nvGrpSpPr>
        <p:grpSpPr>
          <a:xfrm>
            <a:off x="422907" y="4558247"/>
            <a:ext cx="3663708" cy="1524629"/>
            <a:chOff x="422907" y="4558247"/>
            <a:chExt cx="3663708" cy="152462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CF936D9-49D8-B7D9-4299-0DBFE9A9C56F}"/>
                </a:ext>
              </a:extLst>
            </p:cNvPr>
            <p:cNvGrpSpPr/>
            <p:nvPr/>
          </p:nvGrpSpPr>
          <p:grpSpPr>
            <a:xfrm>
              <a:off x="422907" y="4558247"/>
              <a:ext cx="3663708" cy="1524629"/>
              <a:chOff x="422907" y="4558247"/>
              <a:chExt cx="3663708" cy="1524629"/>
            </a:xfrm>
          </p:grpSpPr>
          <p:pic>
            <p:nvPicPr>
              <p:cNvPr id="39" name="Picture 38" descr="Umacro.pdf">
                <a:extLst>
                  <a:ext uri="{FF2B5EF4-FFF2-40B4-BE49-F238E27FC236}">
                    <a16:creationId xmlns:a16="http://schemas.microsoft.com/office/drawing/2014/main" id="{B070DDA6-C025-60C2-72C4-09FE2A22E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 r="13725" b="6697"/>
              <a:stretch>
                <a:fillRect/>
              </a:stretch>
            </p:blipFill>
            <p:spPr bwMode="auto">
              <a:xfrm>
                <a:off x="422907" y="4558247"/>
                <a:ext cx="3663708" cy="1524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A55DDB5-77F7-8FA5-A434-D71D60D85931}"/>
                  </a:ext>
                </a:extLst>
              </p:cNvPr>
              <p:cNvSpPr/>
              <p:nvPr/>
            </p:nvSpPr>
            <p:spPr>
              <a:xfrm>
                <a:off x="2949569" y="5318433"/>
                <a:ext cx="784496" cy="361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3D0447-FB82-1A9B-8DAA-302282EBBC58}"/>
                </a:ext>
              </a:extLst>
            </p:cNvPr>
            <p:cNvSpPr txBox="1"/>
            <p:nvPr/>
          </p:nvSpPr>
          <p:spPr>
            <a:xfrm>
              <a:off x="2941734" y="5354644"/>
              <a:ext cx="580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0336FE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0336FE"/>
                  </a:solidFill>
                </a:rPr>
                <a:t>macro</a:t>
              </a:r>
              <a:endParaRPr lang="en-US" sz="1400" baseline="-25000" dirty="0">
                <a:solidFill>
                  <a:srgbClr val="0336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46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91107-1477-BF39-F989-D8092B983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0C472-6EC2-93AE-ABA8-648EE56163FC}"/>
              </a:ext>
            </a:extLst>
          </p:cNvPr>
          <p:cNvSpPr txBox="1"/>
          <p:nvPr/>
        </p:nvSpPr>
        <p:spPr>
          <a:xfrm>
            <a:off x="1920376" y="42332"/>
            <a:ext cx="530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Shape-dependent nuclear binding energy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8EA27D-2BF3-2790-B9B0-AB02B3ECAAAB}"/>
              </a:ext>
            </a:extLst>
          </p:cNvPr>
          <p:cNvCxnSpPr/>
          <p:nvPr/>
        </p:nvCxnSpPr>
        <p:spPr>
          <a:xfrm>
            <a:off x="4267200" y="999145"/>
            <a:ext cx="0" cy="501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0E142C9-7F71-AEB0-E15A-C13239228C68}"/>
              </a:ext>
            </a:extLst>
          </p:cNvPr>
          <p:cNvSpPr txBox="1"/>
          <p:nvPr/>
        </p:nvSpPr>
        <p:spPr>
          <a:xfrm>
            <a:off x="762000" y="775124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Macroscopic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0737E-FA28-D973-501C-4A727BACDB1E}"/>
              </a:ext>
            </a:extLst>
          </p:cNvPr>
          <p:cNvSpPr txBox="1"/>
          <p:nvPr/>
        </p:nvSpPr>
        <p:spPr>
          <a:xfrm>
            <a:off x="5122840" y="77512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Microscopic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tomic Nuclei">
            <a:extLst>
              <a:ext uri="{FF2B5EF4-FFF2-40B4-BE49-F238E27FC236}">
                <a16:creationId xmlns:a16="http://schemas.microsoft.com/office/drawing/2014/main" id="{A63EED68-B3E7-FF94-CBB4-25FE0097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" y="1480663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F8D788-8928-2097-6232-62E7625C5880}"/>
              </a:ext>
            </a:extLst>
          </p:cNvPr>
          <p:cNvSpPr txBox="1"/>
          <p:nvPr/>
        </p:nvSpPr>
        <p:spPr>
          <a:xfrm>
            <a:off x="1394096" y="1624306"/>
            <a:ext cx="111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Z</a:t>
            </a:r>
            <a:r>
              <a:rPr lang="en-US" sz="1600" dirty="0"/>
              <a:t> protons</a:t>
            </a:r>
          </a:p>
          <a:p>
            <a:r>
              <a:rPr lang="en-US" sz="1600" i="1" dirty="0"/>
              <a:t>N</a:t>
            </a:r>
            <a:r>
              <a:rPr lang="en-US" sz="1600" dirty="0"/>
              <a:t>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27AF6-D864-7A2C-A5CE-482A1FB58B87}"/>
              </a:ext>
            </a:extLst>
          </p:cNvPr>
          <p:cNvSpPr txBox="1"/>
          <p:nvPr/>
        </p:nvSpPr>
        <p:spPr>
          <a:xfrm>
            <a:off x="2922702" y="174741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dirty="0"/>
              <a:t> nucleons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75CA833C-CD02-EE81-40A6-5A0EF4871D7C}"/>
              </a:ext>
            </a:extLst>
          </p:cNvPr>
          <p:cNvSpPr/>
          <p:nvPr/>
        </p:nvSpPr>
        <p:spPr>
          <a:xfrm flipH="1">
            <a:off x="2508988" y="1660124"/>
            <a:ext cx="274955" cy="513138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AB6B5-B0F0-C8BF-E7D0-9BB4D0766777}"/>
              </a:ext>
            </a:extLst>
          </p:cNvPr>
          <p:cNvSpPr txBox="1"/>
          <p:nvPr/>
        </p:nvSpPr>
        <p:spPr>
          <a:xfrm>
            <a:off x="4488663" y="1442122"/>
            <a:ext cx="2989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Nucleons are </a:t>
            </a:r>
            <a:r>
              <a:rPr lang="en-US" sz="1600" i="1" dirty="0">
                <a:solidFill>
                  <a:srgbClr val="0336FE"/>
                </a:solidFill>
              </a:rPr>
              <a:t>fermions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scattering is Pauli </a:t>
            </a:r>
            <a:r>
              <a:rPr lang="en-US" sz="1600" i="1" dirty="0">
                <a:solidFill>
                  <a:srgbClr val="0336FE"/>
                </a:solidFill>
              </a:rPr>
              <a:t>suppressed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mean free path is </a:t>
            </a:r>
            <a:r>
              <a:rPr lang="en-US" sz="1600" i="1" dirty="0">
                <a:solidFill>
                  <a:srgbClr val="0336FE"/>
                </a:solidFill>
              </a:rPr>
              <a:t>long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single-particle </a:t>
            </a:r>
            <a:r>
              <a:rPr lang="en-US" sz="1600" i="1" dirty="0">
                <a:solidFill>
                  <a:srgbClr val="0336FE"/>
                </a:solidFill>
              </a:rPr>
              <a:t>orbitals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920552-6807-7AEC-AF5C-D03BFACEE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9" r="7100"/>
          <a:stretch/>
        </p:blipFill>
        <p:spPr>
          <a:xfrm>
            <a:off x="7493505" y="1399076"/>
            <a:ext cx="1482878" cy="118585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E625A-29C0-CD07-4D21-D37FC668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1B3C-CEF1-F2C2-C0D8-3A93C19E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AFA92FB-0895-28E9-3CD4-2273DAE4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9125EA-A82E-8F15-9DB3-AB0CDD0B2983}"/>
              </a:ext>
            </a:extLst>
          </p:cNvPr>
          <p:cNvSpPr>
            <a:spLocks noChangeAspect="1"/>
          </p:cNvSpPr>
          <p:nvPr/>
        </p:nvSpPr>
        <p:spPr>
          <a:xfrm>
            <a:off x="6839712" y="5166360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7003C8-CF59-E041-61D0-4E62FEA3A8DF}"/>
              </a:ext>
            </a:extLst>
          </p:cNvPr>
          <p:cNvSpPr/>
          <p:nvPr/>
        </p:nvSpPr>
        <p:spPr>
          <a:xfrm>
            <a:off x="6375182" y="4963427"/>
            <a:ext cx="510250" cy="19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965A834-DAB8-AB59-3E3C-EC277AE4F00E}"/>
              </a:ext>
            </a:extLst>
          </p:cNvPr>
          <p:cNvSpPr>
            <a:spLocks noChangeAspect="1"/>
          </p:cNvSpPr>
          <p:nvPr/>
        </p:nvSpPr>
        <p:spPr>
          <a:xfrm>
            <a:off x="4820241" y="5138928"/>
            <a:ext cx="137160" cy="1371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63E3562-E355-B6C0-9640-8A96D91B75CD}"/>
              </a:ext>
            </a:extLst>
          </p:cNvPr>
          <p:cNvSpPr>
            <a:spLocks noChangeAspect="1"/>
          </p:cNvSpPr>
          <p:nvPr/>
        </p:nvSpPr>
        <p:spPr>
          <a:xfrm>
            <a:off x="5102352" y="5166360"/>
            <a:ext cx="164592" cy="1011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C7B313-BECE-0DBC-AAA2-3BC8CC6FC7D8}"/>
              </a:ext>
            </a:extLst>
          </p:cNvPr>
          <p:cNvSpPr>
            <a:spLocks noChangeAspect="1"/>
          </p:cNvSpPr>
          <p:nvPr/>
        </p:nvSpPr>
        <p:spPr>
          <a:xfrm>
            <a:off x="5989320" y="5175504"/>
            <a:ext cx="201168" cy="880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ECE6C6-B9C5-99CD-6BB3-6AEB5BE6A5C1}"/>
              </a:ext>
            </a:extLst>
          </p:cNvPr>
          <p:cNvSpPr>
            <a:spLocks noChangeAspect="1"/>
          </p:cNvSpPr>
          <p:nvPr/>
        </p:nvSpPr>
        <p:spPr>
          <a:xfrm>
            <a:off x="8250481" y="5157216"/>
            <a:ext cx="128016" cy="128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CC4A1E3-8702-1283-2C9C-148A8210F0A3}"/>
              </a:ext>
            </a:extLst>
          </p:cNvPr>
          <p:cNvSpPr>
            <a:spLocks noChangeAspect="1"/>
          </p:cNvSpPr>
          <p:nvPr/>
        </p:nvSpPr>
        <p:spPr>
          <a:xfrm>
            <a:off x="8528981" y="5184648"/>
            <a:ext cx="137160" cy="80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ADA263-6F59-C156-D6CF-B762141B8B83}"/>
              </a:ext>
            </a:extLst>
          </p:cNvPr>
          <p:cNvSpPr>
            <a:spLocks noChangeAspect="1"/>
          </p:cNvSpPr>
          <p:nvPr/>
        </p:nvSpPr>
        <p:spPr>
          <a:xfrm>
            <a:off x="6729984" y="5148072"/>
            <a:ext cx="128016" cy="128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08499D-079D-82D2-DF5B-57859BC4F953}"/>
              </a:ext>
            </a:extLst>
          </p:cNvPr>
          <p:cNvGrpSpPr/>
          <p:nvPr/>
        </p:nvGrpSpPr>
        <p:grpSpPr>
          <a:xfrm>
            <a:off x="4911681" y="4559038"/>
            <a:ext cx="3532538" cy="883464"/>
            <a:chOff x="4911681" y="4559038"/>
            <a:chExt cx="3532538" cy="883464"/>
          </a:xfrm>
        </p:grpSpPr>
        <p:pic>
          <p:nvPicPr>
            <p:cNvPr id="23" name="Picture 22" descr="Utotal.pdf">
              <a:extLst>
                <a:ext uri="{FF2B5EF4-FFF2-40B4-BE49-F238E27FC236}">
                  <a16:creationId xmlns:a16="http://schemas.microsoft.com/office/drawing/2014/main" id="{0851E7D2-188C-EA2F-FCA8-9905B5E96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84444" r="10850"/>
            <a:stretch>
              <a:fillRect/>
            </a:stretch>
          </p:blipFill>
          <p:spPr>
            <a:xfrm>
              <a:off x="4911681" y="4644832"/>
              <a:ext cx="3532538" cy="79767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7716533-88A7-DFE6-FB34-C57ACC6178E8}"/>
                </a:ext>
              </a:extLst>
            </p:cNvPr>
            <p:cNvSpPr/>
            <p:nvPr/>
          </p:nvSpPr>
          <p:spPr>
            <a:xfrm>
              <a:off x="7529993" y="4559038"/>
              <a:ext cx="784496" cy="361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28D7BE-AB82-6A17-47FB-43CE041A26D7}"/>
                </a:ext>
              </a:extLst>
            </p:cNvPr>
            <p:cNvSpPr txBox="1"/>
            <p:nvPr/>
          </p:nvSpPr>
          <p:spPr>
            <a:xfrm>
              <a:off x="5168462" y="4659002"/>
              <a:ext cx="545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solidFill>
                    <a:srgbClr val="FF34FF"/>
                  </a:solidFill>
                </a:rPr>
                <a:t>E</a:t>
              </a:r>
              <a:r>
                <a:rPr lang="en-US" sz="1600" baseline="-25000" dirty="0" err="1">
                  <a:solidFill>
                    <a:srgbClr val="FF34FF"/>
                  </a:solidFill>
                </a:rPr>
                <a:t>total</a:t>
              </a:r>
              <a:endParaRPr lang="en-US" sz="1600" baseline="-25000" dirty="0">
                <a:solidFill>
                  <a:srgbClr val="FF34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F2C20D-0A8B-C730-92BB-1B699925267C}"/>
                </a:ext>
              </a:extLst>
            </p:cNvPr>
            <p:cNvSpPr txBox="1"/>
            <p:nvPr/>
          </p:nvSpPr>
          <p:spPr>
            <a:xfrm>
              <a:off x="7518780" y="4625736"/>
              <a:ext cx="636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solidFill>
                    <a:srgbClr val="0336FE"/>
                  </a:solidFill>
                </a:rPr>
                <a:t>E</a:t>
              </a:r>
              <a:r>
                <a:rPr lang="en-US" sz="1600" baseline="-25000" dirty="0" err="1">
                  <a:solidFill>
                    <a:srgbClr val="0336FE"/>
                  </a:solidFill>
                </a:rPr>
                <a:t>macro</a:t>
              </a:r>
              <a:endParaRPr lang="en-US" sz="1600" baseline="-25000" dirty="0">
                <a:solidFill>
                  <a:srgbClr val="0336FE"/>
                </a:solidFill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D11654-8BFF-7DD6-1B0C-75DA46569A8B}"/>
              </a:ext>
            </a:extLst>
          </p:cNvPr>
          <p:cNvSpPr/>
          <p:nvPr/>
        </p:nvSpPr>
        <p:spPr>
          <a:xfrm>
            <a:off x="4379976" y="3694176"/>
            <a:ext cx="273963" cy="361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7DF66B-38A5-97BC-CBC3-E09BFB9E213B}"/>
              </a:ext>
            </a:extLst>
          </p:cNvPr>
          <p:cNvGrpSpPr/>
          <p:nvPr/>
        </p:nvGrpSpPr>
        <p:grpSpPr>
          <a:xfrm>
            <a:off x="4272356" y="3474555"/>
            <a:ext cx="4802420" cy="943026"/>
            <a:chOff x="4149088" y="3484723"/>
            <a:chExt cx="4802420" cy="94302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9D7460E-199A-02A3-2C9A-241E4A1F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888"/>
            <a:stretch/>
          </p:blipFill>
          <p:spPr>
            <a:xfrm>
              <a:off x="4647196" y="3484723"/>
              <a:ext cx="4304312" cy="74102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AD7593-BE96-99D7-E991-F126EAC42629}"/>
                </a:ext>
              </a:extLst>
            </p:cNvPr>
            <p:cNvSpPr txBox="1"/>
            <p:nvPr/>
          </p:nvSpPr>
          <p:spPr>
            <a:xfrm>
              <a:off x="4149088" y="3750640"/>
              <a:ext cx="586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FF34FF"/>
                  </a:solidFill>
                </a:rPr>
                <a:t>E</a:t>
              </a:r>
              <a:r>
                <a:rPr lang="en-US" baseline="-25000" dirty="0" err="1">
                  <a:solidFill>
                    <a:srgbClr val="FF34FF"/>
                  </a:solidFill>
                </a:rPr>
                <a:t>tota</a:t>
              </a:r>
              <a:r>
                <a:rPr lang="en-US" baseline="-25000" dirty="0" err="1">
                  <a:solidFill>
                    <a:srgbClr val="C00000"/>
                  </a:solidFill>
                </a:rPr>
                <a:t>l</a:t>
              </a:r>
              <a:endParaRPr lang="en-US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47FAFB-0ED1-F6A1-E0C4-7600A17FD6E4}"/>
                </a:ext>
              </a:extLst>
            </p:cNvPr>
            <p:cNvSpPr txBox="1"/>
            <p:nvPr/>
          </p:nvSpPr>
          <p:spPr>
            <a:xfrm>
              <a:off x="6122168" y="4119972"/>
              <a:ext cx="2428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336FE"/>
                  </a:solidFill>
                </a:rPr>
                <a:t>smooth</a:t>
              </a:r>
              <a:r>
                <a:rPr lang="en-US" sz="1400" dirty="0"/>
                <a:t>                       </a:t>
              </a:r>
              <a:r>
                <a:rPr lang="en-US" sz="1400" dirty="0">
                  <a:solidFill>
                    <a:srgbClr val="FF0000"/>
                  </a:solidFill>
                </a:rPr>
                <a:t>undulates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8A4C4F9-2A96-AA61-3488-99BB904AF29C}"/>
              </a:ext>
            </a:extLst>
          </p:cNvPr>
          <p:cNvSpPr txBox="1"/>
          <p:nvPr/>
        </p:nvSpPr>
        <p:spPr>
          <a:xfrm>
            <a:off x="3034559" y="405792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can be calculated fairly reliably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91E868-6E78-2D42-ED07-2E63A4511739}"/>
              </a:ext>
            </a:extLst>
          </p:cNvPr>
          <p:cNvSpPr/>
          <p:nvPr/>
        </p:nvSpPr>
        <p:spPr>
          <a:xfrm>
            <a:off x="6391656" y="4946904"/>
            <a:ext cx="403784" cy="192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EA180A-12ED-00D5-34BF-1300507CBEF8}"/>
              </a:ext>
            </a:extLst>
          </p:cNvPr>
          <p:cNvSpPr txBox="1"/>
          <p:nvPr/>
        </p:nvSpPr>
        <p:spPr>
          <a:xfrm>
            <a:off x="404095" y="3660526"/>
            <a:ext cx="351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macro</a:t>
            </a:r>
            <a:r>
              <a:rPr lang="en-US" sz="1600" dirty="0">
                <a:solidFill>
                  <a:srgbClr val="0336FE"/>
                </a:solidFill>
              </a:rPr>
              <a:t>(</a:t>
            </a:r>
            <a:r>
              <a:rPr lang="en-US" sz="1600" i="1" dirty="0" err="1">
                <a:solidFill>
                  <a:srgbClr val="0336FE"/>
                </a:solidFill>
              </a:rPr>
              <a:t>Z</a:t>
            </a:r>
            <a:r>
              <a:rPr lang="en-US" sz="1600" dirty="0" err="1">
                <a:solidFill>
                  <a:srgbClr val="0336FE"/>
                </a:solidFill>
              </a:rPr>
              <a:t>,</a:t>
            </a:r>
            <a:r>
              <a:rPr lang="en-US" sz="1600" i="1" dirty="0" err="1">
                <a:solidFill>
                  <a:srgbClr val="0336FE"/>
                </a:solidFill>
              </a:rPr>
              <a:t>N;</a:t>
            </a:r>
            <a:r>
              <a:rPr lang="en-US" sz="1600" dirty="0" err="1">
                <a:solidFill>
                  <a:srgbClr val="0336FE"/>
                </a:solidFill>
              </a:rPr>
              <a:t>shape</a:t>
            </a:r>
            <a:r>
              <a:rPr lang="en-US" sz="1600" dirty="0">
                <a:solidFill>
                  <a:srgbClr val="0336FE"/>
                </a:solidFill>
              </a:rPr>
              <a:t>)  ≈  </a:t>
            </a:r>
            <a:r>
              <a:rPr lang="en-US" sz="1600" i="1" dirty="0" err="1">
                <a:solidFill>
                  <a:srgbClr val="0336FE"/>
                </a:solidFill>
              </a:rPr>
              <a:t>E</a:t>
            </a:r>
            <a:r>
              <a:rPr lang="en-US" sz="1600" baseline="-25000" dirty="0" err="1">
                <a:solidFill>
                  <a:srgbClr val="0336FE"/>
                </a:solidFill>
              </a:rPr>
              <a:t>bulk</a:t>
            </a:r>
            <a:r>
              <a:rPr lang="en-US" sz="1600" dirty="0">
                <a:solidFill>
                  <a:srgbClr val="0336FE"/>
                </a:solidFill>
              </a:rPr>
              <a:t>  +  </a:t>
            </a:r>
            <a:r>
              <a:rPr lang="en-US" sz="1600" i="1" dirty="0" err="1">
                <a:solidFill>
                  <a:srgbClr val="178D2F"/>
                </a:solidFill>
              </a:rPr>
              <a:t>E</a:t>
            </a:r>
            <a:r>
              <a:rPr lang="en-US" sz="1600" baseline="-25000" dirty="0" err="1">
                <a:solidFill>
                  <a:srgbClr val="178D2F"/>
                </a:solidFill>
              </a:rPr>
              <a:t>surf</a:t>
            </a:r>
            <a:r>
              <a:rPr lang="en-US" sz="1600" dirty="0">
                <a:solidFill>
                  <a:srgbClr val="178D2F"/>
                </a:solidFill>
              </a:rPr>
              <a:t>  </a:t>
            </a:r>
            <a:r>
              <a:rPr lang="en-US" sz="1600" dirty="0">
                <a:solidFill>
                  <a:srgbClr val="0336FE"/>
                </a:solidFill>
              </a:rPr>
              <a:t>+  </a:t>
            </a:r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</a:rPr>
              <a:t>Coul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649E16-64DA-2FF4-3FAE-B2AC9F51790D}"/>
              </a:ext>
            </a:extLst>
          </p:cNvPr>
          <p:cNvSpPr txBox="1"/>
          <p:nvPr/>
        </p:nvSpPr>
        <p:spPr>
          <a:xfrm>
            <a:off x="206075" y="2904610"/>
            <a:ext cx="3701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A nucleus resembles a (uniformly) charged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(incompressible) deformable </a:t>
            </a:r>
            <a:r>
              <a:rPr lang="en-US" sz="1600" i="1" dirty="0">
                <a:solidFill>
                  <a:srgbClr val="0336FE"/>
                </a:solidFill>
              </a:rPr>
              <a:t>liquid drop</a:t>
            </a:r>
            <a:r>
              <a:rPr lang="en-US" sz="1600" dirty="0">
                <a:solidFill>
                  <a:srgbClr val="0336FE"/>
                </a:solidFill>
              </a:rPr>
              <a:t>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C609ED-D647-3AEE-1183-D1DD52C07966}"/>
              </a:ext>
            </a:extLst>
          </p:cNvPr>
          <p:cNvSpPr txBox="1"/>
          <p:nvPr/>
        </p:nvSpPr>
        <p:spPr>
          <a:xfrm>
            <a:off x="226513" y="2627610"/>
            <a:ext cx="334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Gamow 1930,  C.F. von </a:t>
            </a:r>
            <a:r>
              <a:rPr lang="en-US" sz="1400" dirty="0" err="1"/>
              <a:t>Weizsäcker</a:t>
            </a:r>
            <a:r>
              <a:rPr lang="en-US" sz="1400" dirty="0"/>
              <a:t> 1935:</a:t>
            </a:r>
          </a:p>
        </p:txBody>
      </p:sp>
      <p:pic>
        <p:nvPicPr>
          <p:cNvPr id="49" name="Picture 48" descr="meanfield.pdf">
            <a:extLst>
              <a:ext uri="{FF2B5EF4-FFF2-40B4-BE49-F238E27FC236}">
                <a16:creationId xmlns:a16="http://schemas.microsoft.com/office/drawing/2014/main" id="{E94827CA-BA15-4B4E-2C1B-195CF81EA0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1948" y="2882302"/>
            <a:ext cx="3107773" cy="39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7C9E4AC-348C-4375-AA61-0AF001027995}"/>
              </a:ext>
            </a:extLst>
          </p:cNvPr>
          <p:cNvGrpSpPr/>
          <p:nvPr/>
        </p:nvGrpSpPr>
        <p:grpSpPr>
          <a:xfrm>
            <a:off x="422907" y="4558247"/>
            <a:ext cx="3663708" cy="1524629"/>
            <a:chOff x="422907" y="4558247"/>
            <a:chExt cx="3663708" cy="152462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F1C2023-611E-0E34-CA14-18AD224B5E6A}"/>
                </a:ext>
              </a:extLst>
            </p:cNvPr>
            <p:cNvGrpSpPr/>
            <p:nvPr/>
          </p:nvGrpSpPr>
          <p:grpSpPr>
            <a:xfrm>
              <a:off x="422907" y="4558247"/>
              <a:ext cx="3663708" cy="1524629"/>
              <a:chOff x="422907" y="4558247"/>
              <a:chExt cx="3663708" cy="1524629"/>
            </a:xfrm>
          </p:grpSpPr>
          <p:pic>
            <p:nvPicPr>
              <p:cNvPr id="53" name="Picture 52" descr="Umacro.pdf">
                <a:extLst>
                  <a:ext uri="{FF2B5EF4-FFF2-40B4-BE49-F238E27FC236}">
                    <a16:creationId xmlns:a16="http://schemas.microsoft.com/office/drawing/2014/main" id="{768B3DF3-ED3F-851E-11DA-780EB16F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 r="13725" b="6697"/>
              <a:stretch>
                <a:fillRect/>
              </a:stretch>
            </p:blipFill>
            <p:spPr bwMode="auto">
              <a:xfrm>
                <a:off x="422907" y="4558247"/>
                <a:ext cx="3663708" cy="1524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91DC622-859E-56E0-EBDE-A41EED5B3464}"/>
                  </a:ext>
                </a:extLst>
              </p:cNvPr>
              <p:cNvSpPr/>
              <p:nvPr/>
            </p:nvSpPr>
            <p:spPr>
              <a:xfrm>
                <a:off x="2949569" y="5318433"/>
                <a:ext cx="784496" cy="361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B5F0AE-0452-2108-5167-E0AB7F48E25A}"/>
                </a:ext>
              </a:extLst>
            </p:cNvPr>
            <p:cNvSpPr txBox="1"/>
            <p:nvPr/>
          </p:nvSpPr>
          <p:spPr>
            <a:xfrm>
              <a:off x="2941734" y="5354644"/>
              <a:ext cx="580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0336FE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0336FE"/>
                  </a:solidFill>
                </a:rPr>
                <a:t>macro</a:t>
              </a:r>
              <a:endParaRPr lang="en-US" sz="1400" baseline="-25000" dirty="0">
                <a:solidFill>
                  <a:srgbClr val="0336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E4E3-72AF-3B9F-4063-6DD783B43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FD847D-26E6-523D-0047-DF3A9CE1B385}"/>
              </a:ext>
            </a:extLst>
          </p:cNvPr>
          <p:cNvSpPr txBox="1"/>
          <p:nvPr/>
        </p:nvSpPr>
        <p:spPr>
          <a:xfrm>
            <a:off x="2820972" y="5454512"/>
            <a:ext cx="52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</a:rPr>
              <a:t>236</a:t>
            </a:r>
            <a:r>
              <a:rPr lang="en-US" sz="1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2A583-D7EE-CBE7-ED6D-087F99EC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1DBED608-0430-4124-9F11-2EAA5D78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AA001AA-C962-5D30-B9D9-1F4AC917F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BC077-6AF0-0748-C0DB-7B23774647EA}"/>
              </a:ext>
            </a:extLst>
          </p:cNvPr>
          <p:cNvSpPr txBox="1"/>
          <p:nvPr/>
        </p:nvSpPr>
        <p:spPr>
          <a:xfrm>
            <a:off x="489361" y="605187"/>
            <a:ext cx="81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Fission shape dynamics requires at least </a:t>
            </a:r>
            <a:r>
              <a:rPr lang="en-US" sz="2400" i="1" dirty="0">
                <a:solidFill>
                  <a:srgbClr val="FF0000"/>
                </a:solidFill>
              </a:rPr>
              <a:t>FIVE</a:t>
            </a:r>
            <a:r>
              <a:rPr lang="en-US" sz="2400" dirty="0">
                <a:solidFill>
                  <a:srgbClr val="FF0000"/>
                </a:solidFill>
              </a:rPr>
              <a:t> shape parameters:</a:t>
            </a:r>
          </a:p>
        </p:txBody>
      </p:sp>
      <p:pic>
        <p:nvPicPr>
          <p:cNvPr id="5" name="Picture 4" descr="5D.ps">
            <a:extLst>
              <a:ext uri="{FF2B5EF4-FFF2-40B4-BE49-F238E27FC236}">
                <a16:creationId xmlns:a16="http://schemas.microsoft.com/office/drawing/2014/main" id="{026153B6-79FC-E373-6962-D2D30E381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40" y="1359282"/>
            <a:ext cx="3977721" cy="45725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A5C98-AC0D-D701-E4D3-48A05063C5EA}"/>
              </a:ext>
            </a:extLst>
          </p:cNvPr>
          <p:cNvSpPr/>
          <p:nvPr/>
        </p:nvSpPr>
        <p:spPr>
          <a:xfrm>
            <a:off x="2980898" y="3991604"/>
            <a:ext cx="364376" cy="1339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D5041-A231-3C27-D818-9333D0A1C4BE}"/>
              </a:ext>
            </a:extLst>
          </p:cNvPr>
          <p:cNvSpPr/>
          <p:nvPr/>
        </p:nvSpPr>
        <p:spPr>
          <a:xfrm>
            <a:off x="2980898" y="4114800"/>
            <a:ext cx="524302" cy="1200975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EF827D-A23F-53B8-1C9A-5FF861FA4B23}"/>
              </a:ext>
            </a:extLst>
          </p:cNvPr>
          <p:cNvSpPr/>
          <p:nvPr/>
        </p:nvSpPr>
        <p:spPr>
          <a:xfrm>
            <a:off x="2820972" y="5302755"/>
            <a:ext cx="3440357" cy="4245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40028B-A1B4-1E50-691C-FA60847DBEFD}"/>
              </a:ext>
            </a:extLst>
          </p:cNvPr>
          <p:cNvSpPr/>
          <p:nvPr/>
        </p:nvSpPr>
        <p:spPr>
          <a:xfrm>
            <a:off x="2820971" y="5315775"/>
            <a:ext cx="3440357" cy="424547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EFAAB-49C9-E920-B557-D87EA5F9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CE461-610F-5558-1018-B05BFADC64AA}"/>
              </a:ext>
            </a:extLst>
          </p:cNvPr>
          <p:cNvSpPr txBox="1"/>
          <p:nvPr/>
        </p:nvSpPr>
        <p:spPr>
          <a:xfrm>
            <a:off x="2820972" y="5454512"/>
            <a:ext cx="52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</a:rPr>
              <a:t>236</a:t>
            </a:r>
            <a:r>
              <a:rPr lang="en-US" sz="1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D6746-3E77-F26F-784C-E2503CB2B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2621AA1-EEB3-238B-47B2-4A698E3A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EF26EC4-BFC4-8BDF-991D-C5F25B0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E55A7-A18D-1587-F925-07931D214216}"/>
              </a:ext>
            </a:extLst>
          </p:cNvPr>
          <p:cNvSpPr txBox="1"/>
          <p:nvPr/>
        </p:nvSpPr>
        <p:spPr>
          <a:xfrm>
            <a:off x="150084" y="323447"/>
            <a:ext cx="9117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Fission shape dynamics requires at least </a:t>
            </a:r>
            <a:r>
              <a:rPr lang="en-US" sz="2400" i="1" dirty="0">
                <a:solidFill>
                  <a:srgbClr val="FF0000"/>
                </a:solidFill>
              </a:rPr>
              <a:t>five</a:t>
            </a:r>
            <a:r>
              <a:rPr lang="en-US" sz="2400" dirty="0">
                <a:solidFill>
                  <a:srgbClr val="FF0000"/>
                </a:solidFill>
              </a:rPr>
              <a:t> shape parameters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=&gt;  Five-dimensional potential energy surface </a:t>
            </a:r>
            <a:r>
              <a:rPr lang="en-US" sz="2400" i="1" dirty="0">
                <a:solidFill>
                  <a:srgbClr val="FF0000"/>
                </a:solidFill>
              </a:rPr>
              <a:t>U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b="1" i="1" dirty="0">
                <a:solidFill>
                  <a:srgbClr val="FF0000"/>
                </a:solidFill>
              </a:rPr>
              <a:t>q</a:t>
            </a:r>
            <a:r>
              <a:rPr lang="en-US" sz="2400" dirty="0">
                <a:solidFill>
                  <a:srgbClr val="FF0000"/>
                </a:solidFill>
              </a:rPr>
              <a:t>) = </a:t>
            </a:r>
            <a:r>
              <a:rPr lang="en-US" sz="2400" i="1" dirty="0">
                <a:solidFill>
                  <a:srgbClr val="FF0000"/>
                </a:solidFill>
              </a:rPr>
              <a:t>U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2400" i="1" dirty="0">
                <a:solidFill>
                  <a:srgbClr val="FF0000"/>
                </a:solidFill>
              </a:rPr>
              <a:t>, c, </a:t>
            </a:r>
            <a:r>
              <a:rPr lang="en-US" sz="2400" i="1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2400" baseline="-25000" dirty="0">
                <a:solidFill>
                  <a:srgbClr val="FF0000"/>
                </a:solidFill>
              </a:rPr>
              <a:t>f1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2400" baseline="-25000" dirty="0">
                <a:solidFill>
                  <a:srgbClr val="FF0000"/>
                </a:solidFill>
              </a:rPr>
              <a:t>f2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Picture 1" descr="Utotal.pdf">
            <a:extLst>
              <a:ext uri="{FF2B5EF4-FFF2-40B4-BE49-F238E27FC236}">
                <a16:creationId xmlns:a16="http://schemas.microsoft.com/office/drawing/2014/main" id="{42BE3713-2EC7-E7B8-5300-24BC762A2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444" r="10850"/>
          <a:stretch>
            <a:fillRect/>
          </a:stretch>
        </p:blipFill>
        <p:spPr>
          <a:xfrm>
            <a:off x="2985102" y="1690467"/>
            <a:ext cx="3532538" cy="797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F9FB3-6BE7-E64B-B422-A0097E49053D}"/>
              </a:ext>
            </a:extLst>
          </p:cNvPr>
          <p:cNvSpPr txBox="1"/>
          <p:nvPr/>
        </p:nvSpPr>
        <p:spPr>
          <a:xfrm>
            <a:off x="457200" y="3383832"/>
            <a:ext cx="1828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</a:t>
            </a:r>
            <a:r>
              <a:rPr lang="en-US" dirty="0"/>
              <a:t>(</a:t>
            </a:r>
            <a:r>
              <a:rPr lang="en-US" b="1" i="1" dirty="0"/>
              <a:t>q</a:t>
            </a:r>
            <a:r>
              <a:rPr lang="en-US" dirty="0"/>
              <a:t>) reduced to </a:t>
            </a:r>
          </a:p>
          <a:p>
            <a:r>
              <a:rPr lang="en-US" i="1" dirty="0"/>
              <a:t>two dimensions</a:t>
            </a:r>
          </a:p>
          <a:p>
            <a:r>
              <a:rPr lang="en-US" dirty="0"/>
              <a:t>(elongation and</a:t>
            </a:r>
          </a:p>
          <a:p>
            <a:r>
              <a:rPr lang="en-US" dirty="0"/>
              <a:t>mass asymmetry)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0022E-2BA7-0414-A017-D5F8CCA6566F}"/>
              </a:ext>
            </a:extLst>
          </p:cNvPr>
          <p:cNvSpPr txBox="1"/>
          <p:nvPr/>
        </p:nvSpPr>
        <p:spPr>
          <a:xfrm>
            <a:off x="459893" y="1766137"/>
            <a:ext cx="1663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</a:t>
            </a:r>
            <a:r>
              <a:rPr lang="en-US" sz="1600" dirty="0"/>
              <a:t>(</a:t>
            </a:r>
            <a:r>
              <a:rPr lang="en-US" sz="1600" b="1" i="1" dirty="0"/>
              <a:t>q</a:t>
            </a:r>
            <a:r>
              <a:rPr lang="en-US" sz="1600" dirty="0"/>
              <a:t>) r</a:t>
            </a:r>
            <a:r>
              <a:rPr lang="en-US" dirty="0"/>
              <a:t>educed to </a:t>
            </a:r>
          </a:p>
          <a:p>
            <a:r>
              <a:rPr lang="en-US" i="1" dirty="0"/>
              <a:t>one dimension</a:t>
            </a:r>
          </a:p>
          <a:p>
            <a:r>
              <a:rPr lang="en-US" dirty="0"/>
              <a:t>(elongation)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B39C43-2D92-CDED-60E4-8692D3CEE6D0}"/>
              </a:ext>
            </a:extLst>
          </p:cNvPr>
          <p:cNvGrpSpPr/>
          <p:nvPr/>
        </p:nvGrpSpPr>
        <p:grpSpPr>
          <a:xfrm>
            <a:off x="2815359" y="3051421"/>
            <a:ext cx="4134807" cy="2511992"/>
            <a:chOff x="2815359" y="3051421"/>
            <a:chExt cx="4134807" cy="2511992"/>
          </a:xfrm>
        </p:grpSpPr>
        <p:pic>
          <p:nvPicPr>
            <p:cNvPr id="11" name="Picture 10" descr="IMG_1856.JPG">
              <a:extLst>
                <a:ext uri="{FF2B5EF4-FFF2-40B4-BE49-F238E27FC236}">
                  <a16:creationId xmlns:a16="http://schemas.microsoft.com/office/drawing/2014/main" id="{AFE80CC7-D624-E7A0-5F3F-07B64E60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53" t="10560" b="18072"/>
            <a:stretch/>
          </p:blipFill>
          <p:spPr>
            <a:xfrm>
              <a:off x="2815359" y="3051421"/>
              <a:ext cx="3813247" cy="2156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F26F6E-1A25-93E1-492E-FA0BEE746D6E}"/>
                </a:ext>
              </a:extLst>
            </p:cNvPr>
            <p:cNvSpPr txBox="1"/>
            <p:nvPr/>
          </p:nvSpPr>
          <p:spPr>
            <a:xfrm>
              <a:off x="3980099" y="5194081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Elongation </a:t>
              </a:r>
              <a:r>
                <a:rPr lang="en-US" i="1" dirty="0"/>
                <a:t> Q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774E10-80D0-8FF5-9E4E-289C06650751}"/>
                </a:ext>
              </a:extLst>
            </p:cNvPr>
            <p:cNvSpPr txBox="1"/>
            <p:nvPr/>
          </p:nvSpPr>
          <p:spPr>
            <a:xfrm rot="16200000">
              <a:off x="6013243" y="3923477"/>
              <a:ext cx="1504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Asymmetry  </a:t>
              </a:r>
              <a:r>
                <a:rPr lang="en-US" dirty="0">
                  <a:latin typeface="Symbol" pitchFamily="2" charset="2"/>
                </a:rPr>
                <a:t>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175796-3538-EF3E-DF45-E1424C69C868}"/>
              </a:ext>
            </a:extLst>
          </p:cNvPr>
          <p:cNvGrpSpPr/>
          <p:nvPr/>
        </p:nvGrpSpPr>
        <p:grpSpPr>
          <a:xfrm rot="-1380000">
            <a:off x="7043819" y="3164965"/>
            <a:ext cx="1156047" cy="568503"/>
            <a:chOff x="6849914" y="4827364"/>
            <a:chExt cx="1157058" cy="56850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7F776D4-81B6-44EA-3EC1-B6105CB1D7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9914" y="4827364"/>
              <a:ext cx="635029" cy="25541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89AA42-4CA0-6391-5635-38052CFC0DF7}"/>
                </a:ext>
              </a:extLst>
            </p:cNvPr>
            <p:cNvSpPr>
              <a:spLocks noChangeAspect="1"/>
            </p:cNvSpPr>
            <p:nvPr/>
          </p:nvSpPr>
          <p:spPr>
            <a:xfrm rot="1800000">
              <a:off x="7537363" y="5107786"/>
              <a:ext cx="228600" cy="1478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46246F-26AE-E0E0-8477-06EB8CC43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8372" y="516726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2F02F-3D56-055A-7A61-C386C4F402F7}"/>
              </a:ext>
            </a:extLst>
          </p:cNvPr>
          <p:cNvGrpSpPr/>
          <p:nvPr/>
        </p:nvGrpSpPr>
        <p:grpSpPr>
          <a:xfrm rot="-1320000">
            <a:off x="7009146" y="4683386"/>
            <a:ext cx="1215753" cy="508915"/>
            <a:chOff x="6168557" y="5796028"/>
            <a:chExt cx="1218214" cy="5089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BBA00B-FD20-63CF-2945-20C2BC83FA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9997" y="600584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CF52DD-EC39-A75E-3122-A338BFBC404A}"/>
                </a:ext>
              </a:extLst>
            </p:cNvPr>
            <p:cNvSpPr>
              <a:spLocks noChangeAspect="1"/>
            </p:cNvSpPr>
            <p:nvPr/>
          </p:nvSpPr>
          <p:spPr>
            <a:xfrm rot="1800000">
              <a:off x="7158171" y="6157092"/>
              <a:ext cx="228600" cy="1478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3341A0F-EF22-4072-E9B6-7B0533356E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557" y="5796028"/>
              <a:ext cx="635029" cy="25541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2A5D33-C219-3F2D-D03E-D1EB6D1662AB}"/>
              </a:ext>
            </a:extLst>
          </p:cNvPr>
          <p:cNvGrpSpPr/>
          <p:nvPr/>
        </p:nvGrpSpPr>
        <p:grpSpPr>
          <a:xfrm rot="-1260000">
            <a:off x="7052487" y="3923740"/>
            <a:ext cx="1131492" cy="509100"/>
            <a:chOff x="6508866" y="5313796"/>
            <a:chExt cx="1133942" cy="5091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0B694D-E628-3E9F-AE29-5E565DE10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1315" y="5549124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05DCD-2F1E-CC5D-1100-EF97AA1D22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9928" y="5640016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6412DB-2FA5-7D03-1565-9BE6A0A795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8866" y="5313796"/>
              <a:ext cx="635029" cy="25541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25114D3-180A-AD65-ACC1-A2F9C26C9EBB}"/>
              </a:ext>
            </a:extLst>
          </p:cNvPr>
          <p:cNvSpPr txBox="1"/>
          <p:nvPr/>
        </p:nvSpPr>
        <p:spPr>
          <a:xfrm>
            <a:off x="7917193" y="303248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Sn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F86AB7-4B4E-557E-EADA-F4D80B4846EE}"/>
              </a:ext>
            </a:extLst>
          </p:cNvPr>
          <p:cNvSpPr txBox="1"/>
          <p:nvPr/>
        </p:nvSpPr>
        <p:spPr>
          <a:xfrm>
            <a:off x="7370064" y="498348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Sn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E92D48-A80F-9D06-D97E-EFB2D06CC1CE}"/>
              </a:ext>
            </a:extLst>
          </p:cNvPr>
          <p:cNvSpPr txBox="1"/>
          <p:nvPr/>
        </p:nvSpPr>
        <p:spPr>
          <a:xfrm>
            <a:off x="3265739" y="2804866"/>
            <a:ext cx="2971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Based on calculations by Peter </a:t>
            </a:r>
            <a:r>
              <a:rPr lang="en-US" sz="1200" dirty="0" err="1"/>
              <a:t>Möller</a:t>
            </a:r>
            <a:r>
              <a:rPr lang="en-US" sz="1200" dirty="0"/>
              <a:t> (1970)</a:t>
            </a:r>
          </a:p>
        </p:txBody>
      </p:sp>
    </p:spTree>
    <p:extLst>
      <p:ext uri="{BB962C8B-B14F-4D97-AF65-F5344CB8AC3E}">
        <p14:creationId xmlns:p14="http://schemas.microsoft.com/office/powerpoint/2010/main" val="37521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E9A89-4D4D-0047-AA24-B0F7EB317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6">
            <a:extLst>
              <a:ext uri="{FF2B5EF4-FFF2-40B4-BE49-F238E27FC236}">
                <a16:creationId xmlns:a16="http://schemas.microsoft.com/office/drawing/2014/main" id="{3320992A-556F-C40A-3140-97D9DD64D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789" y="272158"/>
            <a:ext cx="5676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Nuclear shape dynamics: Formal framework</a:t>
            </a:r>
          </a:p>
        </p:txBody>
      </p:sp>
      <p:pic>
        <p:nvPicPr>
          <p:cNvPr id="51202" name="Picture 1" descr="notes3.pdf">
            <a:extLst>
              <a:ext uri="{FF2B5EF4-FFF2-40B4-BE49-F238E27FC236}">
                <a16:creationId xmlns:a16="http://schemas.microsoft.com/office/drawing/2014/main" id="{7690B72A-600C-23C5-1D24-122316531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2" t="85185" r="31548" b="9814"/>
          <a:stretch>
            <a:fillRect/>
          </a:stretch>
        </p:blipFill>
        <p:spPr bwMode="auto">
          <a:xfrm>
            <a:off x="3226386" y="807244"/>
            <a:ext cx="20701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AFEC6B8C-23C4-73ED-2B4F-6BB4E424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807244"/>
            <a:ext cx="1147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008000"/>
                </a:solidFill>
              </a:rPr>
              <a:t>Lagrangian</a:t>
            </a:r>
            <a:r>
              <a:rPr lang="en-US" sz="1600" dirty="0">
                <a:solidFill>
                  <a:srgbClr val="008000"/>
                </a:solidFill>
              </a:rPr>
              <a:t>:</a:t>
            </a:r>
          </a:p>
        </p:txBody>
      </p:sp>
      <p:pic>
        <p:nvPicPr>
          <p:cNvPr id="51204" name="Picture 7" descr="notes4.pdf">
            <a:extLst>
              <a:ext uri="{FF2B5EF4-FFF2-40B4-BE49-F238E27FC236}">
                <a16:creationId xmlns:a16="http://schemas.microsoft.com/office/drawing/2014/main" id="{ACB94030-5E0E-3B04-20FA-EC497B2AC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11143" r="45238" b="83333"/>
          <a:stretch>
            <a:fillRect/>
          </a:stretch>
        </p:blipFill>
        <p:spPr bwMode="auto">
          <a:xfrm>
            <a:off x="2579443" y="1099549"/>
            <a:ext cx="3000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8">
            <a:extLst>
              <a:ext uri="{FF2B5EF4-FFF2-40B4-BE49-F238E27FC236}">
                <a16:creationId xmlns:a16="http://schemas.microsoft.com/office/drawing/2014/main" id="{EDAE077A-F27C-FF3F-66A3-937C06221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1245048"/>
            <a:ext cx="1236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Momentum:</a:t>
            </a:r>
          </a:p>
        </p:txBody>
      </p:sp>
      <p:pic>
        <p:nvPicPr>
          <p:cNvPr id="51206" name="Picture 9" descr="notes4.pdf">
            <a:extLst>
              <a:ext uri="{FF2B5EF4-FFF2-40B4-BE49-F238E27FC236}">
                <a16:creationId xmlns:a16="http://schemas.microsoft.com/office/drawing/2014/main" id="{5CBE53B5-646D-CE95-D9CA-7C1EF466B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28963" r="29877" b="66296"/>
          <a:stretch>
            <a:fillRect/>
          </a:stretch>
        </p:blipFill>
        <p:spPr bwMode="auto">
          <a:xfrm>
            <a:off x="2642185" y="1671403"/>
            <a:ext cx="40909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Box 10">
            <a:extLst>
              <a:ext uri="{FF2B5EF4-FFF2-40B4-BE49-F238E27FC236}">
                <a16:creationId xmlns:a16="http://schemas.microsoft.com/office/drawing/2014/main" id="{9981A273-1240-01F6-2D77-90AC6FF80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1682853"/>
            <a:ext cx="1309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</a:t>
            </a:r>
          </a:p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dynamics:</a:t>
            </a:r>
          </a:p>
        </p:txBody>
      </p:sp>
      <p:sp>
        <p:nvSpPr>
          <p:cNvPr id="51208" name="TextBox 12">
            <a:extLst>
              <a:ext uri="{FF2B5EF4-FFF2-40B4-BE49-F238E27FC236}">
                <a16:creationId xmlns:a16="http://schemas.microsoft.com/office/drawing/2014/main" id="{0D088815-82E3-0DF1-3214-1D73680BB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374" y="2538421"/>
            <a:ext cx="3105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cons</a:t>
            </a:r>
            <a:r>
              <a:rPr lang="en-US" sz="1600" dirty="0">
                <a:solidFill>
                  <a:srgbClr val="00B050"/>
                </a:solidFill>
              </a:rPr>
              <a:t>       =             </a:t>
            </a:r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mass</a:t>
            </a:r>
            <a:r>
              <a:rPr lang="en-US" sz="1600" dirty="0">
                <a:solidFill>
                  <a:srgbClr val="00B050"/>
                </a:solidFill>
              </a:rPr>
              <a:t>         +       </a:t>
            </a:r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pot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1217" name="TextBox 17">
            <a:extLst>
              <a:ext uri="{FF2B5EF4-FFF2-40B4-BE49-F238E27FC236}">
                <a16:creationId xmlns:a16="http://schemas.microsoft.com/office/drawing/2014/main" id="{200F50FD-F047-E10D-F3B7-D19609524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9" y="2524133"/>
            <a:ext cx="1795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 force: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1F0B07-38CA-9BD4-E3AC-050CA886D56C}"/>
              </a:ext>
            </a:extLst>
          </p:cNvPr>
          <p:cNvCxnSpPr>
            <a:cxnSpLocks/>
          </p:cNvCxnSpPr>
          <p:nvPr/>
        </p:nvCxnSpPr>
        <p:spPr>
          <a:xfrm flipV="1">
            <a:off x="5015288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241D0D-90C9-883F-C61B-4EABFBAEE716}"/>
              </a:ext>
            </a:extLst>
          </p:cNvPr>
          <p:cNvCxnSpPr>
            <a:cxnSpLocks/>
          </p:cNvCxnSpPr>
          <p:nvPr/>
        </p:nvCxnSpPr>
        <p:spPr>
          <a:xfrm flipV="1">
            <a:off x="6114424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D0E548-9AF3-3146-F5BC-99C87750EC09}"/>
              </a:ext>
            </a:extLst>
          </p:cNvPr>
          <p:cNvCxnSpPr>
            <a:cxnSpLocks/>
          </p:cNvCxnSpPr>
          <p:nvPr/>
        </p:nvCxnSpPr>
        <p:spPr>
          <a:xfrm flipV="1">
            <a:off x="3517274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3" name="Picture 30" descr="150px-Stdef2.png">
            <a:extLst>
              <a:ext uri="{FF2B5EF4-FFF2-40B4-BE49-F238E27FC236}">
                <a16:creationId xmlns:a16="http://schemas.microsoft.com/office/drawing/2014/main" id="{A8A81AFB-41FB-106E-7BE8-89F5B9606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5" r="15874" b="27335"/>
          <a:stretch>
            <a:fillRect/>
          </a:stretch>
        </p:blipFill>
        <p:spPr bwMode="auto">
          <a:xfrm>
            <a:off x="7853363" y="446445"/>
            <a:ext cx="6540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150px-Stdef2.png">
            <a:extLst>
              <a:ext uri="{FF2B5EF4-FFF2-40B4-BE49-F238E27FC236}">
                <a16:creationId xmlns:a16="http://schemas.microsoft.com/office/drawing/2014/main" id="{78D4B14C-350B-DFC7-F022-CFD12595E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163" b="79198"/>
          <a:stretch/>
        </p:blipFill>
        <p:spPr>
          <a:xfrm>
            <a:off x="402907" y="330582"/>
            <a:ext cx="487093" cy="43365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1225" name="Picture 32" descr="notes3.pdf">
            <a:extLst>
              <a:ext uri="{FF2B5EF4-FFF2-40B4-BE49-F238E27FC236}">
                <a16:creationId xmlns:a16="http://schemas.microsoft.com/office/drawing/2014/main" id="{36D3C4B5-F407-EAF7-22D2-055DEFCD0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85185" r="64977" b="9814"/>
          <a:stretch>
            <a:fillRect/>
          </a:stretch>
        </p:blipFill>
        <p:spPr bwMode="auto">
          <a:xfrm>
            <a:off x="2560320" y="809431"/>
            <a:ext cx="727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eft Brace 35">
            <a:extLst>
              <a:ext uri="{FF2B5EF4-FFF2-40B4-BE49-F238E27FC236}">
                <a16:creationId xmlns:a16="http://schemas.microsoft.com/office/drawing/2014/main" id="{4F7FE273-0797-F933-4517-795DBC5DAB9E}"/>
              </a:ext>
            </a:extLst>
          </p:cNvPr>
          <p:cNvSpPr/>
          <p:nvPr/>
        </p:nvSpPr>
        <p:spPr>
          <a:xfrm flipH="1">
            <a:off x="6733173" y="921544"/>
            <a:ext cx="368300" cy="1856221"/>
          </a:xfrm>
          <a:prstGeom prst="leftBrace">
            <a:avLst/>
          </a:prstGeom>
          <a:ln w="254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F8DCE-1187-B556-66D8-E09808EEA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728" y="1532810"/>
            <a:ext cx="14077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</a:t>
            </a:r>
          </a:p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motion (</a:t>
            </a:r>
            <a:r>
              <a:rPr lang="en-US" sz="1600" b="1" i="1" dirty="0">
                <a:solidFill>
                  <a:srgbClr val="008000"/>
                </a:solidFill>
                <a:latin typeface="Symbol" charset="0"/>
                <a:cs typeface="Symbol" charset="0"/>
              </a:rPr>
              <a:t>g</a:t>
            </a:r>
            <a:r>
              <a:rPr lang="en-US" sz="16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= </a:t>
            </a:r>
            <a:r>
              <a:rPr lang="en-US" sz="1600" b="1" dirty="0">
                <a:solidFill>
                  <a:srgbClr val="008000"/>
                </a:solidFill>
              </a:rPr>
              <a:t>0</a:t>
            </a:r>
            <a:r>
              <a:rPr lang="en-US" sz="1600" dirty="0">
                <a:solidFill>
                  <a:srgbClr val="008000"/>
                </a:solidFill>
              </a:rPr>
              <a:t>):</a:t>
            </a:r>
          </a:p>
        </p:txBody>
      </p:sp>
      <p:pic>
        <p:nvPicPr>
          <p:cNvPr id="38" name="Picture 37" descr="notes5.pdf">
            <a:extLst>
              <a:ext uri="{FF2B5EF4-FFF2-40B4-BE49-F238E27FC236}">
                <a16:creationId xmlns:a16="http://schemas.microsoft.com/office/drawing/2014/main" id="{C411391D-6717-09E8-D91B-687476CE1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28676" r="74644" b="68440"/>
          <a:stretch>
            <a:fillRect/>
          </a:stretch>
        </p:blipFill>
        <p:spPr bwMode="auto">
          <a:xfrm>
            <a:off x="7439329" y="2139570"/>
            <a:ext cx="1203974" cy="3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97EA7-CC07-78D2-8D63-C08873B6F5F7}"/>
              </a:ext>
            </a:extLst>
          </p:cNvPr>
          <p:cNvSpPr txBox="1"/>
          <p:nvPr/>
        </p:nvSpPr>
        <p:spPr>
          <a:xfrm>
            <a:off x="833139" y="3126991"/>
            <a:ext cx="645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The </a:t>
            </a:r>
            <a:r>
              <a:rPr lang="en-US" i="1" dirty="0">
                <a:solidFill>
                  <a:srgbClr val="0336FE"/>
                </a:solidFill>
              </a:rPr>
              <a:t>macroscopic </a:t>
            </a:r>
            <a:r>
              <a:rPr lang="en-US" dirty="0">
                <a:solidFill>
                  <a:srgbClr val="0336FE"/>
                </a:solidFill>
              </a:rPr>
              <a:t>(shape) degrees of freedom are </a:t>
            </a:r>
            <a:r>
              <a:rPr lang="en-US" i="1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336FE"/>
                </a:solidFill>
              </a:rPr>
              <a:t>isolated:</a:t>
            </a:r>
            <a:endParaRPr lang="en-US" i="1" dirty="0">
              <a:solidFill>
                <a:srgbClr val="0336FE"/>
              </a:solidFill>
            </a:endParaRPr>
          </a:p>
          <a:p>
            <a:r>
              <a:rPr lang="en-US" dirty="0">
                <a:solidFill>
                  <a:srgbClr val="0336FE"/>
                </a:solidFill>
              </a:rPr>
              <a:t>they are coupled to the </a:t>
            </a:r>
            <a:r>
              <a:rPr lang="en-US" i="1" dirty="0">
                <a:solidFill>
                  <a:srgbClr val="0336FE"/>
                </a:solidFill>
              </a:rPr>
              <a:t>microscopic</a:t>
            </a:r>
            <a:r>
              <a:rPr lang="en-US" dirty="0">
                <a:solidFill>
                  <a:srgbClr val="0336FE"/>
                </a:solidFill>
              </a:rPr>
              <a:t> (internal) degrees of freedom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F543A5-C854-87CF-6655-EEB108D7F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006CF67-CDBD-81AF-FF35-8DD9D4E1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C0B4560-1DBC-FCCD-DC34-1CC18AD8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8" name="Graphic 27" descr="Star">
            <a:extLst>
              <a:ext uri="{FF2B5EF4-FFF2-40B4-BE49-F238E27FC236}">
                <a16:creationId xmlns:a16="http://schemas.microsoft.com/office/drawing/2014/main" id="{98983FD3-761E-39E2-318C-821E2C783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739" y="3142539"/>
            <a:ext cx="572922" cy="5729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B89864-CAC5-ED46-2CB2-81FB5C797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82" y="4360304"/>
            <a:ext cx="134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Friction force: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A72AA0-2994-C33A-281A-B5BCB649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612" y="3997284"/>
            <a:ext cx="3109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</a:rPr>
              <a:t>F</a:t>
            </a:r>
            <a:r>
              <a:rPr lang="en-US" sz="1600" i="1" baseline="30000" dirty="0" err="1">
                <a:solidFill>
                  <a:srgbClr val="FF0000"/>
                </a:solidFill>
              </a:rPr>
              <a:t>diss</a:t>
            </a:r>
            <a:r>
              <a:rPr lang="en-US" sz="1600" dirty="0">
                <a:solidFill>
                  <a:srgbClr val="FF0000"/>
                </a:solidFill>
              </a:rPr>
              <a:t>        =             </a:t>
            </a:r>
            <a:r>
              <a:rPr lang="en-US" sz="1600" b="1" i="1" dirty="0" err="1">
                <a:solidFill>
                  <a:srgbClr val="FF0000"/>
                </a:solidFill>
              </a:rPr>
              <a:t>F</a:t>
            </a:r>
            <a:r>
              <a:rPr lang="en-US" sz="1600" i="1" baseline="30000" dirty="0" err="1">
                <a:solidFill>
                  <a:srgbClr val="FF0000"/>
                </a:solidFill>
              </a:rPr>
              <a:t>fric</a:t>
            </a:r>
            <a:r>
              <a:rPr lang="en-US" sz="1600" dirty="0">
                <a:solidFill>
                  <a:srgbClr val="FF0000"/>
                </a:solidFill>
              </a:rPr>
              <a:t>           +       </a:t>
            </a:r>
            <a:r>
              <a:rPr lang="en-US" sz="1600" b="1" i="1" dirty="0">
                <a:solidFill>
                  <a:srgbClr val="FF0000"/>
                </a:solidFill>
              </a:rPr>
              <a:t>F</a:t>
            </a:r>
            <a:r>
              <a:rPr lang="en-US" sz="1600" i="1" baseline="30000" dirty="0">
                <a:solidFill>
                  <a:srgbClr val="FF0000"/>
                </a:solidFill>
              </a:rPr>
              <a:t>ran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6" name="Picture 25" descr="notes5.pdf">
            <a:extLst>
              <a:ext uri="{FF2B5EF4-FFF2-40B4-BE49-F238E27FC236}">
                <a16:creationId xmlns:a16="http://schemas.microsoft.com/office/drawing/2014/main" id="{69AA1099-51D1-E196-0296-6B2308A2AA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0" t="14651" r="19955" b="82037"/>
          <a:stretch>
            <a:fillRect/>
          </a:stretch>
        </p:blipFill>
        <p:spPr bwMode="auto">
          <a:xfrm>
            <a:off x="2590586" y="4875630"/>
            <a:ext cx="310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B8DDC9-FBBD-C2D1-ABE9-F3B71B5A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4843880"/>
            <a:ext cx="1414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Random force: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3A4D4-7C35-7F22-1115-A6E2CED6F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87" y="3963947"/>
            <a:ext cx="1612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Dissipative force:</a:t>
            </a:r>
          </a:p>
        </p:txBody>
      </p:sp>
      <p:pic>
        <p:nvPicPr>
          <p:cNvPr id="30" name="Picture 29" descr="notes4.pdf">
            <a:extLst>
              <a:ext uri="{FF2B5EF4-FFF2-40B4-BE49-F238E27FC236}">
                <a16:creationId xmlns:a16="http://schemas.microsoft.com/office/drawing/2014/main" id="{9629FD0C-DB42-845A-B974-D0D2F1234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77119" r="20876" b="18808"/>
          <a:stretch>
            <a:fillRect/>
          </a:stretch>
        </p:blipFill>
        <p:spPr bwMode="auto">
          <a:xfrm>
            <a:off x="2536482" y="4316648"/>
            <a:ext cx="3221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1ADFA66-59BF-2BF8-AE1E-3E04BEC77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900" y="5372642"/>
            <a:ext cx="928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FF0000"/>
                </a:solidFill>
              </a:rPr>
              <a:t>Langevin</a:t>
            </a:r>
          </a:p>
          <a:p>
            <a:pPr eaLnBrk="1" hangingPunct="1"/>
            <a:r>
              <a:rPr lang="en-US" sz="1600" i="1" dirty="0">
                <a:solidFill>
                  <a:srgbClr val="FF0000"/>
                </a:solidFill>
              </a:rPr>
              <a:t>equation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D04BBD-98F5-EE70-1650-F63DFBB8C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42" y="5382168"/>
            <a:ext cx="1103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Dissipative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dynamics:</a:t>
            </a:r>
          </a:p>
        </p:txBody>
      </p:sp>
      <p:pic>
        <p:nvPicPr>
          <p:cNvPr id="35" name="Picture 34" descr="notes5.pdf">
            <a:extLst>
              <a:ext uri="{FF2B5EF4-FFF2-40B4-BE49-F238E27FC236}">
                <a16:creationId xmlns:a16="http://schemas.microsoft.com/office/drawing/2014/main" id="{829F4ADC-6C78-6A50-BABA-B3133354F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28676" r="68353" b="68407"/>
          <a:stretch>
            <a:fillRect/>
          </a:stretch>
        </p:blipFill>
        <p:spPr bwMode="auto">
          <a:xfrm>
            <a:off x="2700504" y="5559968"/>
            <a:ext cx="1603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773478BF-7BAA-988F-021A-9604DE62CE24}"/>
              </a:ext>
            </a:extLst>
          </p:cNvPr>
          <p:cNvSpPr/>
          <p:nvPr/>
        </p:nvSpPr>
        <p:spPr>
          <a:xfrm>
            <a:off x="2700504" y="5382168"/>
            <a:ext cx="1716088" cy="647700"/>
          </a:xfrm>
          <a:prstGeom prst="ellipse">
            <a:avLst/>
          </a:prstGeom>
          <a:noFill/>
          <a:ln w="190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10AB62-A470-8C32-C132-C3D6993B48FB}"/>
              </a:ext>
            </a:extLst>
          </p:cNvPr>
          <p:cNvSpPr txBox="1"/>
          <p:nvPr/>
        </p:nvSpPr>
        <p:spPr>
          <a:xfrm>
            <a:off x="6383078" y="5452646"/>
            <a:ext cx="24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63970"/>
                </a:solidFill>
              </a:rPr>
              <a:t>Need </a:t>
            </a:r>
            <a:r>
              <a:rPr lang="en-US" sz="1600" i="1" dirty="0">
                <a:solidFill>
                  <a:srgbClr val="963970"/>
                </a:solidFill>
              </a:rPr>
              <a:t>U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 &amp; </a:t>
            </a:r>
            <a:r>
              <a:rPr lang="en-US" sz="1600" i="1" dirty="0" err="1">
                <a:solidFill>
                  <a:srgbClr val="963970"/>
                </a:solidFill>
              </a:rPr>
              <a:t>M</a:t>
            </a:r>
            <a:r>
              <a:rPr lang="en-US" sz="1600" baseline="-25000" dirty="0" err="1">
                <a:solidFill>
                  <a:srgbClr val="963970"/>
                </a:solidFill>
              </a:rPr>
              <a:t>ij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 &amp; </a:t>
            </a:r>
            <a:r>
              <a:rPr lang="en-US" sz="1600" i="1" dirty="0" err="1">
                <a:solidFill>
                  <a:srgbClr val="963970"/>
                </a:solidFill>
                <a:latin typeface="Symbol" pitchFamily="2" charset="2"/>
              </a:rPr>
              <a:t>g</a:t>
            </a:r>
            <a:r>
              <a:rPr lang="en-US" sz="1600" baseline="-25000" dirty="0" err="1">
                <a:solidFill>
                  <a:srgbClr val="963970"/>
                </a:solidFill>
              </a:rPr>
              <a:t>ij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216968-4E3A-2EF6-DAC8-1AA89C59F290}"/>
              </a:ext>
            </a:extLst>
          </p:cNvPr>
          <p:cNvSpPr txBox="1"/>
          <p:nvPr/>
        </p:nvSpPr>
        <p:spPr>
          <a:xfrm>
            <a:off x="7142507" y="5765997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63970"/>
                </a:solidFill>
              </a:rPr>
              <a:t>1   +   15   +  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793FE-F501-AC01-4E91-DA2965BC38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719" b="16078"/>
          <a:stretch/>
        </p:blipFill>
        <p:spPr>
          <a:xfrm>
            <a:off x="6297969" y="4025651"/>
            <a:ext cx="2644061" cy="1271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2C69FD-B9AC-E187-F9FB-103E6E367C30}"/>
              </a:ext>
            </a:extLst>
          </p:cNvPr>
          <p:cNvSpPr/>
          <p:nvPr/>
        </p:nvSpPr>
        <p:spPr>
          <a:xfrm>
            <a:off x="457199" y="4025651"/>
            <a:ext cx="8614423" cy="2110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B3421-4E16-BA9A-C221-EEAA3EA96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19" b="16078"/>
          <a:stretch/>
        </p:blipFill>
        <p:spPr>
          <a:xfrm>
            <a:off x="6047451" y="4009233"/>
            <a:ext cx="2867011" cy="1378415"/>
          </a:xfrm>
          <a:prstGeom prst="rect">
            <a:avLst/>
          </a:prstGeom>
        </p:spPr>
      </p:pic>
      <p:pic>
        <p:nvPicPr>
          <p:cNvPr id="51202" name="Picture 1" descr="note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2" t="85185" r="31548" b="9814"/>
          <a:stretch>
            <a:fillRect/>
          </a:stretch>
        </p:blipFill>
        <p:spPr bwMode="auto">
          <a:xfrm>
            <a:off x="3226386" y="807244"/>
            <a:ext cx="20701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858624" y="807244"/>
            <a:ext cx="1147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008000"/>
                </a:solidFill>
              </a:rPr>
              <a:t>Lagrangian</a:t>
            </a:r>
            <a:r>
              <a:rPr lang="en-US" sz="1600" dirty="0">
                <a:solidFill>
                  <a:srgbClr val="008000"/>
                </a:solidFill>
              </a:rPr>
              <a:t>:</a:t>
            </a:r>
          </a:p>
        </p:txBody>
      </p:sp>
      <p:pic>
        <p:nvPicPr>
          <p:cNvPr id="51204" name="Picture 7" descr="notes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11143" r="45238" b="83333"/>
          <a:stretch>
            <a:fillRect/>
          </a:stretch>
        </p:blipFill>
        <p:spPr bwMode="auto">
          <a:xfrm>
            <a:off x="2579443" y="1099549"/>
            <a:ext cx="3000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858624" y="1245048"/>
            <a:ext cx="1236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Momentum:</a:t>
            </a:r>
          </a:p>
        </p:txBody>
      </p:sp>
      <p:pic>
        <p:nvPicPr>
          <p:cNvPr id="51206" name="Picture 9" descr="notes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28963" r="29877" b="66296"/>
          <a:stretch>
            <a:fillRect/>
          </a:stretch>
        </p:blipFill>
        <p:spPr bwMode="auto">
          <a:xfrm>
            <a:off x="2642185" y="1671403"/>
            <a:ext cx="40909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Box 10"/>
          <p:cNvSpPr txBox="1">
            <a:spLocks noChangeArrowheads="1"/>
          </p:cNvSpPr>
          <p:nvPr/>
        </p:nvSpPr>
        <p:spPr bwMode="auto">
          <a:xfrm>
            <a:off x="858624" y="1682853"/>
            <a:ext cx="1309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</a:t>
            </a:r>
          </a:p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dynamics:</a:t>
            </a:r>
          </a:p>
        </p:txBody>
      </p:sp>
      <p:sp>
        <p:nvSpPr>
          <p:cNvPr id="51208" name="TextBox 12"/>
          <p:cNvSpPr txBox="1">
            <a:spLocks noChangeArrowheads="1"/>
          </p:cNvSpPr>
          <p:nvPr/>
        </p:nvSpPr>
        <p:spPr bwMode="auto">
          <a:xfrm>
            <a:off x="3301374" y="2538421"/>
            <a:ext cx="3105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cons</a:t>
            </a:r>
            <a:r>
              <a:rPr lang="en-US" sz="1600" dirty="0">
                <a:solidFill>
                  <a:srgbClr val="00B050"/>
                </a:solidFill>
              </a:rPr>
              <a:t>       =             </a:t>
            </a:r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mass</a:t>
            </a:r>
            <a:r>
              <a:rPr lang="en-US" sz="1600" dirty="0">
                <a:solidFill>
                  <a:srgbClr val="00B050"/>
                </a:solidFill>
              </a:rPr>
              <a:t>         +       </a:t>
            </a:r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pot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1217" name="TextBox 17"/>
          <p:cNvSpPr txBox="1">
            <a:spLocks noChangeArrowheads="1"/>
          </p:cNvSpPr>
          <p:nvPr/>
        </p:nvSpPr>
        <p:spPr bwMode="auto">
          <a:xfrm>
            <a:off x="866149" y="2524133"/>
            <a:ext cx="1795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 force: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5015288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6114424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3517274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3" name="Picture 30" descr="150px-Stdef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5" r="15874" b="27335"/>
          <a:stretch>
            <a:fillRect/>
          </a:stretch>
        </p:blipFill>
        <p:spPr bwMode="auto">
          <a:xfrm>
            <a:off x="7853363" y="446445"/>
            <a:ext cx="6540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150px-Stdef2.png"/>
          <p:cNvPicPr>
            <a:picLocks noChangeAspect="1"/>
          </p:cNvPicPr>
          <p:nvPr/>
        </p:nvPicPr>
        <p:blipFill rotWithShape="1">
          <a:blip r:embed="rId7"/>
          <a:srcRect r="57163" b="79198"/>
          <a:stretch/>
        </p:blipFill>
        <p:spPr>
          <a:xfrm>
            <a:off x="402907" y="330582"/>
            <a:ext cx="487093" cy="43365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1225" name="Picture 32" descr="note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85185" r="64977" b="9814"/>
          <a:stretch>
            <a:fillRect/>
          </a:stretch>
        </p:blipFill>
        <p:spPr bwMode="auto">
          <a:xfrm>
            <a:off x="2560320" y="809431"/>
            <a:ext cx="727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eft Brace 35"/>
          <p:cNvSpPr/>
          <p:nvPr/>
        </p:nvSpPr>
        <p:spPr>
          <a:xfrm flipH="1">
            <a:off x="6733173" y="921544"/>
            <a:ext cx="368300" cy="1856221"/>
          </a:xfrm>
          <a:prstGeom prst="leftBrace">
            <a:avLst/>
          </a:prstGeom>
          <a:ln w="254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04728" y="1532810"/>
            <a:ext cx="14077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</a:t>
            </a:r>
          </a:p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motion (</a:t>
            </a:r>
            <a:r>
              <a:rPr lang="en-US" sz="1600" b="1" i="1" dirty="0">
                <a:solidFill>
                  <a:srgbClr val="008000"/>
                </a:solidFill>
                <a:latin typeface="Symbol" charset="0"/>
                <a:cs typeface="Symbol" charset="0"/>
              </a:rPr>
              <a:t>g</a:t>
            </a:r>
            <a:r>
              <a:rPr lang="en-US" sz="16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= </a:t>
            </a:r>
            <a:r>
              <a:rPr lang="en-US" sz="1600" b="1" dirty="0">
                <a:solidFill>
                  <a:srgbClr val="008000"/>
                </a:solidFill>
              </a:rPr>
              <a:t>0</a:t>
            </a:r>
            <a:r>
              <a:rPr lang="en-US" sz="1600" dirty="0">
                <a:solidFill>
                  <a:srgbClr val="008000"/>
                </a:solidFill>
              </a:rPr>
              <a:t>):</a:t>
            </a:r>
          </a:p>
        </p:txBody>
      </p:sp>
      <p:pic>
        <p:nvPicPr>
          <p:cNvPr id="38" name="Picture 37" descr="notes5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28676" r="74644" b="68440"/>
          <a:stretch>
            <a:fillRect/>
          </a:stretch>
        </p:blipFill>
        <p:spPr bwMode="auto">
          <a:xfrm>
            <a:off x="7439329" y="2139570"/>
            <a:ext cx="1203974" cy="3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3DB05-D1A2-531A-ACDD-928B45609CDD}"/>
              </a:ext>
            </a:extLst>
          </p:cNvPr>
          <p:cNvSpPr txBox="1"/>
          <p:nvPr/>
        </p:nvSpPr>
        <p:spPr>
          <a:xfrm>
            <a:off x="833139" y="3126991"/>
            <a:ext cx="645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The </a:t>
            </a:r>
            <a:r>
              <a:rPr lang="en-US" i="1" dirty="0">
                <a:solidFill>
                  <a:srgbClr val="0336FE"/>
                </a:solidFill>
              </a:rPr>
              <a:t>macroscopic </a:t>
            </a:r>
            <a:r>
              <a:rPr lang="en-US" dirty="0">
                <a:solidFill>
                  <a:srgbClr val="0336FE"/>
                </a:solidFill>
              </a:rPr>
              <a:t>(shape) degrees of freedom are </a:t>
            </a:r>
            <a:r>
              <a:rPr lang="en-US" i="1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336FE"/>
                </a:solidFill>
              </a:rPr>
              <a:t>isolated:</a:t>
            </a:r>
            <a:endParaRPr lang="en-US" i="1" dirty="0">
              <a:solidFill>
                <a:srgbClr val="0336FE"/>
              </a:solidFill>
            </a:endParaRPr>
          </a:p>
          <a:p>
            <a:r>
              <a:rPr lang="en-US" dirty="0">
                <a:solidFill>
                  <a:srgbClr val="0336FE"/>
                </a:solidFill>
              </a:rPr>
              <a:t>they are coupled to the </a:t>
            </a:r>
            <a:r>
              <a:rPr lang="en-US" i="1" dirty="0">
                <a:solidFill>
                  <a:srgbClr val="0336FE"/>
                </a:solidFill>
              </a:rPr>
              <a:t>microscopic</a:t>
            </a:r>
            <a:r>
              <a:rPr lang="en-US" dirty="0">
                <a:solidFill>
                  <a:srgbClr val="0336FE"/>
                </a:solidFill>
              </a:rPr>
              <a:t> (internal) degrees of freedom: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06749A7-AA62-742B-D564-8A50739E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950C87-581A-6DC5-CE55-F46C2AB6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5BF1E02-3D40-3AF4-9EEC-B7C3FC05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8" name="Graphic 27" descr="Star">
            <a:extLst>
              <a:ext uri="{FF2B5EF4-FFF2-40B4-BE49-F238E27FC236}">
                <a16:creationId xmlns:a16="http://schemas.microsoft.com/office/drawing/2014/main" id="{575D6CC8-D644-CE46-E4A6-C192EF56D0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0739" y="3142539"/>
            <a:ext cx="572922" cy="5729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63067B-62BE-EB50-07F8-467011F6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82" y="4360304"/>
            <a:ext cx="134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Friction force: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4FB4EB-00DA-0D5E-3D78-FBD2ECCD8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612" y="3997284"/>
            <a:ext cx="3109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</a:rPr>
              <a:t>F</a:t>
            </a:r>
            <a:r>
              <a:rPr lang="en-US" sz="1600" i="1" baseline="30000" dirty="0" err="1">
                <a:solidFill>
                  <a:srgbClr val="FF0000"/>
                </a:solidFill>
              </a:rPr>
              <a:t>diss</a:t>
            </a:r>
            <a:r>
              <a:rPr lang="en-US" sz="1600" dirty="0">
                <a:solidFill>
                  <a:srgbClr val="FF0000"/>
                </a:solidFill>
              </a:rPr>
              <a:t>        =             </a:t>
            </a:r>
            <a:r>
              <a:rPr lang="en-US" sz="1600" b="1" i="1" dirty="0" err="1">
                <a:solidFill>
                  <a:srgbClr val="FF0000"/>
                </a:solidFill>
              </a:rPr>
              <a:t>F</a:t>
            </a:r>
            <a:r>
              <a:rPr lang="en-US" sz="1600" i="1" baseline="30000" dirty="0" err="1">
                <a:solidFill>
                  <a:srgbClr val="FF0000"/>
                </a:solidFill>
              </a:rPr>
              <a:t>fric</a:t>
            </a:r>
            <a:r>
              <a:rPr lang="en-US" sz="1600" dirty="0">
                <a:solidFill>
                  <a:srgbClr val="FF0000"/>
                </a:solidFill>
              </a:rPr>
              <a:t>           +       </a:t>
            </a:r>
            <a:r>
              <a:rPr lang="en-US" sz="1600" b="1" i="1" dirty="0">
                <a:solidFill>
                  <a:srgbClr val="FF0000"/>
                </a:solidFill>
              </a:rPr>
              <a:t>F</a:t>
            </a:r>
            <a:r>
              <a:rPr lang="en-US" sz="1600" i="1" baseline="30000" dirty="0">
                <a:solidFill>
                  <a:srgbClr val="FF0000"/>
                </a:solidFill>
              </a:rPr>
              <a:t>ran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6" name="Picture 25" descr="notes5.pdf">
            <a:extLst>
              <a:ext uri="{FF2B5EF4-FFF2-40B4-BE49-F238E27FC236}">
                <a16:creationId xmlns:a16="http://schemas.microsoft.com/office/drawing/2014/main" id="{5872741C-F8FC-E58E-07D9-92CDA46700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0" t="14651" r="19955" b="82037"/>
          <a:stretch>
            <a:fillRect/>
          </a:stretch>
        </p:blipFill>
        <p:spPr bwMode="auto">
          <a:xfrm>
            <a:off x="2590586" y="4875630"/>
            <a:ext cx="310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48D9DB-1A35-242F-1189-64DDF088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4843880"/>
            <a:ext cx="1414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Random force: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261973-F2F3-3D77-1C86-FE146034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87" y="3963947"/>
            <a:ext cx="1612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Dissipative force:</a:t>
            </a:r>
          </a:p>
        </p:txBody>
      </p:sp>
      <p:pic>
        <p:nvPicPr>
          <p:cNvPr id="30" name="Picture 29" descr="notes4.pdf">
            <a:extLst>
              <a:ext uri="{FF2B5EF4-FFF2-40B4-BE49-F238E27FC236}">
                <a16:creationId xmlns:a16="http://schemas.microsoft.com/office/drawing/2014/main" id="{4306913A-AAFF-E018-BAC7-5D31C523AE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77119" r="20876" b="18808"/>
          <a:stretch>
            <a:fillRect/>
          </a:stretch>
        </p:blipFill>
        <p:spPr bwMode="auto">
          <a:xfrm>
            <a:off x="2536482" y="4316648"/>
            <a:ext cx="3221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09690A-AF92-E4A4-75DE-9D3BB2D0E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568" y="5342537"/>
            <a:ext cx="11395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FF0000"/>
                </a:solidFill>
              </a:rPr>
              <a:t>Langevin</a:t>
            </a:r>
          </a:p>
          <a:p>
            <a:pPr eaLnBrk="1" hangingPunct="1"/>
            <a:r>
              <a:rPr lang="en-US" sz="2000" b="1" i="1" dirty="0">
                <a:solidFill>
                  <a:srgbClr val="FF0000"/>
                </a:solidFill>
              </a:rPr>
              <a:t>equation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D1D23-BCF7-58D0-4C25-6E3F7B0A4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42" y="5382168"/>
            <a:ext cx="1103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>
                <a:solidFill>
                  <a:srgbClr val="FF0000"/>
                </a:solidFill>
              </a:rPr>
              <a:t>Dissipative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dynamics:</a:t>
            </a:r>
          </a:p>
        </p:txBody>
      </p:sp>
      <p:pic>
        <p:nvPicPr>
          <p:cNvPr id="35" name="Picture 34" descr="notes5.pdf">
            <a:extLst>
              <a:ext uri="{FF2B5EF4-FFF2-40B4-BE49-F238E27FC236}">
                <a16:creationId xmlns:a16="http://schemas.microsoft.com/office/drawing/2014/main" id="{176F4528-9363-FE7E-9963-F39D373BA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28676" r="68353" b="68407"/>
          <a:stretch>
            <a:fillRect/>
          </a:stretch>
        </p:blipFill>
        <p:spPr bwMode="auto">
          <a:xfrm>
            <a:off x="2700504" y="5559968"/>
            <a:ext cx="1603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65DBBDC-FC1D-299F-F796-2671F14E1115}"/>
              </a:ext>
            </a:extLst>
          </p:cNvPr>
          <p:cNvSpPr/>
          <p:nvPr/>
        </p:nvSpPr>
        <p:spPr>
          <a:xfrm>
            <a:off x="2700504" y="5382168"/>
            <a:ext cx="1716088" cy="647700"/>
          </a:xfrm>
          <a:prstGeom prst="ellipse">
            <a:avLst/>
          </a:prstGeom>
          <a:noFill/>
          <a:ln w="190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098C56-2274-A841-7007-DF1C0C755D9C}"/>
              </a:ext>
            </a:extLst>
          </p:cNvPr>
          <p:cNvSpPr txBox="1"/>
          <p:nvPr/>
        </p:nvSpPr>
        <p:spPr>
          <a:xfrm>
            <a:off x="6383078" y="5452646"/>
            <a:ext cx="24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63970"/>
                </a:solidFill>
              </a:rPr>
              <a:t>Need </a:t>
            </a:r>
            <a:r>
              <a:rPr lang="en-US" sz="1600" i="1" dirty="0">
                <a:solidFill>
                  <a:srgbClr val="963970"/>
                </a:solidFill>
              </a:rPr>
              <a:t>U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 &amp; </a:t>
            </a:r>
            <a:r>
              <a:rPr lang="en-US" sz="1600" i="1" dirty="0" err="1">
                <a:solidFill>
                  <a:srgbClr val="963970"/>
                </a:solidFill>
              </a:rPr>
              <a:t>M</a:t>
            </a:r>
            <a:r>
              <a:rPr lang="en-US" sz="1600" baseline="-25000" dirty="0" err="1">
                <a:solidFill>
                  <a:srgbClr val="963970"/>
                </a:solidFill>
              </a:rPr>
              <a:t>ij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 &amp; </a:t>
            </a:r>
            <a:r>
              <a:rPr lang="en-US" sz="1600" i="1" dirty="0" err="1">
                <a:solidFill>
                  <a:srgbClr val="963970"/>
                </a:solidFill>
                <a:latin typeface="Symbol" pitchFamily="2" charset="2"/>
              </a:rPr>
              <a:t>g</a:t>
            </a:r>
            <a:r>
              <a:rPr lang="en-US" sz="1600" baseline="-25000" dirty="0" err="1">
                <a:solidFill>
                  <a:srgbClr val="963970"/>
                </a:solidFill>
              </a:rPr>
              <a:t>ij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C86438-2EE7-4696-950E-A6F5216D7993}"/>
              </a:ext>
            </a:extLst>
          </p:cNvPr>
          <p:cNvSpPr txBox="1"/>
          <p:nvPr/>
        </p:nvSpPr>
        <p:spPr>
          <a:xfrm>
            <a:off x="7142507" y="5765997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63970"/>
                </a:solidFill>
              </a:rPr>
              <a:t>1   +   15   +   15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FCE777D-CF5A-5467-5C7F-28972F72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789" y="272158"/>
            <a:ext cx="5676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Nuclear shape dynamics: Formal framework</a:t>
            </a:r>
          </a:p>
        </p:txBody>
      </p:sp>
    </p:spTree>
    <p:extLst>
      <p:ext uri="{BB962C8B-B14F-4D97-AF65-F5344CB8AC3E}">
        <p14:creationId xmlns:p14="http://schemas.microsoft.com/office/powerpoint/2010/main" val="1668859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A627-CDF8-3B85-4662-599A671AF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notes3.pdf">
            <a:extLst>
              <a:ext uri="{FF2B5EF4-FFF2-40B4-BE49-F238E27FC236}">
                <a16:creationId xmlns:a16="http://schemas.microsoft.com/office/drawing/2014/main" id="{BAE50F65-326E-72D7-A2F4-935CBF6FD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2" t="85185" r="31548" b="9814"/>
          <a:stretch>
            <a:fillRect/>
          </a:stretch>
        </p:blipFill>
        <p:spPr bwMode="auto">
          <a:xfrm>
            <a:off x="3226386" y="807244"/>
            <a:ext cx="20701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266AF451-5AE1-9010-EB3B-7DE961059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807244"/>
            <a:ext cx="1147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008000"/>
                </a:solidFill>
              </a:rPr>
              <a:t>Lagrangian</a:t>
            </a:r>
            <a:r>
              <a:rPr lang="en-US" sz="1600" dirty="0">
                <a:solidFill>
                  <a:srgbClr val="008000"/>
                </a:solidFill>
              </a:rPr>
              <a:t>:</a:t>
            </a:r>
          </a:p>
        </p:txBody>
      </p:sp>
      <p:pic>
        <p:nvPicPr>
          <p:cNvPr id="51204" name="Picture 7" descr="notes4.pdf">
            <a:extLst>
              <a:ext uri="{FF2B5EF4-FFF2-40B4-BE49-F238E27FC236}">
                <a16:creationId xmlns:a16="http://schemas.microsoft.com/office/drawing/2014/main" id="{863A06FF-DE87-7F58-450A-6118540FE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11143" r="45238" b="83333"/>
          <a:stretch>
            <a:fillRect/>
          </a:stretch>
        </p:blipFill>
        <p:spPr bwMode="auto">
          <a:xfrm>
            <a:off x="2579443" y="1099549"/>
            <a:ext cx="3000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8">
            <a:extLst>
              <a:ext uri="{FF2B5EF4-FFF2-40B4-BE49-F238E27FC236}">
                <a16:creationId xmlns:a16="http://schemas.microsoft.com/office/drawing/2014/main" id="{07360490-AC82-1F74-9059-8AA6D64EE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1245048"/>
            <a:ext cx="1236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Momentum:</a:t>
            </a:r>
          </a:p>
        </p:txBody>
      </p:sp>
      <p:pic>
        <p:nvPicPr>
          <p:cNvPr id="51206" name="Picture 9" descr="notes4.pdf">
            <a:extLst>
              <a:ext uri="{FF2B5EF4-FFF2-40B4-BE49-F238E27FC236}">
                <a16:creationId xmlns:a16="http://schemas.microsoft.com/office/drawing/2014/main" id="{8256BEA0-B3E2-5812-C6A7-5BF3F3BC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28963" r="29877" b="66296"/>
          <a:stretch>
            <a:fillRect/>
          </a:stretch>
        </p:blipFill>
        <p:spPr bwMode="auto">
          <a:xfrm>
            <a:off x="2642185" y="1671403"/>
            <a:ext cx="40909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Box 10">
            <a:extLst>
              <a:ext uri="{FF2B5EF4-FFF2-40B4-BE49-F238E27FC236}">
                <a16:creationId xmlns:a16="http://schemas.microsoft.com/office/drawing/2014/main" id="{9A50964B-2E6B-DF7F-419E-5AB035EAC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1682853"/>
            <a:ext cx="1309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</a:t>
            </a:r>
          </a:p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dynamics:</a:t>
            </a:r>
          </a:p>
        </p:txBody>
      </p:sp>
      <p:sp>
        <p:nvSpPr>
          <p:cNvPr id="51208" name="TextBox 12">
            <a:extLst>
              <a:ext uri="{FF2B5EF4-FFF2-40B4-BE49-F238E27FC236}">
                <a16:creationId xmlns:a16="http://schemas.microsoft.com/office/drawing/2014/main" id="{AD21BE6D-2EDD-A132-B896-93ACEBD00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374" y="2538421"/>
            <a:ext cx="3105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cons</a:t>
            </a:r>
            <a:r>
              <a:rPr lang="en-US" sz="1600" dirty="0">
                <a:solidFill>
                  <a:srgbClr val="00B050"/>
                </a:solidFill>
              </a:rPr>
              <a:t>       =             </a:t>
            </a:r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mass</a:t>
            </a:r>
            <a:r>
              <a:rPr lang="en-US" sz="1600" dirty="0">
                <a:solidFill>
                  <a:srgbClr val="00B050"/>
                </a:solidFill>
              </a:rPr>
              <a:t>         +       </a:t>
            </a:r>
            <a:r>
              <a:rPr lang="en-US" sz="1600" b="1" i="1" dirty="0" err="1">
                <a:solidFill>
                  <a:srgbClr val="00B050"/>
                </a:solidFill>
              </a:rPr>
              <a:t>F</a:t>
            </a:r>
            <a:r>
              <a:rPr lang="en-US" sz="1600" i="1" baseline="30000" dirty="0" err="1">
                <a:solidFill>
                  <a:srgbClr val="00B050"/>
                </a:solidFill>
              </a:rPr>
              <a:t>pot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1217" name="TextBox 17">
            <a:extLst>
              <a:ext uri="{FF2B5EF4-FFF2-40B4-BE49-F238E27FC236}">
                <a16:creationId xmlns:a16="http://schemas.microsoft.com/office/drawing/2014/main" id="{B74F539D-7421-F362-6186-FBF92A68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9" y="2524133"/>
            <a:ext cx="1795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 force: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E7AF20-9F20-A848-78C6-287213F695AC}"/>
              </a:ext>
            </a:extLst>
          </p:cNvPr>
          <p:cNvCxnSpPr>
            <a:cxnSpLocks/>
          </p:cNvCxnSpPr>
          <p:nvPr/>
        </p:nvCxnSpPr>
        <p:spPr>
          <a:xfrm flipV="1">
            <a:off x="5015288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D7EA83-852A-5A29-8054-70EF114BC220}"/>
              </a:ext>
            </a:extLst>
          </p:cNvPr>
          <p:cNvCxnSpPr>
            <a:cxnSpLocks/>
          </p:cNvCxnSpPr>
          <p:nvPr/>
        </p:nvCxnSpPr>
        <p:spPr>
          <a:xfrm flipV="1">
            <a:off x="6114424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3C5473-42B6-06DD-BB9A-30A7CC3E217B}"/>
              </a:ext>
            </a:extLst>
          </p:cNvPr>
          <p:cNvCxnSpPr>
            <a:cxnSpLocks/>
          </p:cNvCxnSpPr>
          <p:nvPr/>
        </p:nvCxnSpPr>
        <p:spPr>
          <a:xfrm flipV="1">
            <a:off x="3517274" y="2166152"/>
            <a:ext cx="0" cy="36512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3" name="Picture 30" descr="150px-Stdef2.png">
            <a:extLst>
              <a:ext uri="{FF2B5EF4-FFF2-40B4-BE49-F238E27FC236}">
                <a16:creationId xmlns:a16="http://schemas.microsoft.com/office/drawing/2014/main" id="{D79C363F-3D59-78EC-3AA4-ABE0E276B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5" r="15874" b="27335"/>
          <a:stretch>
            <a:fillRect/>
          </a:stretch>
        </p:blipFill>
        <p:spPr bwMode="auto">
          <a:xfrm>
            <a:off x="7853363" y="446445"/>
            <a:ext cx="6540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150px-Stdef2.png">
            <a:extLst>
              <a:ext uri="{FF2B5EF4-FFF2-40B4-BE49-F238E27FC236}">
                <a16:creationId xmlns:a16="http://schemas.microsoft.com/office/drawing/2014/main" id="{0D9C1D7B-BAD0-E4D7-9BA8-D34B8BADD5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163" b="79198"/>
          <a:stretch/>
        </p:blipFill>
        <p:spPr>
          <a:xfrm>
            <a:off x="402907" y="330582"/>
            <a:ext cx="487093" cy="43365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1225" name="Picture 32" descr="notes3.pdf">
            <a:extLst>
              <a:ext uri="{FF2B5EF4-FFF2-40B4-BE49-F238E27FC236}">
                <a16:creationId xmlns:a16="http://schemas.microsoft.com/office/drawing/2014/main" id="{9306ACD6-A11C-6A03-49F4-6923CFFFB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85185" r="64977" b="9814"/>
          <a:stretch>
            <a:fillRect/>
          </a:stretch>
        </p:blipFill>
        <p:spPr bwMode="auto">
          <a:xfrm>
            <a:off x="2560320" y="809431"/>
            <a:ext cx="727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eft Brace 35">
            <a:extLst>
              <a:ext uri="{FF2B5EF4-FFF2-40B4-BE49-F238E27FC236}">
                <a16:creationId xmlns:a16="http://schemas.microsoft.com/office/drawing/2014/main" id="{338A5C0E-6913-7C38-1BB3-7B79378892B6}"/>
              </a:ext>
            </a:extLst>
          </p:cNvPr>
          <p:cNvSpPr/>
          <p:nvPr/>
        </p:nvSpPr>
        <p:spPr>
          <a:xfrm flipH="1">
            <a:off x="6733173" y="921544"/>
            <a:ext cx="368300" cy="1856221"/>
          </a:xfrm>
          <a:prstGeom prst="leftBrace">
            <a:avLst/>
          </a:prstGeom>
          <a:ln w="254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0FF2C-1F20-8F2B-8542-2B4FB8A0A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728" y="1532810"/>
            <a:ext cx="14077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Conservative</a:t>
            </a:r>
          </a:p>
          <a:p>
            <a:pPr eaLnBrk="1" hangingPunct="1"/>
            <a:r>
              <a:rPr lang="en-US" sz="1600" dirty="0">
                <a:solidFill>
                  <a:srgbClr val="008000"/>
                </a:solidFill>
              </a:rPr>
              <a:t>motion (</a:t>
            </a:r>
            <a:r>
              <a:rPr lang="en-US" sz="1600" b="1" i="1" dirty="0">
                <a:solidFill>
                  <a:srgbClr val="008000"/>
                </a:solidFill>
                <a:latin typeface="Symbol" charset="0"/>
                <a:cs typeface="Symbol" charset="0"/>
              </a:rPr>
              <a:t>g</a:t>
            </a:r>
            <a:r>
              <a:rPr lang="en-US" sz="16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= </a:t>
            </a:r>
            <a:r>
              <a:rPr lang="en-US" sz="1600" b="1" dirty="0">
                <a:solidFill>
                  <a:srgbClr val="008000"/>
                </a:solidFill>
              </a:rPr>
              <a:t>0</a:t>
            </a:r>
            <a:r>
              <a:rPr lang="en-US" sz="1600" dirty="0">
                <a:solidFill>
                  <a:srgbClr val="008000"/>
                </a:solidFill>
              </a:rPr>
              <a:t>):</a:t>
            </a:r>
          </a:p>
        </p:txBody>
      </p:sp>
      <p:pic>
        <p:nvPicPr>
          <p:cNvPr id="38" name="Picture 37" descr="notes5.pdf">
            <a:extLst>
              <a:ext uri="{FF2B5EF4-FFF2-40B4-BE49-F238E27FC236}">
                <a16:creationId xmlns:a16="http://schemas.microsoft.com/office/drawing/2014/main" id="{75161345-A659-2EE1-9FC8-5B078E183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28676" r="74644" b="68440"/>
          <a:stretch>
            <a:fillRect/>
          </a:stretch>
        </p:blipFill>
        <p:spPr bwMode="auto">
          <a:xfrm>
            <a:off x="7439329" y="2139570"/>
            <a:ext cx="1203974" cy="3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AEFD5-5B9D-192A-4370-4C4B4AFBEDB6}"/>
              </a:ext>
            </a:extLst>
          </p:cNvPr>
          <p:cNvSpPr txBox="1"/>
          <p:nvPr/>
        </p:nvSpPr>
        <p:spPr>
          <a:xfrm>
            <a:off x="833139" y="3126991"/>
            <a:ext cx="645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The </a:t>
            </a:r>
            <a:r>
              <a:rPr lang="en-US" i="1" dirty="0">
                <a:solidFill>
                  <a:srgbClr val="0336FE"/>
                </a:solidFill>
              </a:rPr>
              <a:t>macroscopic </a:t>
            </a:r>
            <a:r>
              <a:rPr lang="en-US" dirty="0">
                <a:solidFill>
                  <a:srgbClr val="0336FE"/>
                </a:solidFill>
              </a:rPr>
              <a:t>(shape) degrees of freedom are </a:t>
            </a:r>
            <a:r>
              <a:rPr lang="en-US" i="1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336FE"/>
                </a:solidFill>
              </a:rPr>
              <a:t>isolated:</a:t>
            </a:r>
            <a:endParaRPr lang="en-US" i="1" dirty="0">
              <a:solidFill>
                <a:srgbClr val="0336FE"/>
              </a:solidFill>
            </a:endParaRPr>
          </a:p>
          <a:p>
            <a:r>
              <a:rPr lang="en-US" dirty="0">
                <a:solidFill>
                  <a:srgbClr val="0336FE"/>
                </a:solidFill>
              </a:rPr>
              <a:t>they are coupled to the </a:t>
            </a:r>
            <a:r>
              <a:rPr lang="en-US" i="1" dirty="0">
                <a:solidFill>
                  <a:srgbClr val="0336FE"/>
                </a:solidFill>
              </a:rPr>
              <a:t>microscopic</a:t>
            </a:r>
            <a:r>
              <a:rPr lang="en-US" dirty="0">
                <a:solidFill>
                  <a:srgbClr val="0336FE"/>
                </a:solidFill>
              </a:rPr>
              <a:t> (internal) degrees of freedom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526DFC3-03A9-751C-3D9A-600F866A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3A28C16-4A8A-12F8-3590-698A41A9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FACB2A3-B293-5FFE-4EF1-BA036B12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8" name="Graphic 27" descr="Star">
            <a:extLst>
              <a:ext uri="{FF2B5EF4-FFF2-40B4-BE49-F238E27FC236}">
                <a16:creationId xmlns:a16="http://schemas.microsoft.com/office/drawing/2014/main" id="{3E81A5F6-D4BD-EE3A-7EEE-2CBE489D38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739" y="3142539"/>
            <a:ext cx="572922" cy="5729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C86410-E600-1D79-BDD7-A0845BF95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82" y="4360304"/>
            <a:ext cx="134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Friction force: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AB230-F278-41A3-3EFD-0553FE78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612" y="3997284"/>
            <a:ext cx="3109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</a:rPr>
              <a:t>F</a:t>
            </a:r>
            <a:r>
              <a:rPr lang="en-US" sz="1600" i="1" baseline="30000" dirty="0" err="1">
                <a:solidFill>
                  <a:srgbClr val="FF0000"/>
                </a:solidFill>
              </a:rPr>
              <a:t>diss</a:t>
            </a:r>
            <a:r>
              <a:rPr lang="en-US" sz="1600" dirty="0">
                <a:solidFill>
                  <a:srgbClr val="FF0000"/>
                </a:solidFill>
              </a:rPr>
              <a:t>        =             </a:t>
            </a:r>
            <a:r>
              <a:rPr lang="en-US" sz="1600" b="1" i="1" dirty="0" err="1">
                <a:solidFill>
                  <a:srgbClr val="FF0000"/>
                </a:solidFill>
              </a:rPr>
              <a:t>F</a:t>
            </a:r>
            <a:r>
              <a:rPr lang="en-US" sz="1600" i="1" baseline="30000" dirty="0" err="1">
                <a:solidFill>
                  <a:srgbClr val="FF0000"/>
                </a:solidFill>
              </a:rPr>
              <a:t>fric</a:t>
            </a:r>
            <a:r>
              <a:rPr lang="en-US" sz="1600" dirty="0">
                <a:solidFill>
                  <a:srgbClr val="FF0000"/>
                </a:solidFill>
              </a:rPr>
              <a:t>           +       </a:t>
            </a:r>
            <a:r>
              <a:rPr lang="en-US" sz="1600" b="1" i="1" dirty="0">
                <a:solidFill>
                  <a:srgbClr val="FF0000"/>
                </a:solidFill>
              </a:rPr>
              <a:t>F</a:t>
            </a:r>
            <a:r>
              <a:rPr lang="en-US" sz="1600" i="1" baseline="30000" dirty="0">
                <a:solidFill>
                  <a:srgbClr val="FF0000"/>
                </a:solidFill>
              </a:rPr>
              <a:t>ran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6" name="Picture 25" descr="notes5.pdf">
            <a:extLst>
              <a:ext uri="{FF2B5EF4-FFF2-40B4-BE49-F238E27FC236}">
                <a16:creationId xmlns:a16="http://schemas.microsoft.com/office/drawing/2014/main" id="{22B14FDC-5DEA-77DB-AC74-206E88DB19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0" t="14651" r="19955" b="82037"/>
          <a:stretch>
            <a:fillRect/>
          </a:stretch>
        </p:blipFill>
        <p:spPr bwMode="auto">
          <a:xfrm>
            <a:off x="2590586" y="4875630"/>
            <a:ext cx="310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9B780F-481B-054E-A836-0F217334C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24" y="4843880"/>
            <a:ext cx="1414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Random force: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C3DFF9-AE24-8A68-43E6-0B855F583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87" y="3963947"/>
            <a:ext cx="1612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Dissipative force:</a:t>
            </a:r>
          </a:p>
        </p:txBody>
      </p:sp>
      <p:pic>
        <p:nvPicPr>
          <p:cNvPr id="30" name="Picture 29" descr="notes4.pdf">
            <a:extLst>
              <a:ext uri="{FF2B5EF4-FFF2-40B4-BE49-F238E27FC236}">
                <a16:creationId xmlns:a16="http://schemas.microsoft.com/office/drawing/2014/main" id="{3725620C-B58D-34BD-6ECC-E3EA77C7D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77119" r="20876" b="18808"/>
          <a:stretch>
            <a:fillRect/>
          </a:stretch>
        </p:blipFill>
        <p:spPr bwMode="auto">
          <a:xfrm>
            <a:off x="2536482" y="4316648"/>
            <a:ext cx="3221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549764B-AB2B-0A8C-7CD5-29E2B17F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900" y="5372642"/>
            <a:ext cx="928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FF0000"/>
                </a:solidFill>
              </a:rPr>
              <a:t>Langevin</a:t>
            </a:r>
          </a:p>
          <a:p>
            <a:pPr eaLnBrk="1" hangingPunct="1"/>
            <a:r>
              <a:rPr lang="en-US" sz="1600" i="1" dirty="0">
                <a:solidFill>
                  <a:srgbClr val="FF0000"/>
                </a:solidFill>
              </a:rPr>
              <a:t>equation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7521BB-5C09-2A63-9F81-732CE2AC7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42" y="5382168"/>
            <a:ext cx="1103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Dissipative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dynamics:</a:t>
            </a:r>
          </a:p>
        </p:txBody>
      </p:sp>
      <p:pic>
        <p:nvPicPr>
          <p:cNvPr id="35" name="Picture 34" descr="notes5.pdf">
            <a:extLst>
              <a:ext uri="{FF2B5EF4-FFF2-40B4-BE49-F238E27FC236}">
                <a16:creationId xmlns:a16="http://schemas.microsoft.com/office/drawing/2014/main" id="{8416C06E-C50C-F305-6536-C23158622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28676" r="68353" b="68407"/>
          <a:stretch>
            <a:fillRect/>
          </a:stretch>
        </p:blipFill>
        <p:spPr bwMode="auto">
          <a:xfrm>
            <a:off x="2700504" y="5559968"/>
            <a:ext cx="1603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2F6D08C0-7ABF-8F94-FA9E-5EC5C369DB56}"/>
              </a:ext>
            </a:extLst>
          </p:cNvPr>
          <p:cNvSpPr/>
          <p:nvPr/>
        </p:nvSpPr>
        <p:spPr>
          <a:xfrm>
            <a:off x="2700504" y="5382168"/>
            <a:ext cx="1716088" cy="647700"/>
          </a:xfrm>
          <a:prstGeom prst="ellipse">
            <a:avLst/>
          </a:prstGeom>
          <a:noFill/>
          <a:ln w="190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11BF40-9BA8-67D5-A402-8F1BC8F87B89}"/>
              </a:ext>
            </a:extLst>
          </p:cNvPr>
          <p:cNvSpPr txBox="1"/>
          <p:nvPr/>
        </p:nvSpPr>
        <p:spPr>
          <a:xfrm>
            <a:off x="6383078" y="5452646"/>
            <a:ext cx="24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63970"/>
                </a:solidFill>
              </a:rPr>
              <a:t>Need </a:t>
            </a:r>
            <a:r>
              <a:rPr lang="en-US" sz="1600" i="1" dirty="0">
                <a:solidFill>
                  <a:srgbClr val="963970"/>
                </a:solidFill>
              </a:rPr>
              <a:t>U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 &amp; </a:t>
            </a:r>
            <a:r>
              <a:rPr lang="en-US" sz="1600" i="1" dirty="0" err="1">
                <a:solidFill>
                  <a:srgbClr val="963970"/>
                </a:solidFill>
              </a:rPr>
              <a:t>M</a:t>
            </a:r>
            <a:r>
              <a:rPr lang="en-US" sz="1600" baseline="-25000" dirty="0" err="1">
                <a:solidFill>
                  <a:srgbClr val="963970"/>
                </a:solidFill>
              </a:rPr>
              <a:t>ij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 &amp; </a:t>
            </a:r>
            <a:r>
              <a:rPr lang="en-US" sz="1600" i="1" dirty="0" err="1">
                <a:solidFill>
                  <a:srgbClr val="963970"/>
                </a:solidFill>
                <a:latin typeface="Symbol" pitchFamily="2" charset="2"/>
              </a:rPr>
              <a:t>g</a:t>
            </a:r>
            <a:r>
              <a:rPr lang="en-US" sz="1600" baseline="-25000" dirty="0" err="1">
                <a:solidFill>
                  <a:srgbClr val="963970"/>
                </a:solidFill>
              </a:rPr>
              <a:t>ij</a:t>
            </a:r>
            <a:r>
              <a:rPr lang="en-US" sz="1600" dirty="0">
                <a:solidFill>
                  <a:srgbClr val="963970"/>
                </a:solidFill>
              </a:rPr>
              <a:t>(</a:t>
            </a:r>
            <a:r>
              <a:rPr lang="en-US" sz="1600" b="1" i="1" dirty="0">
                <a:solidFill>
                  <a:srgbClr val="963970"/>
                </a:solidFill>
              </a:rPr>
              <a:t>q</a:t>
            </a:r>
            <a:r>
              <a:rPr lang="en-US" sz="1600" dirty="0">
                <a:solidFill>
                  <a:srgbClr val="963970"/>
                </a:solidFill>
              </a:rPr>
              <a:t>)!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1EBAA0-B2A5-13C4-173D-2FAD07D47953}"/>
              </a:ext>
            </a:extLst>
          </p:cNvPr>
          <p:cNvSpPr txBox="1"/>
          <p:nvPr/>
        </p:nvSpPr>
        <p:spPr>
          <a:xfrm>
            <a:off x="7142507" y="5765997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63970"/>
                </a:solidFill>
              </a:rPr>
              <a:t>1   +   15   +  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8E364-1C1E-42CF-4324-BC196F34D2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719" b="16078"/>
          <a:stretch/>
        </p:blipFill>
        <p:spPr>
          <a:xfrm>
            <a:off x="6297969" y="4025651"/>
            <a:ext cx="2644061" cy="1271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5085F0-35BC-5D0D-7CCB-0D0DAB45BEE6}"/>
              </a:ext>
            </a:extLst>
          </p:cNvPr>
          <p:cNvSpPr/>
          <p:nvPr/>
        </p:nvSpPr>
        <p:spPr>
          <a:xfrm>
            <a:off x="457200" y="3965583"/>
            <a:ext cx="8614423" cy="2110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3F98F-C50A-25E5-07F6-7FF1C520DCB3}"/>
              </a:ext>
            </a:extLst>
          </p:cNvPr>
          <p:cNvSpPr txBox="1"/>
          <p:nvPr/>
        </p:nvSpPr>
        <p:spPr>
          <a:xfrm>
            <a:off x="999518" y="5196084"/>
            <a:ext cx="518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Shape evolves  =&gt;  field changes  =&gt;  nucleons are agitated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542CA-EBDD-BC7D-6EF4-698BC5172020}"/>
              </a:ext>
            </a:extLst>
          </p:cNvPr>
          <p:cNvSpPr txBox="1"/>
          <p:nvPr/>
        </p:nvSpPr>
        <p:spPr>
          <a:xfrm>
            <a:off x="999518" y="5504227"/>
            <a:ext cx="508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gives rise to a </a:t>
            </a:r>
            <a:r>
              <a:rPr lang="en-US" sz="1600" i="1" dirty="0">
                <a:solidFill>
                  <a:srgbClr val="FF0000"/>
                </a:solidFill>
              </a:rPr>
              <a:t>dissipative</a:t>
            </a:r>
            <a:r>
              <a:rPr lang="en-US" sz="1600" dirty="0"/>
              <a:t> force on the shape motion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C2C3ED-91D3-4050-C01A-23179E233E3D}"/>
              </a:ext>
            </a:extLst>
          </p:cNvPr>
          <p:cNvGrpSpPr/>
          <p:nvPr/>
        </p:nvGrpSpPr>
        <p:grpSpPr>
          <a:xfrm>
            <a:off x="1053448" y="4259782"/>
            <a:ext cx="2184400" cy="765488"/>
            <a:chOff x="1775279" y="1532158"/>
            <a:chExt cx="2184400" cy="765488"/>
          </a:xfrm>
        </p:grpSpPr>
        <p:pic>
          <p:nvPicPr>
            <p:cNvPr id="11" name="Picture 10" descr="equation.pdf">
              <a:extLst>
                <a:ext uri="{FF2B5EF4-FFF2-40B4-BE49-F238E27FC236}">
                  <a16:creationId xmlns:a16="http://schemas.microsoft.com/office/drawing/2014/main" id="{6DF2CAC8-3547-B7F4-3651-90B346BD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75279" y="1532158"/>
              <a:ext cx="2184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AB0AC6-39D7-C86D-1308-34CD64FE6BD0}"/>
                </a:ext>
              </a:extLst>
            </p:cNvPr>
            <p:cNvSpPr txBox="1"/>
            <p:nvPr/>
          </p:nvSpPr>
          <p:spPr>
            <a:xfrm>
              <a:off x="1788968" y="1989869"/>
              <a:ext cx="2157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Single-particle Hamiltonian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ADE5F2B-C985-4CBE-A377-1B9E278AEDF7}"/>
              </a:ext>
            </a:extLst>
          </p:cNvPr>
          <p:cNvSpPr txBox="1"/>
          <p:nvPr/>
        </p:nvSpPr>
        <p:spPr>
          <a:xfrm>
            <a:off x="7690181" y="5485406"/>
            <a:ext cx="1497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The shape change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heats the nucleus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2B847-A525-FCE8-3249-2CBA6FF11882}"/>
              </a:ext>
            </a:extLst>
          </p:cNvPr>
          <p:cNvGrpSpPr/>
          <p:nvPr/>
        </p:nvGrpSpPr>
        <p:grpSpPr>
          <a:xfrm>
            <a:off x="3532895" y="4354191"/>
            <a:ext cx="3100306" cy="689182"/>
            <a:chOff x="4254726" y="1626567"/>
            <a:chExt cx="3100306" cy="689182"/>
          </a:xfrm>
        </p:grpSpPr>
        <p:pic>
          <p:nvPicPr>
            <p:cNvPr id="19" name="Picture 18" descr="meanfield.pdf">
              <a:extLst>
                <a:ext uri="{FF2B5EF4-FFF2-40B4-BE49-F238E27FC236}">
                  <a16:creationId xmlns:a16="http://schemas.microsoft.com/office/drawing/2014/main" id="{DE7EF299-F4CA-2B99-D02A-B818D9FBB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254726" y="1626567"/>
              <a:ext cx="3100306" cy="395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6E879-2314-82EB-836A-5601E7DBA470}"/>
                </a:ext>
              </a:extLst>
            </p:cNvPr>
            <p:cNvSpPr txBox="1"/>
            <p:nvPr/>
          </p:nvSpPr>
          <p:spPr>
            <a:xfrm>
              <a:off x="4417608" y="2007972"/>
              <a:ext cx="2774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Nucleons in a </a:t>
              </a:r>
              <a:r>
                <a:rPr lang="en-US" sz="1400" i="1" dirty="0"/>
                <a:t>deforming</a:t>
              </a:r>
              <a:r>
                <a:rPr lang="en-US" sz="1400" dirty="0"/>
                <a:t> mean field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EF117BF5-3C36-8020-5041-A1ACBF567D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62584" y="1813632"/>
              <a:ext cx="228600" cy="164798"/>
            </a:xfrm>
            <a:prstGeom prst="rightArrow">
              <a:avLst/>
            </a:prstGeom>
            <a:solidFill>
              <a:srgbClr val="178D2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DD251C96-5C60-71F1-E897-5DAC908FF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8064" y="1813632"/>
              <a:ext cx="228600" cy="164799"/>
            </a:xfrm>
            <a:prstGeom prst="rightArrow">
              <a:avLst/>
            </a:prstGeom>
            <a:solidFill>
              <a:srgbClr val="178D2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3688E4-5D31-B444-F237-D2B53757E1DC}"/>
              </a:ext>
            </a:extLst>
          </p:cNvPr>
          <p:cNvGrpSpPr/>
          <p:nvPr/>
        </p:nvGrpSpPr>
        <p:grpSpPr>
          <a:xfrm>
            <a:off x="7010198" y="3819670"/>
            <a:ext cx="1430826" cy="1648289"/>
            <a:chOff x="7410065" y="3924986"/>
            <a:chExt cx="1430826" cy="164828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68E11ED-8601-51AB-D6BD-CB09BC23C772}"/>
                </a:ext>
              </a:extLst>
            </p:cNvPr>
            <p:cNvGrpSpPr/>
            <p:nvPr/>
          </p:nvGrpSpPr>
          <p:grpSpPr>
            <a:xfrm>
              <a:off x="7410065" y="4105948"/>
              <a:ext cx="1430826" cy="1467327"/>
              <a:chOff x="7532774" y="3892019"/>
              <a:chExt cx="1430826" cy="1467327"/>
            </a:xfrm>
          </p:grpSpPr>
          <p:pic>
            <p:nvPicPr>
              <p:cNvPr id="50" name="Picture 49" descr="nucleus.pdf">
                <a:extLst>
                  <a:ext uri="{FF2B5EF4-FFF2-40B4-BE49-F238E27FC236}">
                    <a16:creationId xmlns:a16="http://schemas.microsoft.com/office/drawing/2014/main" id="{8608073D-5DD3-FE21-ABF7-840D697AB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7532774" y="3892019"/>
                <a:ext cx="1430826" cy="1467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20C2012-CF3C-A8A7-B3BC-FB10F45295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36373" y="4130497"/>
                <a:ext cx="149453" cy="125712"/>
              </a:xfrm>
              <a:prstGeom prst="line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7640ABB-7D55-E9E6-60AD-90C0BCD4D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6061" y="4837096"/>
                <a:ext cx="256661" cy="110573"/>
              </a:xfrm>
              <a:prstGeom prst="line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C1D328F-6E6C-7950-60E9-961659C084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4229" y="4718224"/>
                <a:ext cx="257950" cy="297215"/>
              </a:xfrm>
              <a:prstGeom prst="line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37A8F9-7B6F-35C2-AB47-E8F26F33403B}"/>
                </a:ext>
              </a:extLst>
            </p:cNvPr>
            <p:cNvGrpSpPr/>
            <p:nvPr/>
          </p:nvGrpSpPr>
          <p:grpSpPr>
            <a:xfrm>
              <a:off x="7456037" y="3924986"/>
              <a:ext cx="1326086" cy="1645920"/>
              <a:chOff x="7557413" y="3717139"/>
              <a:chExt cx="1326086" cy="1645920"/>
            </a:xfrm>
          </p:grpSpPr>
          <p:sp>
            <p:nvSpPr>
              <p:cNvPr id="45" name="Right Arrow 44">
                <a:extLst>
                  <a:ext uri="{FF2B5EF4-FFF2-40B4-BE49-F238E27FC236}">
                    <a16:creationId xmlns:a16="http://schemas.microsoft.com/office/drawing/2014/main" id="{36A80D64-2C95-610E-BF60-F3E23E6751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00000">
                <a:off x="7525512" y="5166360"/>
                <a:ext cx="228600" cy="164798"/>
              </a:xfrm>
              <a:prstGeom prst="rightArrow">
                <a:avLst/>
              </a:prstGeom>
              <a:solidFill>
                <a:srgbClr val="178D2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37FAAFA-FA04-46F6-7E4D-8C22ED201673}"/>
                  </a:ext>
                </a:extLst>
              </p:cNvPr>
              <p:cNvGrpSpPr/>
              <p:nvPr/>
            </p:nvGrpSpPr>
            <p:grpSpPr>
              <a:xfrm>
                <a:off x="7772400" y="3717139"/>
                <a:ext cx="1111099" cy="1385419"/>
                <a:chOff x="7772400" y="3717139"/>
                <a:chExt cx="1111099" cy="1385419"/>
              </a:xfrm>
            </p:grpSpPr>
            <p:sp>
              <p:nvSpPr>
                <p:cNvPr id="47" name="Right Arrow 46">
                  <a:extLst>
                    <a:ext uri="{FF2B5EF4-FFF2-40B4-BE49-F238E27FC236}">
                      <a16:creationId xmlns:a16="http://schemas.microsoft.com/office/drawing/2014/main" id="{F0BFD91B-F770-ED15-4F12-32B33DFB8C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-3600000">
                  <a:off x="8686800" y="3749040"/>
                  <a:ext cx="228600" cy="164798"/>
                </a:xfrm>
                <a:prstGeom prst="rightArrow">
                  <a:avLst/>
                </a:prstGeom>
                <a:solidFill>
                  <a:srgbClr val="178D2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Right Arrow 47">
                  <a:extLst>
                    <a:ext uri="{FF2B5EF4-FFF2-40B4-BE49-F238E27FC236}">
                      <a16:creationId xmlns:a16="http://schemas.microsoft.com/office/drawing/2014/main" id="{9A3B47F5-ECA4-8810-A840-B933DFA4C0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400000">
                  <a:off x="7772400" y="4315968"/>
                  <a:ext cx="228600" cy="164798"/>
                </a:xfrm>
                <a:prstGeom prst="rightArrow">
                  <a:avLst/>
                </a:prstGeom>
                <a:solidFill>
                  <a:srgbClr val="178D2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52DA77D8-F736-346B-24A5-CCD60863B1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-8400000">
                  <a:off x="8412480" y="4937760"/>
                  <a:ext cx="228600" cy="164798"/>
                </a:xfrm>
                <a:prstGeom prst="rightArrow">
                  <a:avLst/>
                </a:prstGeom>
                <a:solidFill>
                  <a:srgbClr val="178D2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4B538F3-1630-BCE9-7AA7-4935DDA478EB}"/>
              </a:ext>
            </a:extLst>
          </p:cNvPr>
          <p:cNvSpPr txBox="1"/>
          <p:nvPr/>
        </p:nvSpPr>
        <p:spPr>
          <a:xfrm>
            <a:off x="2935975" y="3808361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Nuclear </a:t>
            </a:r>
            <a:r>
              <a:rPr lang="en-US" sz="2000" b="1" i="1" u="sng" dirty="0">
                <a:solidFill>
                  <a:srgbClr val="FF0000"/>
                </a:solidFill>
              </a:rPr>
              <a:t>one-body</a:t>
            </a:r>
            <a:r>
              <a:rPr lang="en-US" sz="2000" b="1" i="1" dirty="0">
                <a:solidFill>
                  <a:srgbClr val="FF0000"/>
                </a:solidFill>
              </a:rPr>
              <a:t> dissipation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00EC80-38D0-6713-09B7-F9FFDD33BB12}"/>
              </a:ext>
            </a:extLst>
          </p:cNvPr>
          <p:cNvSpPr txBox="1"/>
          <p:nvPr/>
        </p:nvSpPr>
        <p:spPr>
          <a:xfrm>
            <a:off x="749169" y="6104380"/>
            <a:ext cx="7112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 </a:t>
            </a:r>
            <a:r>
              <a:rPr lang="en-US" sz="1400" dirty="0" err="1"/>
              <a:t>Blocki</a:t>
            </a:r>
            <a:r>
              <a:rPr lang="en-US" sz="1400" dirty="0"/>
              <a:t>, Y </a:t>
            </a:r>
            <a:r>
              <a:rPr lang="en-US" sz="1400" dirty="0" err="1"/>
              <a:t>Boneh</a:t>
            </a:r>
            <a:r>
              <a:rPr lang="en-US" sz="1400" dirty="0"/>
              <a:t>, JR Nix, J </a:t>
            </a:r>
            <a:r>
              <a:rPr lang="en-US" sz="1400" dirty="0" err="1"/>
              <a:t>Randrup</a:t>
            </a:r>
            <a:r>
              <a:rPr lang="en-US" sz="1400" dirty="0"/>
              <a:t>, M Robel, AJ </a:t>
            </a:r>
            <a:r>
              <a:rPr lang="en-US" sz="1400" dirty="0" err="1"/>
              <a:t>Sierk</a:t>
            </a:r>
            <a:r>
              <a:rPr lang="en-US" sz="1400" dirty="0"/>
              <a:t>, WJ </a:t>
            </a:r>
            <a:r>
              <a:rPr lang="en-US" sz="1400" dirty="0" err="1"/>
              <a:t>Swiatecki</a:t>
            </a:r>
            <a:r>
              <a:rPr lang="en-US" sz="1400" dirty="0"/>
              <a:t>, Ann. Phys. </a:t>
            </a:r>
            <a:r>
              <a:rPr lang="en-US" sz="1400" b="1" dirty="0"/>
              <a:t>113</a:t>
            </a:r>
            <a:r>
              <a:rPr lang="en-US" sz="1400" dirty="0"/>
              <a:t>, 330 (1978)</a:t>
            </a:r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BE22D8B8-80E0-DD0C-2E8F-0C6874A1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789" y="272158"/>
            <a:ext cx="5676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Nuclear shape dynamics: Formal framework</a:t>
            </a:r>
          </a:p>
        </p:txBody>
      </p:sp>
    </p:spTree>
    <p:extLst>
      <p:ext uri="{BB962C8B-B14F-4D97-AF65-F5344CB8AC3E}">
        <p14:creationId xmlns:p14="http://schemas.microsoft.com/office/powerpoint/2010/main" val="137380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4D4EB-57F9-95C0-2804-26EE4CC0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68694-CA6B-0E15-500A-EE333F2F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057C5-C09F-B067-EC5C-FDBE29DE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0F87F-5073-3F0E-C366-7075BBDE0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3" y="304800"/>
            <a:ext cx="5399314" cy="963772"/>
          </a:xfrm>
          <a:prstGeom prst="rect">
            <a:avLst/>
          </a:prstGeom>
        </p:spPr>
      </p:pic>
      <p:pic>
        <p:nvPicPr>
          <p:cNvPr id="9" name="Picture 4" descr="P5 Town Hall at LBNL (22-24 February ...">
            <a:extLst>
              <a:ext uri="{FF2B5EF4-FFF2-40B4-BE49-F238E27FC236}">
                <a16:creationId xmlns:a16="http://schemas.microsoft.com/office/drawing/2014/main" id="{B15A2B4A-BE98-EC6D-D8BD-08437CFF1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7751"/>
          <a:stretch/>
        </p:blipFill>
        <p:spPr bwMode="auto">
          <a:xfrm>
            <a:off x="2249139" y="5018703"/>
            <a:ext cx="4645723" cy="14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0AE92A-9499-F12D-E526-8BF031616C37}"/>
              </a:ext>
            </a:extLst>
          </p:cNvPr>
          <p:cNvSpPr txBox="1"/>
          <p:nvPr/>
        </p:nvSpPr>
        <p:spPr>
          <a:xfrm>
            <a:off x="1466850" y="2384437"/>
            <a:ext cx="621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336FE"/>
                </a:solidFill>
              </a:rPr>
              <a:t>Nuclear Fission as Brownian motion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6ECD1-6598-B547-C029-99506FCE9F71}"/>
              </a:ext>
            </a:extLst>
          </p:cNvPr>
          <p:cNvSpPr txBox="1"/>
          <p:nvPr/>
        </p:nvSpPr>
        <p:spPr>
          <a:xfrm>
            <a:off x="2561303" y="4087253"/>
            <a:ext cx="397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Lawrence Berkeley National Laboratory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6C271A-DC55-20AD-0FA4-834F9264CF6E}"/>
              </a:ext>
            </a:extLst>
          </p:cNvPr>
          <p:cNvSpPr txBox="1">
            <a:spLocks/>
          </p:cNvSpPr>
          <p:nvPr/>
        </p:nvSpPr>
        <p:spPr>
          <a:xfrm>
            <a:off x="3273158" y="3560331"/>
            <a:ext cx="2517814" cy="590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 err="1">
                <a:solidFill>
                  <a:srgbClr val="0336FE"/>
                </a:solidFill>
              </a:rPr>
              <a:t>Jørgen</a:t>
            </a:r>
            <a:r>
              <a:rPr lang="en-US" sz="2800" i="1" dirty="0">
                <a:solidFill>
                  <a:srgbClr val="0336FE"/>
                </a:solidFill>
              </a:rPr>
              <a:t> </a:t>
            </a:r>
            <a:r>
              <a:rPr lang="en-US" sz="2800" i="1" dirty="0" err="1">
                <a:solidFill>
                  <a:srgbClr val="0336FE"/>
                </a:solidFill>
              </a:rPr>
              <a:t>Randrup</a:t>
            </a:r>
            <a:endParaRPr lang="en-US" sz="2800" i="1" dirty="0">
              <a:solidFill>
                <a:srgbClr val="0336F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1229A3-5B98-A89D-DEF2-12CB0DCEA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449"/>
          <a:stretch/>
        </p:blipFill>
        <p:spPr>
          <a:xfrm>
            <a:off x="7427954" y="5319462"/>
            <a:ext cx="1252201" cy="890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998B86-C53C-C868-0144-0D1CE01CB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44" y="5239889"/>
            <a:ext cx="909092" cy="895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0FB232-CA9E-2244-66BD-A7516E9BB537}"/>
              </a:ext>
            </a:extLst>
          </p:cNvPr>
          <p:cNvSpPr txBox="1"/>
          <p:nvPr/>
        </p:nvSpPr>
        <p:spPr>
          <a:xfrm>
            <a:off x="1453840" y="2858533"/>
            <a:ext cx="618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Quantum many-body dynamics made tractable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CB6EA6-1EF8-D964-3B83-4EEE2C027252}"/>
              </a:ext>
            </a:extLst>
          </p:cNvPr>
          <p:cNvSpPr txBox="1"/>
          <p:nvPr/>
        </p:nvSpPr>
        <p:spPr>
          <a:xfrm>
            <a:off x="2252679" y="1389552"/>
            <a:ext cx="4638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36FE"/>
                </a:solidFill>
              </a:rPr>
              <a:t>Physics Colloquium, Thursday, May 7, 2026</a:t>
            </a:r>
          </a:p>
        </p:txBody>
      </p:sp>
    </p:spTree>
    <p:extLst>
      <p:ext uri="{BB962C8B-B14F-4D97-AF65-F5344CB8AC3E}">
        <p14:creationId xmlns:p14="http://schemas.microsoft.com/office/powerpoint/2010/main" val="424002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89EDA-6D0D-8555-9F0E-F20B07FC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58CA-6004-8030-6AA1-7C5AE6E4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88F02-786C-7F05-45DC-241FA56A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2D1F73-DEEF-A8C7-9703-4DD27F17A8E5}"/>
              </a:ext>
            </a:extLst>
          </p:cNvPr>
          <p:cNvGrpSpPr/>
          <p:nvPr/>
        </p:nvGrpSpPr>
        <p:grpSpPr>
          <a:xfrm>
            <a:off x="4216292" y="1833500"/>
            <a:ext cx="4163064" cy="3238302"/>
            <a:chOff x="5831635" y="3397915"/>
            <a:chExt cx="2919726" cy="268111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3911CBE-98F0-0944-74ED-B08EADDF77A2}"/>
                </a:ext>
              </a:extLst>
            </p:cNvPr>
            <p:cNvGrpSpPr/>
            <p:nvPr/>
          </p:nvGrpSpPr>
          <p:grpSpPr>
            <a:xfrm>
              <a:off x="5831635" y="3397915"/>
              <a:ext cx="2817456" cy="2681113"/>
              <a:chOff x="6531286" y="60920"/>
              <a:chExt cx="2817456" cy="268111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44D6C0-E0AC-4187-354B-177A143AABBD}"/>
                  </a:ext>
                </a:extLst>
              </p:cNvPr>
              <p:cNvSpPr txBox="1"/>
              <p:nvPr/>
            </p:nvSpPr>
            <p:spPr>
              <a:xfrm>
                <a:off x="7154855" y="2436249"/>
                <a:ext cx="2030802" cy="305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 err="1">
                    <a:solidFill>
                      <a:srgbClr val="0336FE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336FE"/>
                    </a:solidFill>
                  </a:rPr>
                  <a:t>damp</a:t>
                </a:r>
                <a:r>
                  <a:rPr lang="en-US" dirty="0">
                    <a:solidFill>
                      <a:srgbClr val="0336FE"/>
                    </a:solidFill>
                  </a:rPr>
                  <a:t> ≈ “several tens” of </a:t>
                </a:r>
                <a:r>
                  <a:rPr lang="en-US" dirty="0" err="1">
                    <a:solidFill>
                      <a:srgbClr val="0336FE"/>
                    </a:solidFill>
                  </a:rPr>
                  <a:t>fm</a:t>
                </a:r>
                <a:r>
                  <a:rPr lang="en-US" dirty="0">
                    <a:solidFill>
                      <a:srgbClr val="0336FE"/>
                    </a:solidFill>
                  </a:rPr>
                  <a:t>/</a:t>
                </a:r>
                <a:r>
                  <a:rPr lang="en-US" i="1" dirty="0">
                    <a:solidFill>
                      <a:srgbClr val="0336FE"/>
                    </a:solidFill>
                  </a:rPr>
                  <a:t>c</a:t>
                </a:r>
                <a:endParaRPr lang="en-US" i="1" dirty="0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D33CA6EB-6EEC-9CC2-E714-99B1D7E09710}"/>
                  </a:ext>
                </a:extLst>
              </p:cNvPr>
              <p:cNvGrpSpPr/>
              <p:nvPr/>
            </p:nvGrpSpPr>
            <p:grpSpPr>
              <a:xfrm>
                <a:off x="6531286" y="60920"/>
                <a:ext cx="2817456" cy="2021680"/>
                <a:chOff x="6531286" y="60920"/>
                <a:chExt cx="2817456" cy="2021680"/>
              </a:xfrm>
            </p:grpSpPr>
            <p:pic>
              <p:nvPicPr>
                <p:cNvPr id="49" name="Picture 48" descr="Eflow.png">
                  <a:extLst>
                    <a:ext uri="{FF2B5EF4-FFF2-40B4-BE49-F238E27FC236}">
                      <a16:creationId xmlns:a16="http://schemas.microsoft.com/office/drawing/2014/main" id="{BF37328E-EFA8-5B31-21E1-36665C39E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31286" y="264029"/>
                  <a:ext cx="2817456" cy="1818571"/>
                </a:xfrm>
                <a:prstGeom prst="rect">
                  <a:avLst/>
                </a:prstGeom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AC47747-D690-31E3-BFEC-890121B37F3B}"/>
                    </a:ext>
                  </a:extLst>
                </p:cNvPr>
                <p:cNvSpPr txBox="1"/>
                <p:nvPr/>
              </p:nvSpPr>
              <p:spPr>
                <a:xfrm>
                  <a:off x="7284041" y="60920"/>
                  <a:ext cx="1545441" cy="305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>
                      <a:solidFill>
                        <a:srgbClr val="0336FE"/>
                      </a:solidFill>
                    </a:rPr>
                    <a:t>Microscopic/Quantal: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D728406-F545-BA00-5BBC-7D20A3D40C55}"/>
                    </a:ext>
                  </a:extLst>
                </p:cNvPr>
                <p:cNvSpPr txBox="1"/>
                <p:nvPr/>
              </p:nvSpPr>
              <p:spPr>
                <a:xfrm>
                  <a:off x="7412881" y="322320"/>
                  <a:ext cx="1105204" cy="229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A. </a:t>
                  </a:r>
                  <a:r>
                    <a:rPr lang="en-US" sz="1200" dirty="0" err="1"/>
                    <a:t>Bulgac</a:t>
                  </a:r>
                  <a:r>
                    <a:rPr lang="en-US" sz="1200" dirty="0"/>
                    <a:t> </a:t>
                  </a:r>
                  <a:r>
                    <a:rPr lang="en-US" sz="1200" i="1" dirty="0"/>
                    <a:t>et al</a:t>
                  </a:r>
                  <a:r>
                    <a:rPr lang="en-US" sz="1200" dirty="0"/>
                    <a:t>. (2018) 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778B692-E94F-9BE9-92C1-8A22AA6488C0}"/>
                    </a:ext>
                  </a:extLst>
                </p:cNvPr>
                <p:cNvSpPr txBox="1"/>
                <p:nvPr/>
              </p:nvSpPr>
              <p:spPr>
                <a:xfrm>
                  <a:off x="7633502" y="839027"/>
                  <a:ext cx="6639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/>
                    <a:t>TDDFT</a:t>
                  </a:r>
                </a:p>
              </p:txBody>
            </p:sp>
          </p:grp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5FD5DAB-3995-6B25-89B0-DB7B319B5C59}"/>
                </a:ext>
              </a:extLst>
            </p:cNvPr>
            <p:cNvSpPr txBox="1"/>
            <p:nvPr/>
          </p:nvSpPr>
          <p:spPr>
            <a:xfrm>
              <a:off x="6081107" y="5388194"/>
              <a:ext cx="2670254" cy="280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Time-Dependent Density Functional Theory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B4CFB35-92DE-A510-B1D0-5B558A3A9DB3}"/>
              </a:ext>
            </a:extLst>
          </p:cNvPr>
          <p:cNvSpPr txBox="1"/>
          <p:nvPr/>
        </p:nvSpPr>
        <p:spPr>
          <a:xfrm>
            <a:off x="3854399" y="840516"/>
            <a:ext cx="1435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is</a:t>
            </a:r>
            <a:r>
              <a:rPr lang="en-US" sz="2000" dirty="0">
                <a:solidFill>
                  <a:srgbClr val="0336FE"/>
                </a:solidFill>
              </a:rPr>
              <a:t>  </a:t>
            </a:r>
            <a:r>
              <a:rPr lang="en-US" sz="2000" b="1" i="1" dirty="0">
                <a:solidFill>
                  <a:srgbClr val="FF0000"/>
                </a:solidFill>
              </a:rPr>
              <a:t>STRONG!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FD4CE30-1ADA-5DB8-85D6-FBB288826CEC}"/>
              </a:ext>
            </a:extLst>
          </p:cNvPr>
          <p:cNvSpPr txBox="1"/>
          <p:nvPr/>
        </p:nvSpPr>
        <p:spPr>
          <a:xfrm>
            <a:off x="3096276" y="409974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One-body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dissipation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8FBE3-1557-8477-97D6-629C10621A21}"/>
              </a:ext>
            </a:extLst>
          </p:cNvPr>
          <p:cNvGrpSpPr/>
          <p:nvPr/>
        </p:nvGrpSpPr>
        <p:grpSpPr>
          <a:xfrm>
            <a:off x="851799" y="1882276"/>
            <a:ext cx="2408876" cy="3193479"/>
            <a:chOff x="690377" y="2711638"/>
            <a:chExt cx="2408876" cy="319347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66DE214-3D43-5A75-4C15-8DCD0B52D7CE}"/>
                </a:ext>
              </a:extLst>
            </p:cNvPr>
            <p:cNvSpPr txBox="1"/>
            <p:nvPr/>
          </p:nvSpPr>
          <p:spPr>
            <a:xfrm>
              <a:off x="690377" y="2711638"/>
              <a:ext cx="2306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336FE"/>
                  </a:solidFill>
                </a:rPr>
                <a:t>Macroscopic/Classical: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ACEEF6F-C999-C097-119E-38CC0892C908}"/>
                </a:ext>
              </a:extLst>
            </p:cNvPr>
            <p:cNvSpPr txBox="1"/>
            <p:nvPr/>
          </p:nvSpPr>
          <p:spPr>
            <a:xfrm>
              <a:off x="977065" y="3000659"/>
              <a:ext cx="1465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J. </a:t>
              </a:r>
              <a:r>
                <a:rPr lang="en-US" sz="1200" dirty="0" err="1"/>
                <a:t>Blocki</a:t>
              </a:r>
              <a:r>
                <a:rPr lang="en-US" sz="1200" dirty="0"/>
                <a:t> </a:t>
              </a:r>
              <a:r>
                <a:rPr lang="en-US" sz="1200" i="1" dirty="0"/>
                <a:t>et al. </a:t>
              </a:r>
              <a:r>
                <a:rPr lang="en-US" sz="1200" dirty="0"/>
                <a:t>(1978)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AF3D02E-E81B-12F4-DC1C-210A8A9B5729}"/>
                </a:ext>
              </a:extLst>
            </p:cNvPr>
            <p:cNvSpPr txBox="1"/>
            <p:nvPr/>
          </p:nvSpPr>
          <p:spPr>
            <a:xfrm>
              <a:off x="757075" y="5535785"/>
              <a:ext cx="2084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t</a:t>
              </a:r>
              <a:r>
                <a:rPr lang="en-US" baseline="-25000" dirty="0" err="1">
                  <a:solidFill>
                    <a:srgbClr val="0000FF"/>
                  </a:solidFill>
                </a:rPr>
                <a:t>damp</a:t>
              </a:r>
              <a:r>
                <a:rPr lang="en-US" dirty="0">
                  <a:solidFill>
                    <a:srgbClr val="0000FF"/>
                  </a:solidFill>
                </a:rPr>
                <a:t>  ≈  20 - 40 </a:t>
              </a:r>
              <a:r>
                <a:rPr lang="en-US" dirty="0" err="1">
                  <a:solidFill>
                    <a:srgbClr val="0000FF"/>
                  </a:solidFill>
                </a:rPr>
                <a:t>fm</a:t>
              </a:r>
              <a:r>
                <a:rPr lang="en-US" dirty="0">
                  <a:solidFill>
                    <a:srgbClr val="0000FF"/>
                  </a:solidFill>
                </a:rPr>
                <a:t>/</a:t>
              </a:r>
              <a:r>
                <a:rPr lang="en-US" i="1" dirty="0"/>
                <a:t>c</a:t>
              </a:r>
              <a:endParaRPr lang="en-US" dirty="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2E06F22-5699-4A10-F653-09B89565A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377" y="4505681"/>
              <a:ext cx="2408876" cy="5707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EF3F75-3E49-B1BF-A3CA-78921F07DC31}"/>
                </a:ext>
              </a:extLst>
            </p:cNvPr>
            <p:cNvSpPr txBox="1"/>
            <p:nvPr/>
          </p:nvSpPr>
          <p:spPr>
            <a:xfrm>
              <a:off x="1095453" y="5044222"/>
              <a:ext cx="12520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Wall formula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73E829-96C7-86D1-677B-B203C9F7AD56}"/>
              </a:ext>
            </a:extLst>
          </p:cNvPr>
          <p:cNvGrpSpPr/>
          <p:nvPr/>
        </p:nvGrpSpPr>
        <p:grpSpPr>
          <a:xfrm>
            <a:off x="3434825" y="4629661"/>
            <a:ext cx="1216152" cy="484632"/>
            <a:chOff x="3636525" y="3680007"/>
            <a:chExt cx="1216152" cy="484632"/>
          </a:xfrm>
        </p:grpSpPr>
        <p:sp>
          <p:nvSpPr>
            <p:cNvPr id="27" name="Up-Down Arrow 26">
              <a:extLst>
                <a:ext uri="{FF2B5EF4-FFF2-40B4-BE49-F238E27FC236}">
                  <a16:creationId xmlns:a16="http://schemas.microsoft.com/office/drawing/2014/main" id="{20B5FF84-1670-962B-0FAE-EE8E51691438}"/>
                </a:ext>
              </a:extLst>
            </p:cNvPr>
            <p:cNvSpPr/>
            <p:nvPr/>
          </p:nvSpPr>
          <p:spPr>
            <a:xfrm rot="5400000">
              <a:off x="4002285" y="3314247"/>
              <a:ext cx="484632" cy="1216152"/>
            </a:xfrm>
            <a:prstGeom prst="upDownArrow">
              <a:avLst>
                <a:gd name="adj1" fmla="val 50000"/>
                <a:gd name="adj2" fmla="val 37695"/>
              </a:avLst>
            </a:prstGeom>
            <a:solidFill>
              <a:srgbClr val="0336FE">
                <a:alpha val="3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99EF5B-87F7-D669-91CA-89B914B01F77}"/>
                </a:ext>
              </a:extLst>
            </p:cNvPr>
            <p:cNvSpPr txBox="1"/>
            <p:nvPr/>
          </p:nvSpPr>
          <p:spPr>
            <a:xfrm>
              <a:off x="3902648" y="3760337"/>
              <a:ext cx="683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SAME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28FA478-7E7A-CBCB-1FB2-11B438777BDC}"/>
              </a:ext>
            </a:extLst>
          </p:cNvPr>
          <p:cNvSpPr txBox="1"/>
          <p:nvPr/>
        </p:nvSpPr>
        <p:spPr>
          <a:xfrm>
            <a:off x="3193687" y="1314218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(</a:t>
            </a:r>
            <a:r>
              <a:rPr lang="en-US" i="1" u="sng" dirty="0">
                <a:solidFill>
                  <a:srgbClr val="FF0000"/>
                </a:solidFill>
              </a:rPr>
              <a:t>over</a:t>
            </a:r>
            <a:r>
              <a:rPr lang="en-US" dirty="0">
                <a:solidFill>
                  <a:srgbClr val="0336FE"/>
                </a:solidFill>
              </a:rPr>
              <a:t>damped shape motion)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BC01F6-53F2-AAE2-4FFE-188E5E3342C2}"/>
              </a:ext>
            </a:extLst>
          </p:cNvPr>
          <p:cNvGrpSpPr>
            <a:grpSpLocks noChangeAspect="1"/>
          </p:cNvGrpSpPr>
          <p:nvPr/>
        </p:nvGrpSpPr>
        <p:grpSpPr>
          <a:xfrm>
            <a:off x="1504198" y="2519524"/>
            <a:ext cx="912825" cy="1051560"/>
            <a:chOff x="7410065" y="3924986"/>
            <a:chExt cx="1430826" cy="16482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9AE36C-ED7C-4C57-EA8B-EEEA75021503}"/>
                </a:ext>
              </a:extLst>
            </p:cNvPr>
            <p:cNvGrpSpPr/>
            <p:nvPr/>
          </p:nvGrpSpPr>
          <p:grpSpPr>
            <a:xfrm>
              <a:off x="7410065" y="4105948"/>
              <a:ext cx="1430826" cy="1467327"/>
              <a:chOff x="7532774" y="3892019"/>
              <a:chExt cx="1430826" cy="1467327"/>
            </a:xfrm>
          </p:grpSpPr>
          <p:pic>
            <p:nvPicPr>
              <p:cNvPr id="14" name="Picture 13" descr="nucleus.pdf">
                <a:extLst>
                  <a:ext uri="{FF2B5EF4-FFF2-40B4-BE49-F238E27FC236}">
                    <a16:creationId xmlns:a16="http://schemas.microsoft.com/office/drawing/2014/main" id="{19BD680F-DDEF-1700-3FE5-09692EEC7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532774" y="3892019"/>
                <a:ext cx="1430826" cy="1467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56A8F6D-217C-713F-E498-389FEE4090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36373" y="4130497"/>
                <a:ext cx="149453" cy="125712"/>
              </a:xfrm>
              <a:prstGeom prst="line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4D4A4BC-5DD4-D993-93BB-E9B974DCA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6061" y="4837096"/>
                <a:ext cx="256661" cy="110573"/>
              </a:xfrm>
              <a:prstGeom prst="line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8F077C2-E13D-FFB7-E2AB-D2A351DA0A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4229" y="4718224"/>
                <a:ext cx="257950" cy="297215"/>
              </a:xfrm>
              <a:prstGeom prst="line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A67C40-D00E-D2F1-B44F-9FF407862914}"/>
                </a:ext>
              </a:extLst>
            </p:cNvPr>
            <p:cNvGrpSpPr/>
            <p:nvPr/>
          </p:nvGrpSpPr>
          <p:grpSpPr>
            <a:xfrm>
              <a:off x="7456037" y="3924986"/>
              <a:ext cx="1326086" cy="1645920"/>
              <a:chOff x="7557413" y="3717139"/>
              <a:chExt cx="1326086" cy="1645920"/>
            </a:xfrm>
          </p:grpSpPr>
          <p:sp>
            <p:nvSpPr>
              <p:cNvPr id="9" name="Right Arrow 8">
                <a:extLst>
                  <a:ext uri="{FF2B5EF4-FFF2-40B4-BE49-F238E27FC236}">
                    <a16:creationId xmlns:a16="http://schemas.microsoft.com/office/drawing/2014/main" id="{04375B61-25F5-EB79-F871-5296BA0037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00000">
                <a:off x="7525512" y="5166360"/>
                <a:ext cx="228600" cy="164798"/>
              </a:xfrm>
              <a:prstGeom prst="rightArrow">
                <a:avLst/>
              </a:prstGeom>
              <a:solidFill>
                <a:srgbClr val="178D2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EC95C60-FB31-A881-F62B-77C0D68570F9}"/>
                  </a:ext>
                </a:extLst>
              </p:cNvPr>
              <p:cNvGrpSpPr/>
              <p:nvPr/>
            </p:nvGrpSpPr>
            <p:grpSpPr>
              <a:xfrm>
                <a:off x="7772400" y="3717139"/>
                <a:ext cx="1111099" cy="1385419"/>
                <a:chOff x="7772400" y="3717139"/>
                <a:chExt cx="1111099" cy="1385419"/>
              </a:xfrm>
            </p:grpSpPr>
            <p:sp>
              <p:nvSpPr>
                <p:cNvPr id="11" name="Right Arrow 10">
                  <a:extLst>
                    <a:ext uri="{FF2B5EF4-FFF2-40B4-BE49-F238E27FC236}">
                      <a16:creationId xmlns:a16="http://schemas.microsoft.com/office/drawing/2014/main" id="{620BCED7-A4F0-9865-6BAA-658E147E09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-3600000">
                  <a:off x="8686800" y="3749040"/>
                  <a:ext cx="228600" cy="164798"/>
                </a:xfrm>
                <a:prstGeom prst="rightArrow">
                  <a:avLst/>
                </a:prstGeom>
                <a:solidFill>
                  <a:srgbClr val="178D2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ight Arrow 11">
                  <a:extLst>
                    <a:ext uri="{FF2B5EF4-FFF2-40B4-BE49-F238E27FC236}">
                      <a16:creationId xmlns:a16="http://schemas.microsoft.com/office/drawing/2014/main" id="{6ADFCC48-352C-B519-EB0E-A8FE8F1962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400000">
                  <a:off x="7772400" y="4315968"/>
                  <a:ext cx="228600" cy="164798"/>
                </a:xfrm>
                <a:prstGeom prst="rightArrow">
                  <a:avLst/>
                </a:prstGeom>
                <a:solidFill>
                  <a:srgbClr val="178D2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ight Arrow 12">
                  <a:extLst>
                    <a:ext uri="{FF2B5EF4-FFF2-40B4-BE49-F238E27FC236}">
                      <a16:creationId xmlns:a16="http://schemas.microsoft.com/office/drawing/2014/main" id="{3B6F4A96-A6F1-78A0-68B6-A62F6A2934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-8400000">
                  <a:off x="8412480" y="4937760"/>
                  <a:ext cx="228600" cy="164798"/>
                </a:xfrm>
                <a:prstGeom prst="rightArrow">
                  <a:avLst/>
                </a:prstGeom>
                <a:solidFill>
                  <a:srgbClr val="178D2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0064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4687517-A9C6-2995-F6EB-F3DC6F75D9E0}"/>
              </a:ext>
            </a:extLst>
          </p:cNvPr>
          <p:cNvGrpSpPr>
            <a:grpSpLocks noChangeAspect="1"/>
          </p:cNvGrpSpPr>
          <p:nvPr/>
        </p:nvGrpSpPr>
        <p:grpSpPr>
          <a:xfrm>
            <a:off x="1000753" y="2580355"/>
            <a:ext cx="1951605" cy="1716016"/>
            <a:chOff x="626555" y="1621529"/>
            <a:chExt cx="2439506" cy="2145020"/>
          </a:xfrm>
        </p:grpSpPr>
        <p:pic>
          <p:nvPicPr>
            <p:cNvPr id="36" name="Picture 6" descr="a) and (b) This is an example of the Brownian motion of five particles... |  Download Scientific Diagram">
              <a:extLst>
                <a:ext uri="{FF2B5EF4-FFF2-40B4-BE49-F238E27FC236}">
                  <a16:creationId xmlns:a16="http://schemas.microsoft.com/office/drawing/2014/main" id="{E4BD1F9A-15A7-253F-4808-B31152B335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9"/>
            <a:stretch/>
          </p:blipFill>
          <p:spPr bwMode="auto">
            <a:xfrm>
              <a:off x="626555" y="1621529"/>
              <a:ext cx="2439506" cy="214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909D52-159B-4EA0-57EB-F2F887DDC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46253" y="2635046"/>
              <a:ext cx="200055" cy="20005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5DE0AD9-4D9D-9D57-0899-AACAA2A3513A}"/>
              </a:ext>
            </a:extLst>
          </p:cNvPr>
          <p:cNvSpPr txBox="1"/>
          <p:nvPr/>
        </p:nvSpPr>
        <p:spPr>
          <a:xfrm>
            <a:off x="1188720" y="334303"/>
            <a:ext cx="5819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The shape motion is </a:t>
            </a:r>
            <a:r>
              <a:rPr lang="en-US" sz="2400" i="1" dirty="0">
                <a:solidFill>
                  <a:srgbClr val="FF0000"/>
                </a:solidFill>
              </a:rPr>
              <a:t>overdamped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 =&gt;  The evolution is akin to </a:t>
            </a:r>
            <a:r>
              <a:rPr lang="en-US" sz="2400" i="1" dirty="0">
                <a:solidFill>
                  <a:srgbClr val="FF0000"/>
                </a:solidFill>
              </a:rPr>
              <a:t>Brownian motion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D5EA8-DE4E-D712-D849-E0C6DF9231BD}"/>
              </a:ext>
            </a:extLst>
          </p:cNvPr>
          <p:cNvSpPr txBox="1"/>
          <p:nvPr/>
        </p:nvSpPr>
        <p:spPr>
          <a:xfrm>
            <a:off x="1512218" y="1348173"/>
            <a:ext cx="605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336FE"/>
                </a:solidFill>
              </a:rPr>
              <a:t>A heavy body immersed in a fluid of light constituents</a:t>
            </a:r>
          </a:p>
          <a:p>
            <a:r>
              <a:rPr lang="en-US" i="1" dirty="0">
                <a:solidFill>
                  <a:srgbClr val="0336FE"/>
                </a:solidFill>
              </a:rPr>
              <a:t>receives impulses at random times and in random directions, </a:t>
            </a:r>
          </a:p>
          <a:p>
            <a:r>
              <a:rPr lang="en-US" i="1" dirty="0">
                <a:solidFill>
                  <a:srgbClr val="0336FE"/>
                </a:solidFill>
              </a:rPr>
              <a:t>leading to a diffusive trajectory with a </a:t>
            </a:r>
            <a:r>
              <a:rPr lang="en-US" i="1" u="sng" dirty="0">
                <a:solidFill>
                  <a:srgbClr val="0336FE"/>
                </a:solidFill>
              </a:rPr>
              <a:t>negligible</a:t>
            </a:r>
            <a:r>
              <a:rPr lang="en-US" i="1" dirty="0">
                <a:solidFill>
                  <a:srgbClr val="0336FE"/>
                </a:solidFill>
              </a:rPr>
              <a:t> kinetic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4D362-55E4-0DBD-6351-7A4AB94AC7CB}"/>
              </a:ext>
            </a:extLst>
          </p:cNvPr>
          <p:cNvSpPr txBox="1"/>
          <p:nvPr/>
        </p:nvSpPr>
        <p:spPr>
          <a:xfrm>
            <a:off x="585512" y="4631340"/>
            <a:ext cx="27687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Standard Brownian motion:</a:t>
            </a:r>
          </a:p>
          <a:p>
            <a:r>
              <a:rPr lang="en-US" dirty="0"/>
              <a:t>    </a:t>
            </a:r>
            <a:r>
              <a:rPr lang="en-US" sz="1600" i="1" dirty="0"/>
              <a:t>3 dimensions: </a:t>
            </a:r>
            <a:r>
              <a:rPr lang="en-US" sz="1600" b="1" i="1" dirty="0"/>
              <a:t>r</a:t>
            </a:r>
            <a:r>
              <a:rPr lang="en-US" sz="1600" i="1" dirty="0"/>
              <a:t> = </a:t>
            </a:r>
            <a:r>
              <a:rPr lang="en-US" sz="1600" dirty="0"/>
              <a:t>(</a:t>
            </a:r>
            <a:r>
              <a:rPr lang="en-US" sz="1600" i="1" dirty="0" err="1"/>
              <a:t>x,y,z</a:t>
            </a:r>
            <a:r>
              <a:rPr lang="en-US" sz="1600" dirty="0"/>
              <a:t>)</a:t>
            </a:r>
          </a:p>
          <a:p>
            <a:r>
              <a:rPr lang="en-US" sz="1600" dirty="0"/>
              <a:t>    </a:t>
            </a:r>
            <a:r>
              <a:rPr lang="en-US" sz="1600" i="1" dirty="0"/>
              <a:t>uniform in space</a:t>
            </a:r>
          </a:p>
          <a:p>
            <a:r>
              <a:rPr lang="en-US" sz="1600" i="1" dirty="0"/>
              <a:t>    isotropic in direction</a:t>
            </a:r>
          </a:p>
          <a:p>
            <a:r>
              <a:rPr lang="en-US" sz="1600" i="1" dirty="0"/>
              <a:t>    no external force:  U</a:t>
            </a:r>
            <a:r>
              <a:rPr lang="en-US" sz="1600" dirty="0"/>
              <a:t>(</a:t>
            </a:r>
            <a:r>
              <a:rPr lang="en-US" sz="1600" b="1" i="1" dirty="0"/>
              <a:t>r</a:t>
            </a:r>
            <a:r>
              <a:rPr lang="en-US" sz="1600" dirty="0"/>
              <a:t>)=0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A67FC-212A-4888-FF49-A347F76BAD53}"/>
              </a:ext>
            </a:extLst>
          </p:cNvPr>
          <p:cNvSpPr txBox="1"/>
          <p:nvPr/>
        </p:nvSpPr>
        <p:spPr>
          <a:xfrm>
            <a:off x="3356463" y="4631340"/>
            <a:ext cx="55728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                Generalized Brownian motion:</a:t>
            </a:r>
          </a:p>
          <a:p>
            <a:r>
              <a:rPr lang="en-US" dirty="0"/>
              <a:t>   </a:t>
            </a:r>
            <a:r>
              <a:rPr lang="en-US" sz="1600" i="1" dirty="0"/>
              <a:t>N dimensions:</a:t>
            </a:r>
            <a:r>
              <a:rPr lang="en-US" sz="1600" dirty="0"/>
              <a:t>   </a:t>
            </a:r>
            <a:r>
              <a:rPr lang="en-US" sz="1600" i="1" dirty="0"/>
              <a:t>N</a:t>
            </a:r>
            <a:r>
              <a:rPr lang="en-US" sz="1600" dirty="0"/>
              <a:t> shape parameters </a:t>
            </a:r>
            <a:r>
              <a:rPr lang="en-US" sz="1600" b="1" i="1" dirty="0"/>
              <a:t>q</a:t>
            </a:r>
            <a:r>
              <a:rPr lang="en-US" sz="1600" dirty="0"/>
              <a:t> = (</a:t>
            </a:r>
            <a:r>
              <a:rPr lang="en-US" sz="1600" i="1" dirty="0"/>
              <a:t>q</a:t>
            </a:r>
            <a:r>
              <a:rPr lang="en-US" sz="1600" baseline="-25000" dirty="0"/>
              <a:t>1</a:t>
            </a:r>
            <a:r>
              <a:rPr lang="en-US" sz="1600" dirty="0"/>
              <a:t>,…,</a:t>
            </a:r>
            <a:r>
              <a:rPr lang="en-US" sz="1600" i="1" dirty="0" err="1"/>
              <a:t>q</a:t>
            </a:r>
            <a:r>
              <a:rPr lang="en-US" sz="1600" i="1" baseline="-25000" dirty="0" err="1"/>
              <a:t>N</a:t>
            </a:r>
            <a:r>
              <a:rPr lang="en-US" sz="1600" i="1" baseline="-25000" dirty="0"/>
              <a:t> </a:t>
            </a:r>
            <a:r>
              <a:rPr lang="en-US" sz="1600" dirty="0"/>
              <a:t>)</a:t>
            </a:r>
          </a:p>
          <a:p>
            <a:r>
              <a:rPr lang="en-US" sz="1600" dirty="0"/>
              <a:t>    </a:t>
            </a:r>
            <a:r>
              <a:rPr lang="en-US" sz="1600" i="1" dirty="0"/>
              <a:t>non-uniform:</a:t>
            </a:r>
            <a:r>
              <a:rPr lang="en-US" sz="1600" dirty="0"/>
              <a:t>     the coupling depends on the shape </a:t>
            </a:r>
            <a:r>
              <a:rPr lang="en-US" sz="1600" b="1" i="1" dirty="0"/>
              <a:t>q</a:t>
            </a:r>
            <a:endParaRPr lang="en-US" sz="1600" dirty="0"/>
          </a:p>
          <a:p>
            <a:r>
              <a:rPr lang="en-US" sz="1600" dirty="0"/>
              <a:t>    </a:t>
            </a:r>
            <a:r>
              <a:rPr lang="en-US" sz="1600" i="1" dirty="0"/>
              <a:t>anisotropic:</a:t>
            </a:r>
            <a:r>
              <a:rPr lang="en-US" sz="1600" dirty="0"/>
              <a:t>       each shape parameter reacts differently</a:t>
            </a:r>
          </a:p>
          <a:p>
            <a:r>
              <a:rPr lang="en-US" sz="1600" dirty="0"/>
              <a:t>    </a:t>
            </a:r>
            <a:r>
              <a:rPr lang="en-US" sz="1600" i="1" dirty="0"/>
              <a:t>external force:   </a:t>
            </a:r>
            <a:r>
              <a:rPr lang="en-US" sz="1600" dirty="0"/>
              <a:t>from the deformation energy </a:t>
            </a:r>
            <a:r>
              <a:rPr lang="en-US" sz="1600" i="1" dirty="0"/>
              <a:t>U</a:t>
            </a:r>
            <a:r>
              <a:rPr lang="en-US" sz="1600" dirty="0"/>
              <a:t>(</a:t>
            </a:r>
            <a:r>
              <a:rPr lang="en-US" sz="1600" b="1" i="1" dirty="0"/>
              <a:t>q</a:t>
            </a:r>
            <a:r>
              <a:rPr lang="en-US" sz="1600" dirty="0"/>
              <a:t>)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38B539-F10B-1EE9-39E5-0E671135F5AA}"/>
              </a:ext>
            </a:extLst>
          </p:cNvPr>
          <p:cNvGrpSpPr/>
          <p:nvPr/>
        </p:nvGrpSpPr>
        <p:grpSpPr>
          <a:xfrm>
            <a:off x="4800600" y="2764001"/>
            <a:ext cx="1430826" cy="1467327"/>
            <a:chOff x="1137851" y="4225373"/>
            <a:chExt cx="1430826" cy="1467327"/>
          </a:xfrm>
        </p:grpSpPr>
        <p:pic>
          <p:nvPicPr>
            <p:cNvPr id="2" name="Picture 1" descr="nucleus.pdf">
              <a:extLst>
                <a:ext uri="{FF2B5EF4-FFF2-40B4-BE49-F238E27FC236}">
                  <a16:creationId xmlns:a16="http://schemas.microsoft.com/office/drawing/2014/main" id="{5397939F-1CAE-4DFA-B5AA-F3AE6CD47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7851" y="4225373"/>
              <a:ext cx="1430826" cy="1467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2395C3C-BA49-8B73-F543-2DE169849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0864" y="4468905"/>
              <a:ext cx="149453" cy="125712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20FE0C-FEC7-EB93-0D57-10759C44880A}"/>
                </a:ext>
              </a:extLst>
            </p:cNvPr>
            <p:cNvCxnSpPr>
              <a:cxnSpLocks/>
            </p:cNvCxnSpPr>
            <p:nvPr/>
          </p:nvCxnSpPr>
          <p:spPr>
            <a:xfrm>
              <a:off x="2130552" y="5175504"/>
              <a:ext cx="256661" cy="110573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EB6CCA7-7775-D4D9-C6DF-FD86FC721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8720" y="5056632"/>
              <a:ext cx="257950" cy="297215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D76A2-A944-D7BD-BD6D-48D8AAE0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EF2EFB8-E302-D181-F439-EE0843EB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C2D68E7-CB57-4F46-F94F-C6898669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598C6-BF8C-01E3-2994-CD0A631EC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3" t="19275" r="7200" b="16997"/>
          <a:stretch/>
        </p:blipFill>
        <p:spPr>
          <a:xfrm>
            <a:off x="137040" y="406204"/>
            <a:ext cx="859989" cy="6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1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08671-8E1E-937D-69FE-3834F0F1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6D6CC-ECEF-CBB6-545E-AA069F72BCB7}"/>
              </a:ext>
            </a:extLst>
          </p:cNvPr>
          <p:cNvSpPr txBox="1"/>
          <p:nvPr/>
        </p:nvSpPr>
        <p:spPr>
          <a:xfrm>
            <a:off x="2820972" y="5454512"/>
            <a:ext cx="52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</a:rPr>
              <a:t>236</a:t>
            </a:r>
            <a:r>
              <a:rPr lang="en-US" sz="1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133036-7A0F-94C5-24D3-B583F9ADD72B}"/>
              </a:ext>
            </a:extLst>
          </p:cNvPr>
          <p:cNvSpPr txBox="1"/>
          <p:nvPr/>
        </p:nvSpPr>
        <p:spPr>
          <a:xfrm>
            <a:off x="1810346" y="1020733"/>
            <a:ext cx="480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r(</a:t>
            </a:r>
            <a:r>
              <a:rPr lang="en-US" sz="2400" b="1" i="1" dirty="0">
                <a:solidFill>
                  <a:srgbClr val="FF0000"/>
                </a:solidFill>
              </a:rPr>
              <a:t>q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i="1" dirty="0">
                <a:solidFill>
                  <a:srgbClr val="FF0000"/>
                </a:solidFill>
              </a:rPr>
              <a:t>density of states </a:t>
            </a:r>
            <a:r>
              <a:rPr lang="en-US" sz="2400" dirty="0">
                <a:solidFill>
                  <a:srgbClr val="FF0000"/>
                </a:solidFill>
              </a:rPr>
              <a:t>at the shape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0F048A-BEAC-98B3-1907-14DC98E2C090}"/>
              </a:ext>
            </a:extLst>
          </p:cNvPr>
          <p:cNvSpPr txBox="1"/>
          <p:nvPr/>
        </p:nvSpPr>
        <p:spPr>
          <a:xfrm>
            <a:off x="148356" y="4251610"/>
            <a:ext cx="2276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Metropolis, Rosenbluth</a:t>
            </a:r>
            <a:r>
              <a:rPr lang="en-US" sz="1200" baseline="30000" dirty="0"/>
              <a:t>2</a:t>
            </a:r>
            <a:r>
              <a:rPr lang="en-US" sz="1200" dirty="0"/>
              <a:t>, Teller</a:t>
            </a:r>
            <a:r>
              <a:rPr lang="en-US" sz="1200" baseline="30000" dirty="0"/>
              <a:t>2</a:t>
            </a:r>
            <a:r>
              <a:rPr lang="en-US" sz="1200" dirty="0"/>
              <a:t>,</a:t>
            </a:r>
          </a:p>
          <a:p>
            <a:r>
              <a:rPr lang="en-US" sz="1200" dirty="0"/>
              <a:t> J. Chem. Phys. </a:t>
            </a:r>
            <a:r>
              <a:rPr lang="en-US" sz="1200" b="1" dirty="0"/>
              <a:t>21</a:t>
            </a:r>
            <a:r>
              <a:rPr lang="en-US" sz="1200" dirty="0"/>
              <a:t> (1953) 1087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6CCB43-473D-9C05-204F-6FD8C70522BB}"/>
              </a:ext>
            </a:extLst>
          </p:cNvPr>
          <p:cNvGrpSpPr/>
          <p:nvPr/>
        </p:nvGrpSpPr>
        <p:grpSpPr>
          <a:xfrm>
            <a:off x="304800" y="2063790"/>
            <a:ext cx="1591974" cy="2083813"/>
            <a:chOff x="469526" y="1098364"/>
            <a:chExt cx="1591974" cy="208381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7A7CC6-3D61-E77D-0B76-6F345C791274}"/>
                </a:ext>
              </a:extLst>
            </p:cNvPr>
            <p:cNvSpPr txBox="1"/>
            <p:nvPr/>
          </p:nvSpPr>
          <p:spPr>
            <a:xfrm>
              <a:off x="469526" y="2720512"/>
              <a:ext cx="1591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Nicholas C. Metropolis</a:t>
              </a:r>
            </a:p>
            <a:p>
              <a:r>
                <a:rPr lang="en-US" sz="1200" dirty="0"/>
                <a:t>        (1915-1999)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76350A-06D1-FE03-ECDF-49CFDDF1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957" y="1098364"/>
              <a:ext cx="1401113" cy="1616056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DF2E9-EC29-9030-EB6C-BB847E4C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ADBD31DA-8A19-F470-1316-BA0B57AF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79B342E-EC85-7422-C65E-EBFB48A1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94739F-9B4C-9E7A-4D1E-41B5A0E2CFFD}"/>
              </a:ext>
            </a:extLst>
          </p:cNvPr>
          <p:cNvSpPr txBox="1"/>
          <p:nvPr/>
        </p:nvSpPr>
        <p:spPr>
          <a:xfrm>
            <a:off x="1810346" y="21534"/>
            <a:ext cx="5523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sz="2000" dirty="0">
                <a:solidFill>
                  <a:srgbClr val="0336FE"/>
                </a:solidFill>
              </a:rPr>
              <a:t>Brownian shape motion can be simulated as a</a:t>
            </a:r>
          </a:p>
          <a:p>
            <a:r>
              <a:rPr lang="en-US" sz="2000" dirty="0">
                <a:solidFill>
                  <a:srgbClr val="0336FE"/>
                </a:solidFill>
              </a:rPr>
              <a:t>random walk  on the potential-energy surface </a:t>
            </a:r>
            <a:r>
              <a:rPr lang="en-US" sz="2000" i="1" dirty="0">
                <a:solidFill>
                  <a:srgbClr val="0336FE"/>
                </a:solidFill>
              </a:rPr>
              <a:t>U</a:t>
            </a:r>
            <a:r>
              <a:rPr lang="en-US" sz="2000" dirty="0">
                <a:solidFill>
                  <a:srgbClr val="0336FE"/>
                </a:solidFill>
              </a:rPr>
              <a:t>(</a:t>
            </a:r>
            <a:r>
              <a:rPr lang="en-US" sz="2000" b="1" i="1" dirty="0">
                <a:solidFill>
                  <a:srgbClr val="0336FE"/>
                </a:solidFill>
              </a:rPr>
              <a:t>q</a:t>
            </a:r>
            <a:r>
              <a:rPr lang="en-US" sz="2000" dirty="0">
                <a:solidFill>
                  <a:srgbClr val="0336FE"/>
                </a:solidFill>
              </a:rPr>
              <a:t>):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137442-CC3E-2870-E201-4DF161B4078F}"/>
              </a:ext>
            </a:extLst>
          </p:cNvPr>
          <p:cNvGrpSpPr/>
          <p:nvPr/>
        </p:nvGrpSpPr>
        <p:grpSpPr>
          <a:xfrm>
            <a:off x="2419561" y="2043912"/>
            <a:ext cx="1632370" cy="1722017"/>
            <a:chOff x="2378748" y="1169996"/>
            <a:chExt cx="1632370" cy="17220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450139-C969-A1E1-0867-8FB456A3AE6E}"/>
                </a:ext>
              </a:extLst>
            </p:cNvPr>
            <p:cNvGrpSpPr/>
            <p:nvPr/>
          </p:nvGrpSpPr>
          <p:grpSpPr>
            <a:xfrm>
              <a:off x="2378748" y="1169996"/>
              <a:ext cx="1632370" cy="1722017"/>
              <a:chOff x="4756716" y="936981"/>
              <a:chExt cx="1632370" cy="172201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8F9B58-7A0F-A628-170C-7BF0120833E3}"/>
                  </a:ext>
                </a:extLst>
              </p:cNvPr>
              <p:cNvSpPr txBox="1"/>
              <p:nvPr/>
            </p:nvSpPr>
            <p:spPr>
              <a:xfrm>
                <a:off x="4756716" y="2320444"/>
                <a:ext cx="16323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err="1"/>
                  <a:t>P</a:t>
                </a:r>
                <a:r>
                  <a:rPr lang="en-US" sz="1600" baseline="-25000" dirty="0" err="1"/>
                  <a:t>step</a:t>
                </a:r>
                <a:r>
                  <a:rPr lang="en-US" sz="1600" dirty="0"/>
                  <a:t>  =  </a:t>
                </a:r>
                <a:r>
                  <a:rPr lang="en-US" sz="1600" dirty="0">
                    <a:latin typeface="Symbol" pitchFamily="2" charset="2"/>
                  </a:rPr>
                  <a:t>r</a:t>
                </a:r>
                <a:r>
                  <a:rPr lang="en-US" sz="1600" dirty="0"/>
                  <a:t>(</a:t>
                </a:r>
                <a:r>
                  <a:rPr lang="en-US" sz="1600" b="1" i="1" dirty="0"/>
                  <a:t>q</a:t>
                </a:r>
                <a:r>
                  <a:rPr lang="en-US" sz="1600" i="1" dirty="0"/>
                  <a:t>’</a:t>
                </a:r>
                <a:r>
                  <a:rPr lang="en-US" sz="1600" dirty="0"/>
                  <a:t>)</a:t>
                </a:r>
                <a:r>
                  <a:rPr lang="en-US" sz="1600" i="1" dirty="0"/>
                  <a:t>/</a:t>
                </a:r>
                <a:r>
                  <a:rPr lang="en-US" sz="1600" dirty="0">
                    <a:latin typeface="Symbol" pitchFamily="2" charset="2"/>
                  </a:rPr>
                  <a:t>r</a:t>
                </a:r>
                <a:r>
                  <a:rPr lang="en-US" sz="1600" dirty="0"/>
                  <a:t>(</a:t>
                </a:r>
                <a:r>
                  <a:rPr lang="en-US" sz="1600" b="1" i="1" dirty="0"/>
                  <a:t>q</a:t>
                </a:r>
                <a:r>
                  <a:rPr lang="en-US" sz="1600" dirty="0"/>
                  <a:t>)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B72717-24F8-5780-279B-5A1AAA2C53B4}"/>
                  </a:ext>
                </a:extLst>
              </p:cNvPr>
              <p:cNvSpPr txBox="1"/>
              <p:nvPr/>
            </p:nvSpPr>
            <p:spPr>
              <a:xfrm>
                <a:off x="4832050" y="2007387"/>
                <a:ext cx="12731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Symbol" pitchFamily="2" charset="2"/>
                  </a:rPr>
                  <a:t>r</a:t>
                </a:r>
                <a:r>
                  <a:rPr lang="en-US" sz="1600" dirty="0"/>
                  <a:t>(</a:t>
                </a:r>
                <a:r>
                  <a:rPr lang="en-US" sz="1600" b="1" i="1" dirty="0"/>
                  <a:t>q’</a:t>
                </a:r>
                <a:r>
                  <a:rPr lang="en-US" sz="1600" dirty="0"/>
                  <a:t>)</a:t>
                </a:r>
                <a:r>
                  <a:rPr lang="en-US" sz="1600" i="1" dirty="0"/>
                  <a:t> </a:t>
                </a:r>
                <a:r>
                  <a:rPr lang="en-US" sz="1600" dirty="0"/>
                  <a:t> &lt;  </a:t>
                </a:r>
                <a:r>
                  <a:rPr lang="en-US" sz="1600" dirty="0">
                    <a:latin typeface="Symbol" pitchFamily="2" charset="2"/>
                  </a:rPr>
                  <a:t>r</a:t>
                </a:r>
                <a:r>
                  <a:rPr lang="en-US" sz="1600" dirty="0"/>
                  <a:t>(</a:t>
                </a:r>
                <a:r>
                  <a:rPr lang="en-US" sz="1600" b="1" i="1" dirty="0"/>
                  <a:t>q</a:t>
                </a:r>
                <a:r>
                  <a:rPr lang="en-US" sz="1600" dirty="0"/>
                  <a:t>):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75A62A-9683-F826-FE3F-D74FBFB6B8AC}"/>
                  </a:ext>
                </a:extLst>
              </p:cNvPr>
              <p:cNvSpPr txBox="1"/>
              <p:nvPr/>
            </p:nvSpPr>
            <p:spPr>
              <a:xfrm>
                <a:off x="5134320" y="1653569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q</a:t>
                </a:r>
                <a:r>
                  <a:rPr lang="en-US" i="1" dirty="0"/>
                  <a:t>  </a:t>
                </a:r>
                <a:r>
                  <a:rPr lang="en-US" dirty="0"/>
                  <a:t>-&gt;</a:t>
                </a:r>
                <a:r>
                  <a:rPr lang="en-US" i="1" dirty="0"/>
                  <a:t>  </a:t>
                </a:r>
                <a:r>
                  <a:rPr lang="en-US" b="1" i="1" dirty="0"/>
                  <a:t>q</a:t>
                </a:r>
                <a:r>
                  <a:rPr lang="en-US" i="1" dirty="0"/>
                  <a:t>’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16EE6CA-07B3-7748-1BB5-711F40B808F0}"/>
                  </a:ext>
                </a:extLst>
              </p:cNvPr>
              <p:cNvGrpSpPr/>
              <p:nvPr/>
            </p:nvGrpSpPr>
            <p:grpSpPr>
              <a:xfrm>
                <a:off x="5046144" y="936981"/>
                <a:ext cx="1133752" cy="727227"/>
                <a:chOff x="5046144" y="936981"/>
                <a:chExt cx="1133752" cy="727227"/>
              </a:xfrm>
            </p:grpSpPr>
            <p:pic>
              <p:nvPicPr>
                <p:cNvPr id="16" name="Picture 15" descr="walker.pdf">
                  <a:extLst>
                    <a:ext uri="{FF2B5EF4-FFF2-40B4-BE49-F238E27FC236}">
                      <a16:creationId xmlns:a16="http://schemas.microsoft.com/office/drawing/2014/main" id="{B285ADAC-7BE7-E44A-B237-57B8717B9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64444" r="80196"/>
                <a:stretch>
                  <a:fillRect/>
                </a:stretch>
              </p:blipFill>
              <p:spPr>
                <a:xfrm>
                  <a:off x="5183304" y="1188720"/>
                  <a:ext cx="148232" cy="344407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5296037-8FC6-72ED-354E-8A9AB5F8DD7E}"/>
                    </a:ext>
                  </a:extLst>
                </p:cNvPr>
                <p:cNvSpPr txBox="1"/>
                <p:nvPr/>
              </p:nvSpPr>
              <p:spPr>
                <a:xfrm>
                  <a:off x="5331536" y="936981"/>
                  <a:ext cx="2916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336FE"/>
                      </a:solidFill>
                    </a:rPr>
                    <a:t>?</a:t>
                  </a:r>
                </a:p>
              </p:txBody>
            </p:sp>
            <p:pic>
              <p:nvPicPr>
                <p:cNvPr id="19" name="Picture 18" descr="up.pdf">
                  <a:extLst>
                    <a:ext uri="{FF2B5EF4-FFF2-40B4-BE49-F238E27FC236}">
                      <a16:creationId xmlns:a16="http://schemas.microsoft.com/office/drawing/2014/main" id="{F6C4A43D-0D23-B4AA-A77D-838F019A78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46144" y="1280160"/>
                  <a:ext cx="852716" cy="384048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B986B39-6716-BC95-5681-DD2EDA528BFD}"/>
                    </a:ext>
                  </a:extLst>
                </p:cNvPr>
                <p:cNvSpPr txBox="1"/>
                <p:nvPr/>
              </p:nvSpPr>
              <p:spPr>
                <a:xfrm>
                  <a:off x="5863784" y="1128311"/>
                  <a:ext cx="3161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/>
                    <a:t>U</a:t>
                  </a:r>
                  <a:endParaRPr lang="en-US" sz="1600" dirty="0"/>
                </a:p>
              </p:txBody>
            </p:sp>
          </p:grp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391F5F-D8D9-DF6D-0B84-2F08B799A7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6976" y="1581912"/>
              <a:ext cx="13716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8FB9C8A-F3EE-647A-ED06-0845AFAEFD76}"/>
              </a:ext>
            </a:extLst>
          </p:cNvPr>
          <p:cNvSpPr txBox="1"/>
          <p:nvPr/>
        </p:nvSpPr>
        <p:spPr>
          <a:xfrm>
            <a:off x="233178" y="1096979"/>
            <a:ext cx="155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336FE"/>
                </a:solidFill>
              </a:rPr>
              <a:t>KEY  QUANTITY</a:t>
            </a:r>
            <a:r>
              <a:rPr lang="en-US" dirty="0">
                <a:solidFill>
                  <a:srgbClr val="0336FE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13E8F-A1DF-9393-E89F-F0BF84738F41}"/>
              </a:ext>
            </a:extLst>
          </p:cNvPr>
          <p:cNvSpPr txBox="1"/>
          <p:nvPr/>
        </p:nvSpPr>
        <p:spPr>
          <a:xfrm>
            <a:off x="2340680" y="178737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“Uphill”: </a:t>
            </a:r>
            <a:r>
              <a:rPr lang="en-US" i="1" dirty="0">
                <a:solidFill>
                  <a:srgbClr val="0336FE"/>
                </a:solidFill>
              </a:rPr>
              <a:t>maybe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E7ADD-C917-90AB-14B5-A276C5A693EB}"/>
              </a:ext>
            </a:extLst>
          </p:cNvPr>
          <p:cNvSpPr txBox="1"/>
          <p:nvPr/>
        </p:nvSpPr>
        <p:spPr>
          <a:xfrm>
            <a:off x="4800349" y="175770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“Downhill”: </a:t>
            </a:r>
            <a:r>
              <a:rPr lang="en-US" i="1" dirty="0">
                <a:solidFill>
                  <a:srgbClr val="0336FE"/>
                </a:solidFill>
              </a:rPr>
              <a:t>always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2BB281-65C0-0229-6643-8465ACCF56EC}"/>
              </a:ext>
            </a:extLst>
          </p:cNvPr>
          <p:cNvGrpSpPr/>
          <p:nvPr/>
        </p:nvGrpSpPr>
        <p:grpSpPr>
          <a:xfrm>
            <a:off x="5267439" y="1963436"/>
            <a:ext cx="1273105" cy="1731953"/>
            <a:chOff x="5257414" y="1545241"/>
            <a:chExt cx="1273105" cy="173195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7643E63-4439-7A2C-CBAA-5BB4038411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5742" y="2084832"/>
              <a:ext cx="13716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15063C5-2E4E-877C-0CAC-3FC2CEE0D93E}"/>
                </a:ext>
              </a:extLst>
            </p:cNvPr>
            <p:cNvGrpSpPr/>
            <p:nvPr/>
          </p:nvGrpSpPr>
          <p:grpSpPr>
            <a:xfrm>
              <a:off x="5257414" y="1545241"/>
              <a:ext cx="1273105" cy="1731953"/>
              <a:chOff x="5226240" y="1089520"/>
              <a:chExt cx="1273105" cy="173195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36AFAF2-8C34-FA26-D4EC-7874E56248E6}"/>
                  </a:ext>
                </a:extLst>
              </p:cNvPr>
              <p:cNvGrpSpPr/>
              <p:nvPr/>
            </p:nvGrpSpPr>
            <p:grpSpPr>
              <a:xfrm>
                <a:off x="5226240" y="1089520"/>
                <a:ext cx="1273105" cy="1731953"/>
                <a:chOff x="2832468" y="845541"/>
                <a:chExt cx="1273105" cy="1731953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A8A581E-FE7B-6D7C-AC73-785D01B36F5C}"/>
                    </a:ext>
                  </a:extLst>
                </p:cNvPr>
                <p:cNvSpPr txBox="1"/>
                <p:nvPr/>
              </p:nvSpPr>
              <p:spPr>
                <a:xfrm>
                  <a:off x="2832468" y="1944712"/>
                  <a:ext cx="127310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Symbol" pitchFamily="2" charset="2"/>
                    </a:rPr>
                    <a:t>r</a:t>
                  </a:r>
                  <a:r>
                    <a:rPr lang="en-US" sz="1600" dirty="0"/>
                    <a:t>(</a:t>
                  </a:r>
                  <a:r>
                    <a:rPr lang="en-US" sz="1600" b="1" i="1" dirty="0"/>
                    <a:t>q’</a:t>
                  </a:r>
                  <a:r>
                    <a:rPr lang="en-US" sz="1600" dirty="0"/>
                    <a:t>)</a:t>
                  </a:r>
                  <a:r>
                    <a:rPr lang="en-US" sz="1600" i="1" dirty="0"/>
                    <a:t>  &gt;  </a:t>
                  </a:r>
                  <a:r>
                    <a:rPr lang="en-US" sz="1600" dirty="0">
                      <a:latin typeface="Symbol" pitchFamily="2" charset="2"/>
                    </a:rPr>
                    <a:t>r</a:t>
                  </a:r>
                  <a:r>
                    <a:rPr lang="en-US" sz="1600" dirty="0"/>
                    <a:t>(</a:t>
                  </a:r>
                  <a:r>
                    <a:rPr lang="en-US" sz="1600" b="1" i="1" dirty="0"/>
                    <a:t>q</a:t>
                  </a:r>
                  <a:r>
                    <a:rPr lang="en-US" sz="1600" dirty="0"/>
                    <a:t>):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A75BA3F-AB09-CDC0-AB97-44179BD12C00}"/>
                    </a:ext>
                  </a:extLst>
                </p:cNvPr>
                <p:cNvSpPr txBox="1"/>
                <p:nvPr/>
              </p:nvSpPr>
              <p:spPr>
                <a:xfrm>
                  <a:off x="3017520" y="1653569"/>
                  <a:ext cx="877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/>
                    <a:t>q</a:t>
                  </a:r>
                  <a:r>
                    <a:rPr lang="en-US" i="1" dirty="0"/>
                    <a:t>  </a:t>
                  </a:r>
                  <a:r>
                    <a:rPr lang="en-US" dirty="0"/>
                    <a:t>-&gt;</a:t>
                  </a:r>
                  <a:r>
                    <a:rPr lang="en-US" i="1" dirty="0"/>
                    <a:t>  </a:t>
                  </a:r>
                  <a:r>
                    <a:rPr lang="en-US" b="1" i="1" dirty="0"/>
                    <a:t>q</a:t>
                  </a:r>
                  <a:r>
                    <a:rPr lang="en-US" i="1" dirty="0"/>
                    <a:t>’</a:t>
                  </a: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D4BEC4B-B335-896A-A50E-57973F8C8546}"/>
                    </a:ext>
                  </a:extLst>
                </p:cNvPr>
                <p:cNvGrpSpPr/>
                <p:nvPr/>
              </p:nvGrpSpPr>
              <p:grpSpPr>
                <a:xfrm>
                  <a:off x="2969628" y="845541"/>
                  <a:ext cx="1114782" cy="1731953"/>
                  <a:chOff x="2969628" y="845541"/>
                  <a:chExt cx="1114782" cy="1731953"/>
                </a:xfrm>
              </p:grpSpPr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D72E34F-1233-9FAE-D999-AC82A38F111C}"/>
                      </a:ext>
                    </a:extLst>
                  </p:cNvPr>
                  <p:cNvSpPr txBox="1"/>
                  <p:nvPr/>
                </p:nvSpPr>
                <p:spPr>
                  <a:xfrm>
                    <a:off x="3017520" y="2238940"/>
                    <a:ext cx="91582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i="1" dirty="0" err="1"/>
                      <a:t>P</a:t>
                    </a:r>
                    <a:r>
                      <a:rPr lang="en-US" sz="1600" baseline="-25000" dirty="0" err="1"/>
                      <a:t>step</a:t>
                    </a:r>
                    <a:r>
                      <a:rPr lang="en-US" sz="1600" dirty="0"/>
                      <a:t>  =  1</a:t>
                    </a:r>
                  </a:p>
                </p:txBody>
              </p:sp>
              <p:pic>
                <p:nvPicPr>
                  <p:cNvPr id="15" name="Picture 14" descr="walker.pdf">
                    <a:extLst>
                      <a:ext uri="{FF2B5EF4-FFF2-40B4-BE49-F238E27FC236}">
                        <a16:creationId xmlns:a16="http://schemas.microsoft.com/office/drawing/2014/main" id="{2835CD54-ABE1-47B8-377C-1D4E24EC14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64444" r="80196"/>
                  <a:stretch>
                    <a:fillRect/>
                  </a:stretch>
                </p:blipFill>
                <p:spPr>
                  <a:xfrm>
                    <a:off x="3134220" y="1110812"/>
                    <a:ext cx="148232" cy="344407"/>
                  </a:xfrm>
                  <a:prstGeom prst="rect">
                    <a:avLst/>
                  </a:prstGeom>
                </p:spPr>
              </p:pic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ABCF33A1-74D2-280E-263B-7533C874DAB2}"/>
                      </a:ext>
                    </a:extLst>
                  </p:cNvPr>
                  <p:cNvSpPr txBox="1"/>
                  <p:nvPr/>
                </p:nvSpPr>
                <p:spPr>
                  <a:xfrm>
                    <a:off x="3282265" y="845541"/>
                    <a:ext cx="29162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336FE"/>
                        </a:solidFill>
                      </a:rPr>
                      <a:t>?</a:t>
                    </a:r>
                  </a:p>
                </p:txBody>
              </p:sp>
              <p:pic>
                <p:nvPicPr>
                  <p:cNvPr id="20" name="Picture 19" descr="down.pdf">
                    <a:extLst>
                      <a:ext uri="{FF2B5EF4-FFF2-40B4-BE49-F238E27FC236}">
                        <a16:creationId xmlns:a16="http://schemas.microsoft.com/office/drawing/2014/main" id="{DCCC0185-31FA-AA0B-C4BD-7841AC6740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69628" y="1348556"/>
                    <a:ext cx="852717" cy="384048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5C5C0222-BAC7-F781-FA47-798B9D9B81FF}"/>
                      </a:ext>
                    </a:extLst>
                  </p:cNvPr>
                  <p:cNvSpPr txBox="1"/>
                  <p:nvPr/>
                </p:nvSpPr>
                <p:spPr>
                  <a:xfrm>
                    <a:off x="3768298" y="1494931"/>
                    <a:ext cx="31611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i="1" dirty="0"/>
                      <a:t>U</a:t>
                    </a:r>
                    <a:endParaRPr lang="en-US" sz="1600" dirty="0"/>
                  </a:p>
                </p:txBody>
              </p:sp>
            </p:grp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1C222E2-2149-E080-3AD2-5D39447748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89320" y="1828800"/>
                <a:ext cx="18288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85AFA4-B107-9807-C2E2-6047A9BB6BFE}"/>
              </a:ext>
            </a:extLst>
          </p:cNvPr>
          <p:cNvGrpSpPr/>
          <p:nvPr/>
        </p:nvGrpSpPr>
        <p:grpSpPr>
          <a:xfrm>
            <a:off x="6631815" y="888275"/>
            <a:ext cx="2603519" cy="786740"/>
            <a:chOff x="6639020" y="751223"/>
            <a:chExt cx="2603519" cy="7867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E00E8B-66AE-2D67-4F41-F72CE420692B}"/>
                </a:ext>
              </a:extLst>
            </p:cNvPr>
            <p:cNvSpPr txBox="1"/>
            <p:nvPr/>
          </p:nvSpPr>
          <p:spPr>
            <a:xfrm>
              <a:off x="6855411" y="751223"/>
              <a:ext cx="18640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336FE"/>
                  </a:solidFill>
                </a:rPr>
                <a:t>Fermi gas </a:t>
              </a:r>
              <a:r>
                <a:rPr lang="en-US" sz="2000" dirty="0" err="1">
                  <a:solidFill>
                    <a:srgbClr val="0336FE"/>
                  </a:solidFill>
                  <a:latin typeface="Symbol" pitchFamily="2" charset="2"/>
                </a:rPr>
                <a:t>r</a:t>
              </a:r>
              <a:r>
                <a:rPr lang="en-US" sz="2000" baseline="-25000" dirty="0" err="1">
                  <a:solidFill>
                    <a:srgbClr val="0336FE"/>
                  </a:solidFill>
                </a:rPr>
                <a:t>FG</a:t>
              </a:r>
              <a:r>
                <a:rPr lang="en-US" sz="2000" dirty="0">
                  <a:solidFill>
                    <a:srgbClr val="0336FE"/>
                  </a:solidFill>
                </a:rPr>
                <a:t>(</a:t>
              </a:r>
              <a:r>
                <a:rPr lang="en-US" sz="2000" b="1" i="1" dirty="0">
                  <a:solidFill>
                    <a:srgbClr val="0336FE"/>
                  </a:solidFill>
                </a:rPr>
                <a:t>q</a:t>
              </a:r>
              <a:r>
                <a:rPr lang="en-US" sz="2000" dirty="0">
                  <a:solidFill>
                    <a:srgbClr val="0336FE"/>
                  </a:solidFill>
                </a:rPr>
                <a:t>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B87DEE-9CDB-48A9-6B4C-DC01289E50D2}"/>
                </a:ext>
              </a:extLst>
            </p:cNvPr>
            <p:cNvSpPr txBox="1"/>
            <p:nvPr/>
          </p:nvSpPr>
          <p:spPr>
            <a:xfrm>
              <a:off x="6855411" y="1137853"/>
              <a:ext cx="238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336FE"/>
                  </a:solidFill>
                </a:rPr>
                <a:t>Microscopic </a:t>
              </a:r>
              <a:r>
                <a:rPr lang="en-US" sz="2000" dirty="0" err="1">
                  <a:solidFill>
                    <a:srgbClr val="0336FE"/>
                  </a:solidFill>
                  <a:latin typeface="Symbol" pitchFamily="2" charset="2"/>
                </a:rPr>
                <a:t>r</a:t>
              </a:r>
              <a:r>
                <a:rPr lang="en-US" sz="2000" baseline="-25000" dirty="0" err="1">
                  <a:solidFill>
                    <a:srgbClr val="0336FE"/>
                  </a:solidFill>
                </a:rPr>
                <a:t>micro</a:t>
              </a:r>
              <a:r>
                <a:rPr lang="en-US" sz="2000" dirty="0">
                  <a:solidFill>
                    <a:srgbClr val="0336FE"/>
                  </a:solidFill>
                </a:rPr>
                <a:t>(</a:t>
              </a:r>
              <a:r>
                <a:rPr lang="en-US" sz="2000" b="1" i="1" dirty="0">
                  <a:solidFill>
                    <a:srgbClr val="0336FE"/>
                  </a:solidFill>
                </a:rPr>
                <a:t>q</a:t>
              </a:r>
              <a:r>
                <a:rPr lang="en-US" sz="2000" dirty="0">
                  <a:solidFill>
                    <a:srgbClr val="0336FE"/>
                  </a:solidFill>
                </a:rPr>
                <a:t>)</a:t>
              </a:r>
              <a:endParaRPr lang="en-US" sz="2000" i="1" dirty="0">
                <a:solidFill>
                  <a:srgbClr val="0336FE"/>
                </a:solidFill>
              </a:endParaRPr>
            </a:p>
          </p:txBody>
        </p:sp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81E67534-E9A3-C68D-6788-05BB631DD631}"/>
                </a:ext>
              </a:extLst>
            </p:cNvPr>
            <p:cNvSpPr/>
            <p:nvPr/>
          </p:nvSpPr>
          <p:spPr>
            <a:xfrm>
              <a:off x="6639020" y="840758"/>
              <a:ext cx="173902" cy="591221"/>
            </a:xfrm>
            <a:prstGeom prst="leftBrace">
              <a:avLst/>
            </a:prstGeom>
            <a:ln>
              <a:solidFill>
                <a:srgbClr val="0336F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9181EE-FAF4-8E34-53AA-72FA807BF12E}"/>
              </a:ext>
            </a:extLst>
          </p:cNvPr>
          <p:cNvGrpSpPr/>
          <p:nvPr/>
        </p:nvGrpSpPr>
        <p:grpSpPr>
          <a:xfrm>
            <a:off x="2976354" y="4333394"/>
            <a:ext cx="2823995" cy="1833886"/>
            <a:chOff x="2976354" y="4333394"/>
            <a:chExt cx="2823995" cy="183388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989EE61-51FE-5934-FFD0-416B3AF409E8}"/>
                </a:ext>
              </a:extLst>
            </p:cNvPr>
            <p:cNvGrpSpPr/>
            <p:nvPr/>
          </p:nvGrpSpPr>
          <p:grpSpPr>
            <a:xfrm>
              <a:off x="2976354" y="4333394"/>
              <a:ext cx="2737891" cy="1833886"/>
              <a:chOff x="2885706" y="3039846"/>
              <a:chExt cx="2737891" cy="1833886"/>
            </a:xfrm>
          </p:grpSpPr>
          <p:pic>
            <p:nvPicPr>
              <p:cNvPr id="8" name="Picture 1" descr="temperature.pdf">
                <a:extLst>
                  <a:ext uri="{FF2B5EF4-FFF2-40B4-BE49-F238E27FC236}">
                    <a16:creationId xmlns:a16="http://schemas.microsoft.com/office/drawing/2014/main" id="{98416D64-D56D-8FCB-8558-670ADA3B6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778" b="18520"/>
              <a:stretch>
                <a:fillRect/>
              </a:stretch>
            </p:blipFill>
            <p:spPr bwMode="auto">
              <a:xfrm>
                <a:off x="2885706" y="3039846"/>
                <a:ext cx="2737891" cy="1499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A83ACE1-4283-F50D-E597-B48BCBE1D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829" y="4837379"/>
                <a:ext cx="165761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2E1DDD-ED31-41FF-36C4-6B41AFABC51A}"/>
                  </a:ext>
                </a:extLst>
              </p:cNvPr>
              <p:cNvSpPr txBox="1"/>
              <p:nvPr/>
            </p:nvSpPr>
            <p:spPr>
              <a:xfrm>
                <a:off x="3720378" y="4504400"/>
                <a:ext cx="987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Shape</a:t>
                </a:r>
                <a:r>
                  <a:rPr lang="en-US" b="1" i="1" dirty="0"/>
                  <a:t>  q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C2C37CC-A32C-1DAE-4F08-68CDCF686D73}"/>
                </a:ext>
              </a:extLst>
            </p:cNvPr>
            <p:cNvSpPr txBox="1"/>
            <p:nvPr/>
          </p:nvSpPr>
          <p:spPr>
            <a:xfrm>
              <a:off x="5205314" y="516688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  <a:r>
                <a:rPr lang="en-US" dirty="0"/>
                <a:t>(</a:t>
              </a:r>
              <a:r>
                <a:rPr lang="en-US" b="1" i="1" dirty="0"/>
                <a:t>q</a:t>
              </a:r>
              <a:r>
                <a:rPr lang="en-US" dirty="0"/>
                <a:t>)</a:t>
              </a:r>
            </a:p>
          </p:txBody>
        </p:sp>
      </p:grpSp>
      <p:sp>
        <p:nvSpPr>
          <p:cNvPr id="43" name="Up Arrow 42">
            <a:extLst>
              <a:ext uri="{FF2B5EF4-FFF2-40B4-BE49-F238E27FC236}">
                <a16:creationId xmlns:a16="http://schemas.microsoft.com/office/drawing/2014/main" id="{E1419A8E-EA85-D05A-A96E-91A0599B6123}"/>
              </a:ext>
            </a:extLst>
          </p:cNvPr>
          <p:cNvSpPr/>
          <p:nvPr/>
        </p:nvSpPr>
        <p:spPr>
          <a:xfrm rot="1800000" flipH="1">
            <a:off x="5127435" y="4044264"/>
            <a:ext cx="332050" cy="7962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Up Arrow 41">
            <a:extLst>
              <a:ext uri="{FF2B5EF4-FFF2-40B4-BE49-F238E27FC236}">
                <a16:creationId xmlns:a16="http://schemas.microsoft.com/office/drawing/2014/main" id="{B8EB4404-027D-1725-49D2-1B2456AD3E9C}"/>
              </a:ext>
            </a:extLst>
          </p:cNvPr>
          <p:cNvSpPr/>
          <p:nvPr/>
        </p:nvSpPr>
        <p:spPr>
          <a:xfrm rot="-1800000">
            <a:off x="3404930" y="4073968"/>
            <a:ext cx="332050" cy="7962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B1512F-5F94-308F-B1A5-9E5D2CC20FF1}"/>
              </a:ext>
            </a:extLst>
          </p:cNvPr>
          <p:cNvSpPr txBox="1"/>
          <p:nvPr/>
        </p:nvSpPr>
        <p:spPr>
          <a:xfrm>
            <a:off x="7333653" y="2665723"/>
            <a:ext cx="88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Detailed</a:t>
            </a:r>
          </a:p>
          <a:p>
            <a:r>
              <a:rPr lang="en-US" sz="1600" i="1" dirty="0"/>
              <a:t>balance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5ACFDA-5CA9-EE48-0CBF-4721438C284E}"/>
              </a:ext>
            </a:extLst>
          </p:cNvPr>
          <p:cNvSpPr txBox="1"/>
          <p:nvPr/>
        </p:nvSpPr>
        <p:spPr>
          <a:xfrm>
            <a:off x="8175689" y="2725297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2813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6" grpId="0"/>
      <p:bldP spid="43" grpId="0" animBg="1"/>
      <p:bldP spid="42" grpId="0" animBg="1"/>
      <p:bldP spid="45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7010400" y="239713"/>
            <a:ext cx="1909763" cy="352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Jørgen Randrup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IoPP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73A0D-993A-8C43-B934-C9460B62EBF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9401" name="TextBox 8"/>
          <p:cNvSpPr txBox="1">
            <a:spLocks noChangeArrowheads="1"/>
          </p:cNvSpPr>
          <p:nvPr/>
        </p:nvSpPr>
        <p:spPr bwMode="auto">
          <a:xfrm>
            <a:off x="2820988" y="5454650"/>
            <a:ext cx="523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aseline="30000">
                <a:solidFill>
                  <a:schemeClr val="bg1"/>
                </a:solidFill>
              </a:rPr>
              <a:t>236</a:t>
            </a:r>
            <a:r>
              <a:rPr lang="en-US" sz="160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98525" y="4225809"/>
            <a:ext cx="66265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mr-IN" sz="2000" dirty="0">
                <a:solidFill>
                  <a:srgbClr val="0000FF"/>
                </a:solidFill>
                <a:latin typeface="Mangal" charset="0"/>
              </a:rPr>
              <a:t>…</a:t>
            </a:r>
            <a:r>
              <a:rPr lang="en-US" sz="2000" dirty="0">
                <a:solidFill>
                  <a:srgbClr val="0000FF"/>
                </a:solidFill>
              </a:rPr>
              <a:t> generates a </a:t>
            </a:r>
            <a:r>
              <a:rPr lang="en-US" sz="2000" i="1" dirty="0">
                <a:solidFill>
                  <a:srgbClr val="0000FF"/>
                </a:solidFill>
              </a:rPr>
              <a:t>ensemble of paths</a:t>
            </a:r>
            <a:r>
              <a:rPr lang="en-US" sz="2000" dirty="0">
                <a:solidFill>
                  <a:srgbClr val="0000FF"/>
                </a:solidFill>
              </a:rPr>
              <a:t> through the space of shapes: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5285232" y="2980944"/>
            <a:ext cx="258763" cy="36353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459413" y="2765743"/>
            <a:ext cx="533400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302250" y="2152968"/>
            <a:ext cx="312738" cy="38576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311650" y="2125980"/>
            <a:ext cx="312738" cy="385763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430713" y="3083243"/>
            <a:ext cx="258762" cy="36353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62375" y="2853055"/>
            <a:ext cx="55562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-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4" t="21205" r="24268" b="21364"/>
          <a:stretch>
            <a:fillRect/>
          </a:stretch>
        </p:blipFill>
        <p:spPr bwMode="auto">
          <a:xfrm rot="5400000">
            <a:off x="2198688" y="1437005"/>
            <a:ext cx="431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hape-7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20332" r="23589" b="21364"/>
          <a:stretch>
            <a:fillRect/>
          </a:stretch>
        </p:blipFill>
        <p:spPr bwMode="auto">
          <a:xfrm rot="5400000">
            <a:off x="3804444" y="1431449"/>
            <a:ext cx="4476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ape-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4" t="21205" r="24268" b="21364"/>
          <a:stretch>
            <a:fillRect/>
          </a:stretch>
        </p:blipFill>
        <p:spPr bwMode="auto">
          <a:xfrm rot="16200000" flipH="1">
            <a:off x="2213769" y="3307874"/>
            <a:ext cx="4333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hape-7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20332" r="23589" b="21364"/>
          <a:stretch>
            <a:fillRect/>
          </a:stretch>
        </p:blipFill>
        <p:spPr bwMode="auto">
          <a:xfrm rot="16200000" flipH="1">
            <a:off x="3847307" y="3293586"/>
            <a:ext cx="44926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hape-A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0" t="28661" r="23016" b="28694"/>
          <a:stretch>
            <a:fillRect/>
          </a:stretch>
        </p:blipFill>
        <p:spPr bwMode="auto">
          <a:xfrm rot="5400000">
            <a:off x="1510507" y="2456974"/>
            <a:ext cx="4635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hape-C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8" t="23495" r="25224" b="23155"/>
          <a:stretch>
            <a:fillRect/>
          </a:stretch>
        </p:blipFill>
        <p:spPr bwMode="auto">
          <a:xfrm rot="5400000">
            <a:off x="4634706" y="2376012"/>
            <a:ext cx="4095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shape-8.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17525" r="24268" b="18031"/>
          <a:stretch>
            <a:fillRect/>
          </a:stretch>
        </p:blipFill>
        <p:spPr bwMode="auto">
          <a:xfrm rot="5400000">
            <a:off x="5511006" y="1380649"/>
            <a:ext cx="4397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hape-8.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17525" r="24268" b="18031"/>
          <a:stretch>
            <a:fillRect/>
          </a:stretch>
        </p:blipFill>
        <p:spPr bwMode="auto">
          <a:xfrm rot="16200000" flipH="1">
            <a:off x="5510212" y="3243581"/>
            <a:ext cx="4413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-D.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5" t="20692" r="24905" b="20961"/>
          <a:stretch>
            <a:fillRect/>
          </a:stretch>
        </p:blipFill>
        <p:spPr bwMode="auto">
          <a:xfrm rot="5400000">
            <a:off x="6360320" y="2350611"/>
            <a:ext cx="41116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u240A.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 t="27531" r="22581" b="27614"/>
          <a:stretch>
            <a:fillRect/>
          </a:stretch>
        </p:blipFill>
        <p:spPr bwMode="auto">
          <a:xfrm rot="5400000">
            <a:off x="3009900" y="2440305"/>
            <a:ext cx="4794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3587750" y="2152968"/>
            <a:ext cx="312738" cy="38576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427288" y="2187893"/>
            <a:ext cx="425450" cy="38893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655888" y="3022918"/>
            <a:ext cx="260350" cy="36353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98688" y="2803843"/>
            <a:ext cx="55562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03613" y="3065780"/>
            <a:ext cx="258762" cy="36353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761581" y="2749097"/>
            <a:ext cx="533400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80622" y="252213"/>
            <a:ext cx="3982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Brownian shape evolution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              in nuclear fission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BC345A3-FD4C-ABDA-CC6D-CF47EE2591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758" b="20943"/>
          <a:stretch/>
        </p:blipFill>
        <p:spPr>
          <a:xfrm>
            <a:off x="2131069" y="4651260"/>
            <a:ext cx="4256385" cy="1653482"/>
          </a:xfrm>
          <a:prstGeom prst="rect">
            <a:avLst/>
          </a:prstGeom>
        </p:spPr>
      </p:pic>
      <p:sp>
        <p:nvSpPr>
          <p:cNvPr id="38" name="Up Arrow 37">
            <a:extLst>
              <a:ext uri="{FF2B5EF4-FFF2-40B4-BE49-F238E27FC236}">
                <a16:creationId xmlns:a16="http://schemas.microsoft.com/office/drawing/2014/main" id="{1CC98421-8CF9-1897-832E-1823FE8F147E}"/>
              </a:ext>
            </a:extLst>
          </p:cNvPr>
          <p:cNvSpPr>
            <a:spLocks/>
          </p:cNvSpPr>
          <p:nvPr/>
        </p:nvSpPr>
        <p:spPr>
          <a:xfrm rot="5400000" flipH="1">
            <a:off x="3976891" y="2403660"/>
            <a:ext cx="137160" cy="630936"/>
          </a:xfrm>
          <a:prstGeom prst="upArrow">
            <a:avLst>
              <a:gd name="adj1" fmla="val 50000"/>
              <a:gd name="adj2" fmla="val 115675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Up Arrow 38">
            <a:extLst>
              <a:ext uri="{FF2B5EF4-FFF2-40B4-BE49-F238E27FC236}">
                <a16:creationId xmlns:a16="http://schemas.microsoft.com/office/drawing/2014/main" id="{8C645614-0798-8A20-4502-C50A908A4F81}"/>
              </a:ext>
            </a:extLst>
          </p:cNvPr>
          <p:cNvSpPr>
            <a:spLocks/>
          </p:cNvSpPr>
          <p:nvPr/>
        </p:nvSpPr>
        <p:spPr>
          <a:xfrm rot="8700000">
            <a:off x="5328530" y="2847244"/>
            <a:ext cx="172166" cy="630936"/>
          </a:xfrm>
          <a:prstGeom prst="upArrow">
            <a:avLst>
              <a:gd name="adj1" fmla="val 50000"/>
              <a:gd name="adj2" fmla="val 115675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5457A661-5697-D2AE-6819-296DF97E96A4}"/>
              </a:ext>
            </a:extLst>
          </p:cNvPr>
          <p:cNvSpPr>
            <a:spLocks/>
          </p:cNvSpPr>
          <p:nvPr/>
        </p:nvSpPr>
        <p:spPr>
          <a:xfrm rot="5400000" flipH="1">
            <a:off x="6728955" y="3353268"/>
            <a:ext cx="137160" cy="630936"/>
          </a:xfrm>
          <a:prstGeom prst="upArrow">
            <a:avLst>
              <a:gd name="adj1" fmla="val 50000"/>
              <a:gd name="adj2" fmla="val 115675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59651-288F-7E96-6433-4A0EE235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6BC8A6-675B-2ECD-3B07-4660F360140E}"/>
              </a:ext>
            </a:extLst>
          </p:cNvPr>
          <p:cNvSpPr txBox="1"/>
          <p:nvPr/>
        </p:nvSpPr>
        <p:spPr>
          <a:xfrm>
            <a:off x="2820972" y="5454512"/>
            <a:ext cx="52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</a:rPr>
              <a:t>236</a:t>
            </a:r>
            <a:r>
              <a:rPr lang="en-US" sz="1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891B7-F1A8-E84E-66A6-056FF2981BE3}"/>
              </a:ext>
            </a:extLst>
          </p:cNvPr>
          <p:cNvSpPr txBox="1"/>
          <p:nvPr/>
        </p:nvSpPr>
        <p:spPr>
          <a:xfrm>
            <a:off x="7051183" y="2626950"/>
            <a:ext cx="1816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Walk until the neck </a:t>
            </a:r>
          </a:p>
          <a:p>
            <a:r>
              <a:rPr lang="en-US" sz="1600" i="1" dirty="0"/>
              <a:t>has become thin ...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FB514B-EB58-FD9E-4F8E-A860C1DF99FC}"/>
              </a:ext>
            </a:extLst>
          </p:cNvPr>
          <p:cNvSpPr txBox="1"/>
          <p:nvPr/>
        </p:nvSpPr>
        <p:spPr>
          <a:xfrm>
            <a:off x="7140250" y="4358023"/>
            <a:ext cx="16378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… then bin the</a:t>
            </a:r>
          </a:p>
          <a:p>
            <a:r>
              <a:rPr lang="en-US" sz="1600" i="1" dirty="0"/>
              <a:t>mass asymmetry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15C25C-0BC9-8B1B-BBAE-D97F94697B8F}"/>
              </a:ext>
            </a:extLst>
          </p:cNvPr>
          <p:cNvGrpSpPr/>
          <p:nvPr/>
        </p:nvGrpSpPr>
        <p:grpSpPr>
          <a:xfrm>
            <a:off x="7244211" y="3423396"/>
            <a:ext cx="1355487" cy="704088"/>
            <a:chOff x="7391937" y="4148099"/>
            <a:chExt cx="1355487" cy="704088"/>
          </a:xfrm>
        </p:grpSpPr>
        <p:pic>
          <p:nvPicPr>
            <p:cNvPr id="43" name="Picture 42" descr="Pu240sc.ps">
              <a:extLst>
                <a:ext uri="{FF2B5EF4-FFF2-40B4-BE49-F238E27FC236}">
                  <a16:creationId xmlns:a16="http://schemas.microsoft.com/office/drawing/2014/main" id="{1DD6F467-F8E6-BFFC-7E7C-35C7CE5E3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80" t="11665" r="21708" b="12727"/>
            <a:stretch/>
          </p:blipFill>
          <p:spPr>
            <a:xfrm rot="5400000">
              <a:off x="7777292" y="3834881"/>
              <a:ext cx="584777" cy="1355487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C038630-A070-8646-BEDC-27834EB25E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7828" y="4148099"/>
              <a:ext cx="7520" cy="7040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4A2C3-B43D-BE08-7055-F1D5B99F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16D4E1CE-2FEE-C584-2B95-CC96C771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E99374-A048-59AC-E241-9480731F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EF5E8C-7B20-5899-E807-F247306FF6A5}"/>
              </a:ext>
            </a:extLst>
          </p:cNvPr>
          <p:cNvSpPr txBox="1"/>
          <p:nvPr/>
        </p:nvSpPr>
        <p:spPr>
          <a:xfrm>
            <a:off x="6035040" y="5306715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 </a:t>
            </a:r>
            <a:r>
              <a:rPr lang="en-US" i="1" dirty="0"/>
              <a:t>Y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):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16E30F5-E105-FBD5-1228-7C1139EC2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" t="23339" r="3114"/>
          <a:stretch/>
        </p:blipFill>
        <p:spPr>
          <a:xfrm>
            <a:off x="7113307" y="4997988"/>
            <a:ext cx="1628629" cy="109110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185CFA0-ED15-DEF1-1133-E8422A64C915}"/>
              </a:ext>
            </a:extLst>
          </p:cNvPr>
          <p:cNvSpPr txBox="1"/>
          <p:nvPr/>
        </p:nvSpPr>
        <p:spPr>
          <a:xfrm>
            <a:off x="2324949" y="301196"/>
            <a:ext cx="4053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      Brownian shape evolution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can be simulated as a random walk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on the potential-energy surface 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b="1" i="1" dirty="0">
                <a:solidFill>
                  <a:srgbClr val="FF0000"/>
                </a:solidFill>
              </a:rPr>
              <a:t>q</a:t>
            </a:r>
            <a:r>
              <a:rPr lang="en-US" sz="2000" dirty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82ADB-DE92-5FED-2665-4E3B97C33165}"/>
              </a:ext>
            </a:extLst>
          </p:cNvPr>
          <p:cNvSpPr txBox="1"/>
          <p:nvPr/>
        </p:nvSpPr>
        <p:spPr>
          <a:xfrm>
            <a:off x="457794" y="283862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Start near the </a:t>
            </a:r>
          </a:p>
          <a:p>
            <a:r>
              <a:rPr lang="en-US" sz="1600" i="1" dirty="0"/>
              <a:t>ground state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CAF2C-4778-F83A-C465-0AA0010F80F4}"/>
              </a:ext>
            </a:extLst>
          </p:cNvPr>
          <p:cNvGrpSpPr/>
          <p:nvPr/>
        </p:nvGrpSpPr>
        <p:grpSpPr>
          <a:xfrm>
            <a:off x="2191721" y="2824314"/>
            <a:ext cx="4134807" cy="2511992"/>
            <a:chOff x="2565184" y="2136191"/>
            <a:chExt cx="4134807" cy="2511992"/>
          </a:xfrm>
        </p:grpSpPr>
        <p:pic>
          <p:nvPicPr>
            <p:cNvPr id="2" name="Picture 1" descr="IMG_1856.JPG">
              <a:extLst>
                <a:ext uri="{FF2B5EF4-FFF2-40B4-BE49-F238E27FC236}">
                  <a16:creationId xmlns:a16="http://schemas.microsoft.com/office/drawing/2014/main" id="{F33CB20B-6836-DC78-745A-82E9363A3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53" t="10560" b="18072"/>
            <a:stretch/>
          </p:blipFill>
          <p:spPr>
            <a:xfrm>
              <a:off x="2565184" y="2136191"/>
              <a:ext cx="3813247" cy="21565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131B91-2307-D090-D9B3-BFE617CC6B22}"/>
                </a:ext>
              </a:extLst>
            </p:cNvPr>
            <p:cNvSpPr txBox="1"/>
            <p:nvPr/>
          </p:nvSpPr>
          <p:spPr>
            <a:xfrm>
              <a:off x="3729924" y="4278851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Elongation </a:t>
              </a:r>
              <a:r>
                <a:rPr lang="en-US" i="1" dirty="0"/>
                <a:t> Q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B5B14E-6AA5-AFA9-58DF-80C5CFA5CB67}"/>
                </a:ext>
              </a:extLst>
            </p:cNvPr>
            <p:cNvSpPr txBox="1"/>
            <p:nvPr/>
          </p:nvSpPr>
          <p:spPr>
            <a:xfrm rot="16200000">
              <a:off x="5763068" y="3008247"/>
              <a:ext cx="1504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Asymmetry  </a:t>
              </a:r>
              <a:r>
                <a:rPr lang="en-US" dirty="0">
                  <a:latin typeface="Symbol" pitchFamily="2" charset="2"/>
                </a:rPr>
                <a:t>a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AAFC3A1-097B-90A2-E01A-B9A4FFECA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056" y="3410313"/>
            <a:ext cx="23495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vernf-vb15-20101124-fin.pdf"/>
          <p:cNvPicPr>
            <a:picLocks noChangeAspect="1"/>
          </p:cNvPicPr>
          <p:nvPr/>
        </p:nvPicPr>
        <p:blipFill>
          <a:blip r:embed="rId2"/>
          <a:srcRect l="8301" t="44444" b="1991"/>
          <a:stretch>
            <a:fillRect/>
          </a:stretch>
        </p:blipFill>
        <p:spPr>
          <a:xfrm>
            <a:off x="1160318" y="1211262"/>
            <a:ext cx="6612082" cy="4998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016" y="5825170"/>
            <a:ext cx="346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Odd-even</a:t>
            </a:r>
            <a:r>
              <a:rPr lang="en-US" sz="1600" dirty="0">
                <a:solidFill>
                  <a:srgbClr val="FF0000"/>
                </a:solidFill>
              </a:rPr>
              <a:t> staggering of</a:t>
            </a:r>
            <a:r>
              <a:rPr lang="en-US" sz="1600" i="1" dirty="0">
                <a:solidFill>
                  <a:srgbClr val="FF0000"/>
                </a:solidFill>
              </a:rPr>
              <a:t> Y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i="1" dirty="0">
                <a:solidFill>
                  <a:srgbClr val="FF0000"/>
                </a:solidFill>
              </a:rPr>
              <a:t>Z</a:t>
            </a:r>
            <a:r>
              <a:rPr lang="en-US" sz="1600" dirty="0">
                <a:solidFill>
                  <a:srgbClr val="FF0000"/>
                </a:solidFill>
              </a:rPr>
              <a:t>):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PM &amp; JR: PRC </a:t>
            </a:r>
            <a:r>
              <a:rPr lang="en-US" sz="1600" b="1" dirty="0">
                <a:solidFill>
                  <a:srgbClr val="FF0000"/>
                </a:solidFill>
              </a:rPr>
              <a:t>90</a:t>
            </a:r>
            <a:r>
              <a:rPr lang="en-US" sz="1600" dirty="0">
                <a:solidFill>
                  <a:srgbClr val="FF0000"/>
                </a:solidFill>
              </a:rPr>
              <a:t> (2014) 014601:  </a:t>
            </a:r>
            <a:r>
              <a:rPr lang="en-US" sz="1600" i="1" dirty="0">
                <a:solidFill>
                  <a:srgbClr val="FF0000"/>
                </a:solidFill>
              </a:rPr>
              <a:t>Y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i="1" dirty="0">
                <a:solidFill>
                  <a:srgbClr val="FF0000"/>
                </a:solidFill>
              </a:rPr>
              <a:t>Z,N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0083" y="5773803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         </a:t>
            </a:r>
            <a:r>
              <a:rPr lang="en-US" sz="1600" i="1" dirty="0">
                <a:solidFill>
                  <a:srgbClr val="FF0000"/>
                </a:solidFill>
              </a:rPr>
              <a:t>Energy</a:t>
            </a:r>
            <a:r>
              <a:rPr lang="en-US" sz="1600" dirty="0">
                <a:solidFill>
                  <a:srgbClr val="FF0000"/>
                </a:solidFill>
              </a:rPr>
              <a:t> dependence: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JR &amp; PM, PRC </a:t>
            </a:r>
            <a:r>
              <a:rPr lang="en-US" sz="1600" b="1" dirty="0">
                <a:solidFill>
                  <a:srgbClr val="FF0000"/>
                </a:solidFill>
              </a:rPr>
              <a:t>88</a:t>
            </a:r>
            <a:r>
              <a:rPr lang="en-US" sz="1600" dirty="0">
                <a:solidFill>
                  <a:srgbClr val="FF0000"/>
                </a:solidFill>
              </a:rPr>
              <a:t> (2013) 064606;</a:t>
            </a:r>
          </a:p>
          <a:p>
            <a:r>
              <a:rPr lang="en-US" sz="1600" dirty="0">
                <a:solidFill>
                  <a:srgbClr val="FF0000"/>
                </a:solidFill>
              </a:rPr>
              <a:t>Ward </a:t>
            </a:r>
            <a:r>
              <a:rPr lang="en-US" sz="1600" i="1" dirty="0">
                <a:solidFill>
                  <a:srgbClr val="FF0000"/>
                </a:solidFill>
              </a:rPr>
              <a:t>et al</a:t>
            </a:r>
            <a:r>
              <a:rPr lang="en-US" sz="1600" dirty="0">
                <a:solidFill>
                  <a:srgbClr val="FF0000"/>
                </a:solidFill>
              </a:rPr>
              <a:t>, PRC </a:t>
            </a:r>
            <a:r>
              <a:rPr lang="en-US" sz="1600" b="1" dirty="0">
                <a:solidFill>
                  <a:srgbClr val="FF0000"/>
                </a:solidFill>
              </a:rPr>
              <a:t>95</a:t>
            </a:r>
            <a:r>
              <a:rPr lang="en-US" sz="1600" dirty="0">
                <a:solidFill>
                  <a:srgbClr val="FF0000"/>
                </a:solidFill>
              </a:rPr>
              <a:t> (2017) 024618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66ACA1-F206-B05A-E2F0-6654F40600C7}"/>
              </a:ext>
            </a:extLst>
          </p:cNvPr>
          <p:cNvSpPr txBox="1"/>
          <p:nvPr/>
        </p:nvSpPr>
        <p:spPr>
          <a:xfrm>
            <a:off x="2650567" y="868952"/>
            <a:ext cx="4016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</a:t>
            </a:r>
            <a:r>
              <a:rPr lang="en-US" sz="1600" dirty="0"/>
              <a:t>. Randrup &amp; P. </a:t>
            </a:r>
            <a:r>
              <a:rPr lang="en-US" sz="1600" dirty="0" err="1"/>
              <a:t>Möller</a:t>
            </a:r>
            <a:r>
              <a:rPr lang="en-US" sz="1600" dirty="0"/>
              <a:t>, PRL </a:t>
            </a:r>
            <a:r>
              <a:rPr lang="en-US" sz="1600" b="1" dirty="0"/>
              <a:t>106 </a:t>
            </a:r>
            <a:r>
              <a:rPr lang="en-US" sz="1600" dirty="0"/>
              <a:t>(2011) 132503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F46FE-BA05-0B11-2A8C-A23BCA30B290}"/>
              </a:ext>
            </a:extLst>
          </p:cNvPr>
          <p:cNvSpPr txBox="1"/>
          <p:nvPr/>
        </p:nvSpPr>
        <p:spPr>
          <a:xfrm>
            <a:off x="2232577" y="276405"/>
            <a:ext cx="4678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The very first Brownian results: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84D147-C702-3B83-8EBD-567A5C21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E81941-733E-7192-EC06-94CF08870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BB16B0-5C5A-168C-F73D-F92D3F1B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8D95AD-ED49-4EA7-C95F-F7BDB8BE2F94}"/>
              </a:ext>
            </a:extLst>
          </p:cNvPr>
          <p:cNvCxnSpPr>
            <a:cxnSpLocks/>
          </p:cNvCxnSpPr>
          <p:nvPr/>
        </p:nvCxnSpPr>
        <p:spPr>
          <a:xfrm>
            <a:off x="1614137" y="3374136"/>
            <a:ext cx="6096000" cy="1088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73A481-9265-87D8-4CDF-6240438C8BA1}"/>
              </a:ext>
            </a:extLst>
          </p:cNvPr>
          <p:cNvCxnSpPr>
            <a:cxnSpLocks/>
          </p:cNvCxnSpPr>
          <p:nvPr/>
        </p:nvCxnSpPr>
        <p:spPr>
          <a:xfrm>
            <a:off x="1614137" y="5513832"/>
            <a:ext cx="6096000" cy="1088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910C8EE-8E00-57F9-8C64-CB92C3E84F60}"/>
              </a:ext>
            </a:extLst>
          </p:cNvPr>
          <p:cNvSpPr txBox="1"/>
          <p:nvPr/>
        </p:nvSpPr>
        <p:spPr>
          <a:xfrm>
            <a:off x="116192" y="181533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0336FE"/>
                </a:solidFill>
              </a:rPr>
              <a:t>240</a:t>
            </a:r>
            <a:r>
              <a:rPr lang="en-US" sz="2400" dirty="0">
                <a:solidFill>
                  <a:srgbClr val="0336FE"/>
                </a:solidFill>
              </a:rPr>
              <a:t>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4F1FC-A29D-B36A-34A6-27B073BA1085}"/>
              </a:ext>
            </a:extLst>
          </p:cNvPr>
          <p:cNvSpPr txBox="1"/>
          <p:nvPr/>
        </p:nvSpPr>
        <p:spPr>
          <a:xfrm>
            <a:off x="7875286" y="1815331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0336FE"/>
                </a:solidFill>
              </a:rPr>
              <a:t>236</a:t>
            </a:r>
            <a:r>
              <a:rPr lang="en-US" sz="2400" dirty="0">
                <a:solidFill>
                  <a:srgbClr val="0336FE"/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DE5B9F-DF02-9C58-A96F-86F8EDD46610}"/>
              </a:ext>
            </a:extLst>
          </p:cNvPr>
          <p:cNvSpPr txBox="1"/>
          <p:nvPr/>
        </p:nvSpPr>
        <p:spPr>
          <a:xfrm>
            <a:off x="101009" y="2603846"/>
            <a:ext cx="138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336FE"/>
                </a:solidFill>
              </a:rPr>
              <a:t>6.53 MeV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8D4CA2-28A5-B7B0-096F-4BED982EE2D5}"/>
              </a:ext>
            </a:extLst>
          </p:cNvPr>
          <p:cNvSpPr txBox="1"/>
          <p:nvPr/>
        </p:nvSpPr>
        <p:spPr>
          <a:xfrm>
            <a:off x="116192" y="2170458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E</a:t>
            </a:r>
            <a:r>
              <a:rPr lang="en-US" sz="2400" dirty="0">
                <a:solidFill>
                  <a:srgbClr val="0336FE"/>
                </a:solidFill>
              </a:rPr>
              <a:t>* =  S</a:t>
            </a:r>
            <a:r>
              <a:rPr lang="en-US" sz="2400" i="1" baseline="-25000" dirty="0">
                <a:solidFill>
                  <a:srgbClr val="0336FE"/>
                </a:solidFill>
              </a:rPr>
              <a:t>n</a:t>
            </a:r>
            <a:endParaRPr lang="en-US" sz="2400" i="1" dirty="0">
              <a:solidFill>
                <a:srgbClr val="0336F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181D1-6701-C916-5B29-DB5FB3538D74}"/>
              </a:ext>
            </a:extLst>
          </p:cNvPr>
          <p:cNvSpPr txBox="1"/>
          <p:nvPr/>
        </p:nvSpPr>
        <p:spPr>
          <a:xfrm>
            <a:off x="7860103" y="2603846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36FE"/>
                </a:solidFill>
              </a:rPr>
              <a:t>6.54 MeV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CDA52A-0DC1-A67B-89E7-244838310DE6}"/>
              </a:ext>
            </a:extLst>
          </p:cNvPr>
          <p:cNvGrpSpPr/>
          <p:nvPr/>
        </p:nvGrpSpPr>
        <p:grpSpPr>
          <a:xfrm>
            <a:off x="7866186" y="3872133"/>
            <a:ext cx="1296765" cy="1153402"/>
            <a:chOff x="7866186" y="3872133"/>
            <a:chExt cx="1296765" cy="1153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DABDCC-163F-28C4-1875-3AB89B65AC64}"/>
                </a:ext>
              </a:extLst>
            </p:cNvPr>
            <p:cNvSpPr txBox="1"/>
            <p:nvPr/>
          </p:nvSpPr>
          <p:spPr>
            <a:xfrm>
              <a:off x="7876961" y="3872133"/>
              <a:ext cx="694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336FE"/>
                  </a:solidFill>
                </a:rPr>
                <a:t>234</a:t>
              </a:r>
              <a:r>
                <a:rPr lang="en-US" sz="2400" dirty="0">
                  <a:solidFill>
                    <a:srgbClr val="0336FE"/>
                  </a:solidFill>
                </a:rPr>
                <a:t>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06B0D4-1A12-BB53-2897-52B4F409A15D}"/>
                </a:ext>
              </a:extLst>
            </p:cNvPr>
            <p:cNvSpPr txBox="1"/>
            <p:nvPr/>
          </p:nvSpPr>
          <p:spPr>
            <a:xfrm>
              <a:off x="7866186" y="4563870"/>
              <a:ext cx="1156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336FE"/>
                  </a:solidFill>
                </a:rPr>
                <a:t>11 MeV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7AA060-53FD-7D0B-3816-AF7063E3D4F5}"/>
                </a:ext>
              </a:extLst>
            </p:cNvPr>
            <p:cNvSpPr txBox="1"/>
            <p:nvPr/>
          </p:nvSpPr>
          <p:spPr>
            <a:xfrm>
              <a:off x="7866186" y="4196772"/>
              <a:ext cx="12967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336FE"/>
                  </a:solidFill>
                </a:rPr>
                <a:t>E</a:t>
              </a:r>
              <a:r>
                <a:rPr lang="en-US" sz="2400" dirty="0">
                  <a:solidFill>
                    <a:srgbClr val="0336FE"/>
                  </a:solidFill>
                </a:rPr>
                <a:t>* ≈ E</a:t>
              </a:r>
              <a:r>
                <a:rPr lang="en-US" sz="2400" baseline="-25000" dirty="0">
                  <a:solidFill>
                    <a:srgbClr val="0336FE"/>
                  </a:solidFill>
                </a:rPr>
                <a:t>GDR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01D4DE0-8A39-5BA7-4741-06FD1234FD6A}"/>
              </a:ext>
            </a:extLst>
          </p:cNvPr>
          <p:cNvSpPr/>
          <p:nvPr/>
        </p:nvSpPr>
        <p:spPr>
          <a:xfrm>
            <a:off x="2273612" y="1450159"/>
            <a:ext cx="1155387" cy="160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1D1CA-5AFC-3A39-F0C8-3F39F5436B1C}"/>
              </a:ext>
            </a:extLst>
          </p:cNvPr>
          <p:cNvSpPr/>
          <p:nvPr/>
        </p:nvSpPr>
        <p:spPr>
          <a:xfrm>
            <a:off x="5321613" y="1417491"/>
            <a:ext cx="1155387" cy="160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BF388A-1DD4-8667-9E14-DC518BFF6DB5}"/>
              </a:ext>
            </a:extLst>
          </p:cNvPr>
          <p:cNvSpPr/>
          <p:nvPr/>
        </p:nvSpPr>
        <p:spPr>
          <a:xfrm>
            <a:off x="2278296" y="3546586"/>
            <a:ext cx="1155387" cy="233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9E8C07-F00A-084B-CFC3-1019CB90001B}"/>
              </a:ext>
            </a:extLst>
          </p:cNvPr>
          <p:cNvSpPr/>
          <p:nvPr/>
        </p:nvSpPr>
        <p:spPr>
          <a:xfrm>
            <a:off x="5262678" y="3598621"/>
            <a:ext cx="1155387" cy="160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6C4FFB-08D7-5071-89B4-C7FC38CD9F6A}"/>
              </a:ext>
            </a:extLst>
          </p:cNvPr>
          <p:cNvGrpSpPr/>
          <p:nvPr/>
        </p:nvGrpSpPr>
        <p:grpSpPr>
          <a:xfrm>
            <a:off x="116192" y="3872133"/>
            <a:ext cx="1388522" cy="1153402"/>
            <a:chOff x="116192" y="3872133"/>
            <a:chExt cx="1388522" cy="115340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6F6BCC-FE48-30EA-DF82-034B9B30F984}"/>
                </a:ext>
              </a:extLst>
            </p:cNvPr>
            <p:cNvSpPr txBox="1"/>
            <p:nvPr/>
          </p:nvSpPr>
          <p:spPr>
            <a:xfrm>
              <a:off x="126967" y="3872133"/>
              <a:ext cx="694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336FE"/>
                  </a:solidFill>
                </a:rPr>
                <a:t>234</a:t>
              </a:r>
              <a:r>
                <a:rPr lang="en-US" sz="2400" dirty="0">
                  <a:solidFill>
                    <a:srgbClr val="0336FE"/>
                  </a:solidFill>
                </a:rPr>
                <a:t>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98634B-5D28-A37E-B336-67C18B708809}"/>
                </a:ext>
              </a:extLst>
            </p:cNvPr>
            <p:cNvSpPr txBox="1"/>
            <p:nvPr/>
          </p:nvSpPr>
          <p:spPr>
            <a:xfrm>
              <a:off x="116192" y="4563870"/>
              <a:ext cx="1388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336FE"/>
                  </a:solidFill>
                </a:rPr>
                <a:t>6.84 MeV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B09355-D143-9093-D283-190B907D7DA4}"/>
                </a:ext>
              </a:extLst>
            </p:cNvPr>
            <p:cNvSpPr txBox="1"/>
            <p:nvPr/>
          </p:nvSpPr>
          <p:spPr>
            <a:xfrm>
              <a:off x="116192" y="4196772"/>
              <a:ext cx="1098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336FE"/>
                  </a:solidFill>
                </a:rPr>
                <a:t>E</a:t>
              </a:r>
              <a:r>
                <a:rPr lang="en-US" sz="2400" dirty="0">
                  <a:solidFill>
                    <a:srgbClr val="0336FE"/>
                  </a:solidFill>
                </a:rPr>
                <a:t>* =  S</a:t>
              </a:r>
              <a:r>
                <a:rPr lang="en-US" sz="2400" i="1" baseline="-25000" dirty="0">
                  <a:solidFill>
                    <a:srgbClr val="0336FE"/>
                  </a:solidFill>
                </a:rPr>
                <a:t>n</a:t>
              </a:r>
              <a:endParaRPr lang="en-US" sz="2400" i="1" dirty="0">
                <a:solidFill>
                  <a:srgbClr val="0336FE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FB16A24-0771-D5E8-AE57-7F30AEDCC3FB}"/>
              </a:ext>
            </a:extLst>
          </p:cNvPr>
          <p:cNvSpPr txBox="1"/>
          <p:nvPr/>
        </p:nvSpPr>
        <p:spPr>
          <a:xfrm>
            <a:off x="7875286" y="2170458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E</a:t>
            </a:r>
            <a:r>
              <a:rPr lang="en-US" sz="2400" dirty="0">
                <a:solidFill>
                  <a:srgbClr val="0336FE"/>
                </a:solidFill>
              </a:rPr>
              <a:t>* =  S</a:t>
            </a:r>
            <a:r>
              <a:rPr lang="en-US" sz="2400" i="1" baseline="-25000" dirty="0">
                <a:solidFill>
                  <a:srgbClr val="0336FE"/>
                </a:solidFill>
              </a:rPr>
              <a:t>n</a:t>
            </a:r>
            <a:endParaRPr lang="en-US" sz="2400" i="1" dirty="0">
              <a:solidFill>
                <a:srgbClr val="0336F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B27A0B-8C36-7A8F-4618-150E7C0C5584}"/>
              </a:ext>
            </a:extLst>
          </p:cNvPr>
          <p:cNvSpPr/>
          <p:nvPr/>
        </p:nvSpPr>
        <p:spPr>
          <a:xfrm>
            <a:off x="5885071" y="5034412"/>
            <a:ext cx="914400" cy="68837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A314C-6652-0D86-0C4D-BE26FF4C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9F50-EBB3-D58A-6ADA-8FFD9A05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8EF1-A4DB-EBB5-349F-83B66F9B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BE6CD28-2E15-BBF7-C028-9BF6EC423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066" y="582031"/>
            <a:ext cx="4857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336FE"/>
                </a:solidFill>
              </a:rPr>
              <a:t>K.-H. Schmidt </a:t>
            </a:r>
            <a:r>
              <a:rPr lang="en-US" sz="1800" i="1" dirty="0">
                <a:solidFill>
                  <a:srgbClr val="0336FE"/>
                </a:solidFill>
              </a:rPr>
              <a:t>et al.</a:t>
            </a:r>
            <a:r>
              <a:rPr lang="en-US" sz="1800" dirty="0">
                <a:solidFill>
                  <a:srgbClr val="0336FE"/>
                </a:solidFill>
              </a:rPr>
              <a:t>,  </a:t>
            </a:r>
            <a:r>
              <a:rPr lang="en-US" sz="1800" dirty="0" err="1">
                <a:solidFill>
                  <a:srgbClr val="0336FE"/>
                </a:solidFill>
              </a:rPr>
              <a:t>Nucl</a:t>
            </a:r>
            <a:r>
              <a:rPr lang="en-US" sz="1800" dirty="0">
                <a:solidFill>
                  <a:srgbClr val="0336FE"/>
                </a:solidFill>
              </a:rPr>
              <a:t>. Phys. A </a:t>
            </a:r>
            <a:r>
              <a:rPr lang="en-US" sz="1800" b="1" dirty="0">
                <a:solidFill>
                  <a:srgbClr val="0336FE"/>
                </a:solidFill>
              </a:rPr>
              <a:t>665</a:t>
            </a:r>
            <a:r>
              <a:rPr lang="en-US" sz="1800" dirty="0">
                <a:solidFill>
                  <a:srgbClr val="0336FE"/>
                </a:solidFill>
              </a:rPr>
              <a:t> (2000) 221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2CEFF7-57E4-BF9C-7106-0F764D4BD125}"/>
              </a:ext>
            </a:extLst>
          </p:cNvPr>
          <p:cNvSpPr txBox="1"/>
          <p:nvPr/>
        </p:nvSpPr>
        <p:spPr>
          <a:xfrm>
            <a:off x="2164867" y="1256146"/>
            <a:ext cx="4814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Measured the fragment charge distributions </a:t>
            </a:r>
            <a:r>
              <a:rPr lang="en-US" i="1" dirty="0">
                <a:solidFill>
                  <a:srgbClr val="0336FE"/>
                </a:solidFill>
              </a:rPr>
              <a:t>Y</a:t>
            </a:r>
            <a:r>
              <a:rPr lang="en-US" dirty="0">
                <a:solidFill>
                  <a:srgbClr val="0336FE"/>
                </a:solidFill>
              </a:rPr>
              <a:t>(</a:t>
            </a:r>
            <a:r>
              <a:rPr lang="en-US" i="1" dirty="0">
                <a:solidFill>
                  <a:srgbClr val="0336FE"/>
                </a:solidFill>
              </a:rPr>
              <a:t>Z</a:t>
            </a:r>
            <a:r>
              <a:rPr lang="en-US" baseline="-25000" dirty="0">
                <a:solidFill>
                  <a:srgbClr val="0336FE"/>
                </a:solidFill>
              </a:rPr>
              <a:t>F</a:t>
            </a:r>
            <a:r>
              <a:rPr lang="en-US" dirty="0">
                <a:solidFill>
                  <a:srgbClr val="0336FE"/>
                </a:solidFill>
              </a:rPr>
              <a:t>)</a:t>
            </a:r>
          </a:p>
          <a:p>
            <a:r>
              <a:rPr lang="en-US" dirty="0">
                <a:solidFill>
                  <a:srgbClr val="0336FE"/>
                </a:solidFill>
              </a:rPr>
              <a:t>from fission of </a:t>
            </a:r>
            <a:r>
              <a:rPr lang="en-US" i="1" dirty="0">
                <a:solidFill>
                  <a:srgbClr val="FF0000"/>
                </a:solidFill>
              </a:rPr>
              <a:t>seventy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336FE"/>
                </a:solidFill>
              </a:rPr>
              <a:t>radioactive nuclei </a:t>
            </a:r>
          </a:p>
          <a:p>
            <a:r>
              <a:rPr lang="en-US" dirty="0">
                <a:solidFill>
                  <a:srgbClr val="0336FE"/>
                </a:solidFill>
              </a:rPr>
              <a:t>in one single experiment at GSI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A5B7F7-9500-D9DB-04E0-21B66C836378}"/>
              </a:ext>
            </a:extLst>
          </p:cNvPr>
          <p:cNvGrpSpPr/>
          <p:nvPr/>
        </p:nvGrpSpPr>
        <p:grpSpPr>
          <a:xfrm>
            <a:off x="1879601" y="2796716"/>
            <a:ext cx="5724583" cy="1582737"/>
            <a:chOff x="1879601" y="2796716"/>
            <a:chExt cx="5724583" cy="1582737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A507C28-43DB-FE7C-E254-12AC1562E607}"/>
                </a:ext>
              </a:extLst>
            </p:cNvPr>
            <p:cNvCxnSpPr>
              <a:cxnSpLocks/>
            </p:cNvCxnSpPr>
            <p:nvPr/>
          </p:nvCxnSpPr>
          <p:spPr>
            <a:xfrm>
              <a:off x="5335589" y="3449912"/>
              <a:ext cx="5943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AE95154-1DB6-3A08-2A7F-CBBD77F4C674}"/>
                </a:ext>
              </a:extLst>
            </p:cNvPr>
            <p:cNvGrpSpPr/>
            <p:nvPr/>
          </p:nvGrpSpPr>
          <p:grpSpPr>
            <a:xfrm>
              <a:off x="1879601" y="2796716"/>
              <a:ext cx="5724583" cy="1582737"/>
              <a:chOff x="1879601" y="2796716"/>
              <a:chExt cx="5724583" cy="158273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E101629-0DCC-0D64-118D-1BD434373E67}"/>
                  </a:ext>
                </a:extLst>
              </p:cNvPr>
              <p:cNvGrpSpPr/>
              <p:nvPr/>
            </p:nvGrpSpPr>
            <p:grpSpPr>
              <a:xfrm>
                <a:off x="1879601" y="2796716"/>
                <a:ext cx="5724583" cy="1582737"/>
                <a:chOff x="171451" y="4044950"/>
                <a:chExt cx="5724583" cy="1582737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BD9DC00-3579-0406-F2C4-147E05212614}"/>
                    </a:ext>
                  </a:extLst>
                </p:cNvPr>
                <p:cNvGrpSpPr/>
                <p:nvPr/>
              </p:nvGrpSpPr>
              <p:grpSpPr>
                <a:xfrm>
                  <a:off x="1498600" y="4044950"/>
                  <a:ext cx="425450" cy="1581150"/>
                  <a:chOff x="1498600" y="4044950"/>
                  <a:chExt cx="425450" cy="1581150"/>
                </a:xfrm>
              </p:grpSpPr>
              <p:sp>
                <p:nvSpPr>
                  <p:cNvPr id="30" name="TextBox 10">
                    <a:extLst>
                      <a:ext uri="{FF2B5EF4-FFF2-40B4-BE49-F238E27FC236}">
                        <a16:creationId xmlns:a16="http://schemas.microsoft.com/office/drawing/2014/main" id="{140F3D73-0E02-6D6C-363C-64B9E098E73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8600" y="5257800"/>
                    <a:ext cx="425450" cy="368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dirty="0"/>
                      <a:t>Be</a:t>
                    </a:r>
                  </a:p>
                </p:txBody>
              </p:sp>
              <p:sp>
                <p:nvSpPr>
                  <p:cNvPr id="31" name="Cube 30">
                    <a:extLst>
                      <a:ext uri="{FF2B5EF4-FFF2-40B4-BE49-F238E27FC236}">
                        <a16:creationId xmlns:a16="http://schemas.microsoft.com/office/drawing/2014/main" id="{AAD66B75-CFE8-9617-5C6E-7B18699A0FC6}"/>
                      </a:ext>
                    </a:extLst>
                  </p:cNvPr>
                  <p:cNvSpPr/>
                  <p:nvPr/>
                </p:nvSpPr>
                <p:spPr>
                  <a:xfrm>
                    <a:off x="1498600" y="4044950"/>
                    <a:ext cx="355600" cy="1296988"/>
                  </a:xfrm>
                  <a:prstGeom prst="cube">
                    <a:avLst>
                      <a:gd name="adj" fmla="val 96427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19097B6-5E60-9091-615D-F65644811F24}"/>
                    </a:ext>
                  </a:extLst>
                </p:cNvPr>
                <p:cNvGrpSpPr/>
                <p:nvPr/>
              </p:nvGrpSpPr>
              <p:grpSpPr>
                <a:xfrm>
                  <a:off x="3179763" y="4044950"/>
                  <a:ext cx="447676" cy="1582737"/>
                  <a:chOff x="3179763" y="4044950"/>
                  <a:chExt cx="447676" cy="1582737"/>
                </a:xfrm>
              </p:grpSpPr>
              <p:sp>
                <p:nvSpPr>
                  <p:cNvPr id="28" name="TextBox 8">
                    <a:extLst>
                      <a:ext uri="{FF2B5EF4-FFF2-40B4-BE49-F238E27FC236}">
                        <a16:creationId xmlns:a16="http://schemas.microsoft.com/office/drawing/2014/main" id="{176EC58A-7CDF-2BD6-2D00-605E6EAA8E7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1989" y="5257800"/>
                    <a:ext cx="425450" cy="36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dirty="0" err="1"/>
                      <a:t>Pb</a:t>
                    </a:r>
                    <a:endParaRPr lang="en-US" sz="1800" dirty="0"/>
                  </a:p>
                </p:txBody>
              </p:sp>
              <p:sp>
                <p:nvSpPr>
                  <p:cNvPr id="29" name="Cube 28">
                    <a:extLst>
                      <a:ext uri="{FF2B5EF4-FFF2-40B4-BE49-F238E27FC236}">
                        <a16:creationId xmlns:a16="http://schemas.microsoft.com/office/drawing/2014/main" id="{DC06BBE2-04E2-0BE0-7C62-3217F21BD7F8}"/>
                      </a:ext>
                    </a:extLst>
                  </p:cNvPr>
                  <p:cNvSpPr/>
                  <p:nvPr/>
                </p:nvSpPr>
                <p:spPr>
                  <a:xfrm>
                    <a:off x="3179763" y="4044950"/>
                    <a:ext cx="355600" cy="1295400"/>
                  </a:xfrm>
                  <a:prstGeom prst="cube">
                    <a:avLst>
                      <a:gd name="adj" fmla="val 96427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15B850B-5F0E-6FAA-5D79-BEEC3576D447}"/>
                    </a:ext>
                  </a:extLst>
                </p:cNvPr>
                <p:cNvGrpSpPr/>
                <p:nvPr/>
              </p:nvGrpSpPr>
              <p:grpSpPr>
                <a:xfrm>
                  <a:off x="171451" y="4368006"/>
                  <a:ext cx="1076324" cy="807244"/>
                  <a:chOff x="171451" y="4368006"/>
                  <a:chExt cx="1076324" cy="807244"/>
                </a:xfrm>
              </p:grpSpPr>
              <p:sp>
                <p:nvSpPr>
                  <p:cNvPr id="25" name="TextBox 7">
                    <a:extLst>
                      <a:ext uri="{FF2B5EF4-FFF2-40B4-BE49-F238E27FC236}">
                        <a16:creationId xmlns:a16="http://schemas.microsoft.com/office/drawing/2014/main" id="{FF3D1CA5-5BF0-F85F-1AB5-C81C58DBBC9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1451" y="4368006"/>
                    <a:ext cx="566737" cy="368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baseline="30000" dirty="0"/>
                      <a:t>238</a:t>
                    </a:r>
                    <a:r>
                      <a:rPr lang="en-US" sz="1800" dirty="0"/>
                      <a:t>U</a:t>
                    </a:r>
                  </a:p>
                </p:txBody>
              </p:sp>
              <p:sp>
                <p:nvSpPr>
                  <p:cNvPr id="26" name="TextBox 9">
                    <a:extLst>
                      <a:ext uri="{FF2B5EF4-FFF2-40B4-BE49-F238E27FC236}">
                        <a16:creationId xmlns:a16="http://schemas.microsoft.com/office/drawing/2014/main" id="{49279415-AA92-115D-3DB4-E27EC2D8007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825" y="4867275"/>
                    <a:ext cx="765175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400" dirty="0"/>
                      <a:t>1 A GeV</a:t>
                    </a:r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65F9F5C9-F641-D1FD-4E4E-2C73B46B1457}"/>
                      </a:ext>
                    </a:extLst>
                  </p:cNvPr>
                  <p:cNvCxnSpPr/>
                  <p:nvPr/>
                </p:nvCxnSpPr>
                <p:spPr>
                  <a:xfrm>
                    <a:off x="180975" y="4720034"/>
                    <a:ext cx="1066800" cy="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EDEFC9E-DC93-F44C-F050-7B7A2EF96F60}"/>
                    </a:ext>
                  </a:extLst>
                </p:cNvPr>
                <p:cNvGrpSpPr/>
                <p:nvPr/>
              </p:nvGrpSpPr>
              <p:grpSpPr>
                <a:xfrm>
                  <a:off x="3759962" y="4351320"/>
                  <a:ext cx="2136072" cy="812800"/>
                  <a:chOff x="3759962" y="4351320"/>
                  <a:chExt cx="2136072" cy="812800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316C3640-1D70-0069-A518-226398771F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9459" y="4506895"/>
                    <a:ext cx="146050" cy="146050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975CCD1C-617D-97E4-7D44-A0B02658349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378509" y="4964095"/>
                    <a:ext cx="131763" cy="9842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76F62217-F02D-BFE8-336A-C8EB84C1DC6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54584" y="4600558"/>
                    <a:ext cx="838200" cy="61912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DECA5826-1BF6-5C64-E91A-3C6BC2450357}"/>
                      </a:ext>
                    </a:extLst>
                  </p:cNvPr>
                  <p:cNvCxnSpPr/>
                  <p:nvPr/>
                </p:nvCxnSpPr>
                <p:spPr>
                  <a:xfrm>
                    <a:off x="4454584" y="4779945"/>
                    <a:ext cx="838200" cy="18415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12">
                    <a:extLst>
                      <a:ext uri="{FF2B5EF4-FFF2-40B4-BE49-F238E27FC236}">
                        <a16:creationId xmlns:a16="http://schemas.microsoft.com/office/drawing/2014/main" id="{FCEFE637-2303-8798-30C2-CA1465F11AF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05509" y="4795820"/>
                    <a:ext cx="390525" cy="368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i="1"/>
                      <a:t>Z</a:t>
                    </a:r>
                    <a:r>
                      <a:rPr lang="en-US" sz="1800" baseline="-25000"/>
                      <a:t>1</a:t>
                    </a:r>
                  </a:p>
                </p:txBody>
              </p:sp>
              <p:sp>
                <p:nvSpPr>
                  <p:cNvPr id="23" name="TextBox 26">
                    <a:extLst>
                      <a:ext uri="{FF2B5EF4-FFF2-40B4-BE49-F238E27FC236}">
                        <a16:creationId xmlns:a16="http://schemas.microsoft.com/office/drawing/2014/main" id="{5222A582-27B7-E1D2-C60E-C5ECAF99FC0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05509" y="4351320"/>
                    <a:ext cx="390525" cy="369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i="1"/>
                      <a:t>Z</a:t>
                    </a:r>
                    <a:r>
                      <a:rPr lang="en-US" sz="1800" baseline="-25000"/>
                      <a:t>2</a:t>
                    </a: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BC5D33C8-76B2-30B8-4B73-CA2CFAC81DC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759962" y="4631514"/>
                    <a:ext cx="219075" cy="1651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882D784-4826-8A4C-A0D5-E8FFB83BE373}"/>
                    </a:ext>
                  </a:extLst>
                </p:cNvPr>
                <p:cNvGrpSpPr/>
                <p:nvPr/>
              </p:nvGrpSpPr>
              <p:grpSpPr>
                <a:xfrm>
                  <a:off x="2003425" y="4342606"/>
                  <a:ext cx="1066800" cy="459978"/>
                  <a:chOff x="2003425" y="4342606"/>
                  <a:chExt cx="1066800" cy="459978"/>
                </a:xfrm>
              </p:grpSpPr>
              <p:sp>
                <p:nvSpPr>
                  <p:cNvPr id="15" name="TextBox 11">
                    <a:extLst>
                      <a:ext uri="{FF2B5EF4-FFF2-40B4-BE49-F238E27FC236}">
                        <a16:creationId xmlns:a16="http://schemas.microsoft.com/office/drawing/2014/main" id="{99151A9A-A84A-9F9A-307B-4F3944D5C9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3438" y="4342606"/>
                    <a:ext cx="38183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i="1" baseline="30000" dirty="0"/>
                      <a:t>A</a:t>
                    </a:r>
                    <a:r>
                      <a:rPr lang="en-US" sz="1800" i="1" dirty="0"/>
                      <a:t>Z</a:t>
                    </a:r>
                  </a:p>
                </p:txBody>
              </p: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5426A3FB-FBEC-F7AF-19D4-0430252EFEEF}"/>
                      </a:ext>
                    </a:extLst>
                  </p:cNvPr>
                  <p:cNvCxnSpPr/>
                  <p:nvPr/>
                </p:nvCxnSpPr>
                <p:spPr>
                  <a:xfrm>
                    <a:off x="2003425" y="4720034"/>
                    <a:ext cx="1066800" cy="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8A537129-99C4-4F90-802C-C9AF3E62B95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559051" y="4637484"/>
                    <a:ext cx="219075" cy="165100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0E8DD48-ACF9-63DF-5A30-0A70EBBC26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3392" y="3401568"/>
                <a:ext cx="238946" cy="155448"/>
              </a:xfrm>
              <a:prstGeom prst="ellipse">
                <a:avLst/>
              </a:prstGeom>
              <a:solidFill>
                <a:srgbClr val="0336FE"/>
              </a:solidFill>
              <a:ln w="285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1A2825-6C6B-0869-F3E9-0677E8B9B7C5}"/>
              </a:ext>
            </a:extLst>
          </p:cNvPr>
          <p:cNvSpPr txBox="1"/>
          <p:nvPr/>
        </p:nvSpPr>
        <p:spPr>
          <a:xfrm>
            <a:off x="2064475" y="4658191"/>
            <a:ext cx="193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Abrasion-Ablation: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B5F0E-304A-1D45-14BD-A50B6646B315}"/>
              </a:ext>
            </a:extLst>
          </p:cNvPr>
          <p:cNvSpPr txBox="1"/>
          <p:nvPr/>
        </p:nvSpPr>
        <p:spPr>
          <a:xfrm>
            <a:off x="5607466" y="4658191"/>
            <a:ext cx="241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Giant Dipole Resonance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A89D0FF-C068-AE6E-31BB-4AAB531C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70" y="5027523"/>
            <a:ext cx="4612187" cy="124653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6EE0A1B-633F-BD23-B1B5-A3B4E4120F63}"/>
              </a:ext>
            </a:extLst>
          </p:cNvPr>
          <p:cNvCxnSpPr>
            <a:cxnSpLocks/>
          </p:cNvCxnSpPr>
          <p:nvPr/>
        </p:nvCxnSpPr>
        <p:spPr>
          <a:xfrm flipV="1">
            <a:off x="2914111" y="4156373"/>
            <a:ext cx="235426" cy="4712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olor online) A schematic for the macroscopic description of... | Download  Scientific Diagram">
            <a:extLst>
              <a:ext uri="{FF2B5EF4-FFF2-40B4-BE49-F238E27FC236}">
                <a16:creationId xmlns:a16="http://schemas.microsoft.com/office/drawing/2014/main" id="{B1B38DF3-463F-BB18-8108-96B832698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95" y="5058825"/>
            <a:ext cx="1435906" cy="140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454C41-CF92-1936-94CA-D386AED04638}"/>
              </a:ext>
            </a:extLst>
          </p:cNvPr>
          <p:cNvCxnSpPr>
            <a:cxnSpLocks/>
          </p:cNvCxnSpPr>
          <p:nvPr/>
        </p:nvCxnSpPr>
        <p:spPr>
          <a:xfrm flipH="1" flipV="1">
            <a:off x="5392802" y="3969000"/>
            <a:ext cx="592979" cy="5623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FC87F05-DF8A-2533-96FA-8BF3D4EB40FF}"/>
              </a:ext>
            </a:extLst>
          </p:cNvPr>
          <p:cNvSpPr txBox="1"/>
          <p:nvPr/>
        </p:nvSpPr>
        <p:spPr>
          <a:xfrm>
            <a:off x="7620000" y="502010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E* </a:t>
            </a:r>
            <a:r>
              <a:rPr lang="en-US" dirty="0"/>
              <a:t>≈ 11 MeV</a:t>
            </a:r>
          </a:p>
        </p:txBody>
      </p:sp>
      <p:sp>
        <p:nvSpPr>
          <p:cNvPr id="3082" name="Rectangle 3081">
            <a:extLst>
              <a:ext uri="{FF2B5EF4-FFF2-40B4-BE49-F238E27FC236}">
                <a16:creationId xmlns:a16="http://schemas.microsoft.com/office/drawing/2014/main" id="{5BD1A2CC-33D2-BE05-BFC7-CCCA41FC4108}"/>
              </a:ext>
            </a:extLst>
          </p:cNvPr>
          <p:cNvSpPr/>
          <p:nvPr/>
        </p:nvSpPr>
        <p:spPr>
          <a:xfrm>
            <a:off x="4805363" y="2730564"/>
            <a:ext cx="2895599" cy="1607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5" grpId="0"/>
      <p:bldP spid="30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5CCC-20D3-6B9B-FFF3-C5676DD1D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252C-E13A-5927-0133-6B722D7F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7A698-7963-2E2D-6EEF-89979BE5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EFE05-840A-935D-54B0-CBE5A11F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NuDat 3">
            <a:extLst>
              <a:ext uri="{FF2B5EF4-FFF2-40B4-BE49-F238E27FC236}">
                <a16:creationId xmlns:a16="http://schemas.microsoft.com/office/drawing/2014/main" id="{38D9D2F7-B3C6-2036-47A5-AE214C39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31900"/>
            <a:ext cx="63500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CE3559-BCD2-CC7B-E987-B3E6BAAA04F8}"/>
              </a:ext>
            </a:extLst>
          </p:cNvPr>
          <p:cNvSpPr/>
          <p:nvPr/>
        </p:nvSpPr>
        <p:spPr>
          <a:xfrm>
            <a:off x="1752600" y="5234317"/>
            <a:ext cx="6172200" cy="406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863CBF-A4E2-A573-32DD-169C8DD5CD00}"/>
              </a:ext>
            </a:extLst>
          </p:cNvPr>
          <p:cNvGrpSpPr/>
          <p:nvPr/>
        </p:nvGrpSpPr>
        <p:grpSpPr>
          <a:xfrm>
            <a:off x="1752600" y="4827226"/>
            <a:ext cx="6248400" cy="954440"/>
            <a:chOff x="1752600" y="4827226"/>
            <a:chExt cx="6248400" cy="954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D70F46-2943-A329-E6DF-F966EEFABF51}"/>
                </a:ext>
              </a:extLst>
            </p:cNvPr>
            <p:cNvGrpSpPr/>
            <p:nvPr/>
          </p:nvGrpSpPr>
          <p:grpSpPr>
            <a:xfrm>
              <a:off x="1752600" y="4827226"/>
              <a:ext cx="6248400" cy="412265"/>
              <a:chOff x="1752600" y="4827226"/>
              <a:chExt cx="6248400" cy="41226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DB2C0B-7867-B18F-81A1-836B2E357D0E}"/>
                  </a:ext>
                </a:extLst>
              </p:cNvPr>
              <p:cNvSpPr txBox="1"/>
              <p:nvPr/>
            </p:nvSpPr>
            <p:spPr>
              <a:xfrm>
                <a:off x="3271394" y="4862162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  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72771E3-7D5B-39A8-7F89-C453CFA8ADAA}"/>
                  </a:ext>
                </a:extLst>
              </p:cNvPr>
              <p:cNvGrpSpPr/>
              <p:nvPr/>
            </p:nvGrpSpPr>
            <p:grpSpPr>
              <a:xfrm>
                <a:off x="1752600" y="4827226"/>
                <a:ext cx="6248400" cy="412265"/>
                <a:chOff x="1905000" y="5872778"/>
                <a:chExt cx="6248400" cy="412265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3D18AE4B-D19F-D39B-E8C4-C740078E7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5000" y="6257183"/>
                  <a:ext cx="6248400" cy="278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D136327-28F9-F8A7-1F39-B1916B086EB2}"/>
                    </a:ext>
                  </a:extLst>
                </p:cNvPr>
                <p:cNvSpPr txBox="1"/>
                <p:nvPr/>
              </p:nvSpPr>
              <p:spPr>
                <a:xfrm>
                  <a:off x="4876800" y="587277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DD7FE9F-5758-B70B-C021-EB66B73CD5D7}"/>
                    </a:ext>
                  </a:extLst>
                </p:cNvPr>
                <p:cNvSpPr txBox="1"/>
                <p:nvPr/>
              </p:nvSpPr>
              <p:spPr>
                <a:xfrm>
                  <a:off x="6586330" y="59157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150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ECE478-965C-3ED0-91D0-1CD47E1DC863}"/>
                </a:ext>
              </a:extLst>
            </p:cNvPr>
            <p:cNvSpPr txBox="1"/>
            <p:nvPr/>
          </p:nvSpPr>
          <p:spPr>
            <a:xfrm>
              <a:off x="3996226" y="5320001"/>
              <a:ext cx="1684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Neutrons  </a:t>
              </a:r>
              <a:r>
                <a:rPr lang="en-US" sz="2400" i="1" dirty="0"/>
                <a:t>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261BEEC-87D4-CEB5-4AE4-51FF979B4C44}"/>
              </a:ext>
            </a:extLst>
          </p:cNvPr>
          <p:cNvSpPr/>
          <p:nvPr/>
        </p:nvSpPr>
        <p:spPr>
          <a:xfrm>
            <a:off x="1391474" y="609600"/>
            <a:ext cx="418704" cy="5031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026260-A699-4AEA-08FF-EF7460465BD8}"/>
              </a:ext>
            </a:extLst>
          </p:cNvPr>
          <p:cNvGrpSpPr/>
          <p:nvPr/>
        </p:nvGrpSpPr>
        <p:grpSpPr>
          <a:xfrm>
            <a:off x="1143000" y="652705"/>
            <a:ext cx="1190569" cy="4566539"/>
            <a:chOff x="236074" y="929895"/>
            <a:chExt cx="1190569" cy="45665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9C6E74E-C306-E579-71EA-493CF4623E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39" y="929895"/>
              <a:ext cx="26121" cy="4566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C17485-E9B2-B2ED-8ABA-71E0E118D6BD}"/>
                </a:ext>
              </a:extLst>
            </p:cNvPr>
            <p:cNvSpPr txBox="1"/>
            <p:nvPr/>
          </p:nvSpPr>
          <p:spPr>
            <a:xfrm rot="16200000">
              <a:off x="-249828" y="3133051"/>
              <a:ext cx="1433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Protons  </a:t>
              </a:r>
              <a:r>
                <a:rPr lang="en-US" sz="2400" i="1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0BF02F-523D-AD98-3D9D-27A654F4F506}"/>
                </a:ext>
              </a:extLst>
            </p:cNvPr>
            <p:cNvSpPr txBox="1"/>
            <p:nvPr/>
          </p:nvSpPr>
          <p:spPr>
            <a:xfrm>
              <a:off x="890919" y="192257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164D21-DAE0-5D5E-0B47-2B027CC2EA39}"/>
                </a:ext>
              </a:extLst>
            </p:cNvPr>
            <p:cNvSpPr txBox="1"/>
            <p:nvPr/>
          </p:nvSpPr>
          <p:spPr>
            <a:xfrm>
              <a:off x="908778" y="36703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1C23D426-38DC-908B-E001-97498BBF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597" y="158622"/>
            <a:ext cx="26139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336FE"/>
                </a:solidFill>
              </a:rPr>
              <a:t>K.-H. Schmidt </a:t>
            </a:r>
            <a:r>
              <a:rPr lang="en-US" sz="1600" i="1" dirty="0">
                <a:solidFill>
                  <a:srgbClr val="0336FE"/>
                </a:solidFill>
              </a:rPr>
              <a:t>et al.</a:t>
            </a:r>
            <a:r>
              <a:rPr lang="en-US" sz="1600" dirty="0">
                <a:solidFill>
                  <a:srgbClr val="0336FE"/>
                </a:solidFill>
              </a:rPr>
              <a:t>, </a:t>
            </a:r>
          </a:p>
          <a:p>
            <a:pPr eaLnBrk="1" hangingPunct="1"/>
            <a:r>
              <a:rPr lang="en-US" sz="1600" dirty="0" err="1">
                <a:solidFill>
                  <a:srgbClr val="0336FE"/>
                </a:solidFill>
              </a:rPr>
              <a:t>Nucl</a:t>
            </a:r>
            <a:r>
              <a:rPr lang="en-US" sz="1600" dirty="0">
                <a:solidFill>
                  <a:srgbClr val="0336FE"/>
                </a:solidFill>
              </a:rPr>
              <a:t>. Phys. A </a:t>
            </a:r>
            <a:r>
              <a:rPr lang="en-US" sz="1600" b="1" dirty="0">
                <a:solidFill>
                  <a:srgbClr val="0336FE"/>
                </a:solidFill>
              </a:rPr>
              <a:t>665</a:t>
            </a:r>
            <a:r>
              <a:rPr lang="en-US" sz="1600" dirty="0">
                <a:solidFill>
                  <a:srgbClr val="0336FE"/>
                </a:solidFill>
              </a:rPr>
              <a:t> (2000) 221: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CDE6E5C8-7A42-5DBD-C740-708AEBF7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926" y="746220"/>
            <a:ext cx="37000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336FE"/>
                </a:solidFill>
              </a:rPr>
              <a:t>Fission fragment charge distributions </a:t>
            </a:r>
          </a:p>
          <a:p>
            <a:pPr eaLnBrk="1" hangingPunct="1"/>
            <a:r>
              <a:rPr lang="en-US" sz="1800" dirty="0">
                <a:solidFill>
                  <a:srgbClr val="0336FE"/>
                </a:solidFill>
              </a:rPr>
              <a:t>for </a:t>
            </a:r>
            <a:r>
              <a:rPr lang="en-US" sz="1800" i="1" dirty="0">
                <a:solidFill>
                  <a:srgbClr val="FF0000"/>
                </a:solidFill>
              </a:rPr>
              <a:t>seventy</a:t>
            </a:r>
            <a:r>
              <a:rPr lang="en-US" sz="1800" dirty="0">
                <a:solidFill>
                  <a:srgbClr val="0336FE"/>
                </a:solidFill>
              </a:rPr>
              <a:t> radioactive nuclei at GSI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8FC78C-2F14-0E8C-AA6B-AA2C8A78F221}"/>
              </a:ext>
            </a:extLst>
          </p:cNvPr>
          <p:cNvSpPr>
            <a:spLocks noChangeAspect="1"/>
          </p:cNvSpPr>
          <p:nvPr/>
        </p:nvSpPr>
        <p:spPr>
          <a:xfrm rot="-900000">
            <a:off x="5412399" y="2114881"/>
            <a:ext cx="1280160" cy="196532"/>
          </a:xfrm>
          <a:prstGeom prst="ellipse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B8660716-ACD0-527F-4A59-23A1BDE6217C}"/>
              </a:ext>
            </a:extLst>
          </p:cNvPr>
          <p:cNvSpPr>
            <a:spLocks noChangeAspect="1"/>
          </p:cNvSpPr>
          <p:nvPr/>
        </p:nvSpPr>
        <p:spPr>
          <a:xfrm rot="18000000" flipH="1" flipV="1">
            <a:off x="4914607" y="1283275"/>
            <a:ext cx="437664" cy="1049540"/>
          </a:xfrm>
          <a:prstGeom prst="upArrow">
            <a:avLst>
              <a:gd name="adj1" fmla="val 27821"/>
              <a:gd name="adj2" fmla="val 50000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DB8063-F749-4385-ED31-44FE6757408B}"/>
              </a:ext>
            </a:extLst>
          </p:cNvPr>
          <p:cNvGrpSpPr>
            <a:grpSpLocks noChangeAspect="1"/>
          </p:cNvGrpSpPr>
          <p:nvPr/>
        </p:nvGrpSpPr>
        <p:grpSpPr>
          <a:xfrm>
            <a:off x="4694422" y="3526524"/>
            <a:ext cx="3737099" cy="1096568"/>
            <a:chOff x="180975" y="4044950"/>
            <a:chExt cx="5393960" cy="158273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FFA4E9C-C243-037A-D8C4-0ED87BBF6E95}"/>
                </a:ext>
              </a:extLst>
            </p:cNvPr>
            <p:cNvGrpSpPr/>
            <p:nvPr/>
          </p:nvGrpSpPr>
          <p:grpSpPr>
            <a:xfrm>
              <a:off x="1498600" y="4044950"/>
              <a:ext cx="425450" cy="1581150"/>
              <a:chOff x="1498600" y="4044950"/>
              <a:chExt cx="425450" cy="1581150"/>
            </a:xfrm>
          </p:grpSpPr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5B9FB27-95CC-C185-3A76-7B06E67669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8600" y="5257800"/>
                <a:ext cx="4254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/>
                  <a:t>Be</a:t>
                </a:r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2B1A986C-53D7-7254-3360-A98C8F66B9D9}"/>
                  </a:ext>
                </a:extLst>
              </p:cNvPr>
              <p:cNvSpPr/>
              <p:nvPr/>
            </p:nvSpPr>
            <p:spPr>
              <a:xfrm>
                <a:off x="1498600" y="4044950"/>
                <a:ext cx="355600" cy="1296988"/>
              </a:xfrm>
              <a:prstGeom prst="cube">
                <a:avLst>
                  <a:gd name="adj" fmla="val 9642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F888439-B1FD-750C-FA12-F684B039461C}"/>
                </a:ext>
              </a:extLst>
            </p:cNvPr>
            <p:cNvGrpSpPr/>
            <p:nvPr/>
          </p:nvGrpSpPr>
          <p:grpSpPr>
            <a:xfrm>
              <a:off x="3179763" y="4044950"/>
              <a:ext cx="447676" cy="1582737"/>
              <a:chOff x="3179763" y="4044950"/>
              <a:chExt cx="447676" cy="1582737"/>
            </a:xfrm>
          </p:grpSpPr>
          <p:sp>
            <p:nvSpPr>
              <p:cNvPr id="52" name="TextBox 8">
                <a:extLst>
                  <a:ext uri="{FF2B5EF4-FFF2-40B4-BE49-F238E27FC236}">
                    <a16:creationId xmlns:a16="http://schemas.microsoft.com/office/drawing/2014/main" id="{5D0EECDB-F640-DCC0-B501-7E341D37C9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1989" y="5257800"/>
                <a:ext cx="4254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err="1"/>
                  <a:t>Pb</a:t>
                </a:r>
                <a:endParaRPr lang="en-US" sz="1800" dirty="0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79262BF3-3A5A-87BC-F032-1CC699C86A62}"/>
                  </a:ext>
                </a:extLst>
              </p:cNvPr>
              <p:cNvSpPr/>
              <p:nvPr/>
            </p:nvSpPr>
            <p:spPr>
              <a:xfrm>
                <a:off x="3179763" y="4044950"/>
                <a:ext cx="355600" cy="1295400"/>
              </a:xfrm>
              <a:prstGeom prst="cube">
                <a:avLst>
                  <a:gd name="adj" fmla="val 96427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29E21C3-AAB8-6851-BE18-BFA1302872EB}"/>
                </a:ext>
              </a:extLst>
            </p:cNvPr>
            <p:cNvGrpSpPr/>
            <p:nvPr/>
          </p:nvGrpSpPr>
          <p:grpSpPr>
            <a:xfrm>
              <a:off x="180975" y="4252122"/>
              <a:ext cx="1066800" cy="923128"/>
              <a:chOff x="180975" y="4252122"/>
              <a:chExt cx="1066800" cy="923128"/>
            </a:xfrm>
          </p:grpSpPr>
          <p:sp>
            <p:nvSpPr>
              <p:cNvPr id="49" name="TextBox 7">
                <a:extLst>
                  <a:ext uri="{FF2B5EF4-FFF2-40B4-BE49-F238E27FC236}">
                    <a16:creationId xmlns:a16="http://schemas.microsoft.com/office/drawing/2014/main" id="{0D7114EF-7239-E0F8-58A0-5B8C65A98E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494" y="4252122"/>
                <a:ext cx="566738" cy="368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aseline="30000" dirty="0"/>
                  <a:t>238</a:t>
                </a:r>
                <a:r>
                  <a:rPr lang="en-US" sz="1800" dirty="0"/>
                  <a:t>U</a:t>
                </a:r>
              </a:p>
            </p:txBody>
          </p:sp>
          <p:sp>
            <p:nvSpPr>
              <p:cNvPr id="50" name="TextBox 9">
                <a:extLst>
                  <a:ext uri="{FF2B5EF4-FFF2-40B4-BE49-F238E27FC236}">
                    <a16:creationId xmlns:a16="http://schemas.microsoft.com/office/drawing/2014/main" id="{1231E9C6-04CB-C5B4-0172-2FA33BC00D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825" y="4867275"/>
                <a:ext cx="7651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1 A GeV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15B7E5C-2A20-490B-52F7-AC6D12FC9667}"/>
                  </a:ext>
                </a:extLst>
              </p:cNvPr>
              <p:cNvCxnSpPr/>
              <p:nvPr/>
            </p:nvCxnSpPr>
            <p:spPr>
              <a:xfrm>
                <a:off x="180975" y="4720034"/>
                <a:ext cx="1066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69BA88C-D9FB-9A3C-F9C9-EEB6185D0511}"/>
                </a:ext>
              </a:extLst>
            </p:cNvPr>
            <p:cNvGrpSpPr/>
            <p:nvPr/>
          </p:nvGrpSpPr>
          <p:grpSpPr>
            <a:xfrm>
              <a:off x="3738562" y="4239699"/>
              <a:ext cx="1836373" cy="954601"/>
              <a:chOff x="3738562" y="4239699"/>
              <a:chExt cx="1836373" cy="95460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AF01486-9E17-B44A-9A10-984510D2D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19675" y="4537075"/>
                <a:ext cx="146050" cy="1460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14643CD-0581-FC80-0210-A3523F2F90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38725" y="4994275"/>
                <a:ext cx="131763" cy="9842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6BAF876-1707-68F5-963B-42DD973B393B}"/>
                  </a:ext>
                </a:extLst>
              </p:cNvPr>
              <p:cNvCxnSpPr/>
              <p:nvPr/>
            </p:nvCxnSpPr>
            <p:spPr>
              <a:xfrm flipV="1">
                <a:off x="4114800" y="4630738"/>
                <a:ext cx="838200" cy="619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B6BAED5B-43A3-8236-90FE-C2F4B3D6B271}"/>
                  </a:ext>
                </a:extLst>
              </p:cNvPr>
              <p:cNvCxnSpPr/>
              <p:nvPr/>
            </p:nvCxnSpPr>
            <p:spPr>
              <a:xfrm>
                <a:off x="4114800" y="4810125"/>
                <a:ext cx="838200" cy="1841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12">
                <a:extLst>
                  <a:ext uri="{FF2B5EF4-FFF2-40B4-BE49-F238E27FC236}">
                    <a16:creationId xmlns:a16="http://schemas.microsoft.com/office/drawing/2014/main" id="{2338FBF8-A1BE-248B-DDF7-12DF085E8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725" y="4826000"/>
                <a:ext cx="39052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/>
                  <a:t>Z</a:t>
                </a:r>
                <a:r>
                  <a:rPr lang="en-US" sz="1800" baseline="-25000"/>
                  <a:t>1</a:t>
                </a:r>
              </a:p>
            </p:txBody>
          </p:sp>
          <p:sp>
            <p:nvSpPr>
              <p:cNvPr id="47" name="TextBox 26">
                <a:extLst>
                  <a:ext uri="{FF2B5EF4-FFF2-40B4-BE49-F238E27FC236}">
                    <a16:creationId xmlns:a16="http://schemas.microsoft.com/office/drawing/2014/main" id="{167FF18D-9185-CBA6-BDC7-80FCDE3A80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4411" y="4239699"/>
                <a:ext cx="390524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 dirty="0"/>
                  <a:t>Z</a:t>
                </a:r>
                <a:r>
                  <a:rPr lang="en-US" sz="1800" baseline="-25000" dirty="0"/>
                  <a:t>2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B67D718-8150-D78E-3AAA-AA0CFA65D0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38562" y="4637484"/>
                <a:ext cx="219075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42D7F8B-4854-9C1E-A41D-1CBEC3589BAD}"/>
                </a:ext>
              </a:extLst>
            </p:cNvPr>
            <p:cNvGrpSpPr/>
            <p:nvPr/>
          </p:nvGrpSpPr>
          <p:grpSpPr>
            <a:xfrm>
              <a:off x="2003425" y="4226876"/>
              <a:ext cx="1066800" cy="575708"/>
              <a:chOff x="2003425" y="4226876"/>
              <a:chExt cx="1066800" cy="575708"/>
            </a:xfrm>
          </p:grpSpPr>
          <p:sp>
            <p:nvSpPr>
              <p:cNvPr id="39" name="TextBox 11">
                <a:extLst>
                  <a:ext uri="{FF2B5EF4-FFF2-40B4-BE49-F238E27FC236}">
                    <a16:creationId xmlns:a16="http://schemas.microsoft.com/office/drawing/2014/main" id="{91427C06-F949-126B-27C4-96837A89D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1336" y="4226876"/>
                <a:ext cx="551125" cy="533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 baseline="30000" dirty="0"/>
                  <a:t>A</a:t>
                </a:r>
                <a:r>
                  <a:rPr lang="en-US" sz="1800" i="1" dirty="0"/>
                  <a:t>Z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E7ACEF6-8316-1711-4514-E5E58DFEAA34}"/>
                  </a:ext>
                </a:extLst>
              </p:cNvPr>
              <p:cNvCxnSpPr/>
              <p:nvPr/>
            </p:nvCxnSpPr>
            <p:spPr>
              <a:xfrm>
                <a:off x="2003425" y="4720034"/>
                <a:ext cx="1066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49178BF-2E6B-2BDA-E832-0EDE33205F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59051" y="4637484"/>
                <a:ext cx="219075" cy="1651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3105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-Sanibel-p1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640080" y="914400"/>
            <a:ext cx="4663440" cy="60350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0553" y="302566"/>
            <a:ext cx="720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Comparison of </a:t>
            </a:r>
            <a:r>
              <a:rPr lang="en-US" sz="2400" i="1" dirty="0" err="1">
                <a:solidFill>
                  <a:srgbClr val="FF0000"/>
                </a:solidFill>
              </a:rPr>
              <a:t>P(Z</a:t>
            </a:r>
            <a:r>
              <a:rPr lang="en-US" sz="2400" i="1" baseline="-25000" dirty="0" err="1">
                <a:solidFill>
                  <a:srgbClr val="FF0000"/>
                </a:solidFill>
              </a:rPr>
              <a:t>f</a:t>
            </a:r>
            <a:r>
              <a:rPr lang="en-US" sz="2400" i="1" dirty="0">
                <a:solidFill>
                  <a:srgbClr val="FF0000"/>
                </a:solidFill>
              </a:rPr>
              <a:t>) with data by KHS et al. (preliminary)</a:t>
            </a:r>
            <a:endParaRPr lang="en-US" sz="2400" i="1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360" y="1292423"/>
            <a:ext cx="411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Data: K.H. Schmidt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A665 (2000) 221: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5216207"/>
            <a:ext cx="353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Calculation:  </a:t>
            </a:r>
            <a:r>
              <a:rPr lang="en-US" sz="1400" i="1" dirty="0"/>
              <a:t>Brownian shape evolution</a:t>
            </a:r>
          </a:p>
          <a:p>
            <a:r>
              <a:rPr lang="en-US" sz="1400" dirty="0"/>
              <a:t>P. </a:t>
            </a:r>
            <a:r>
              <a:rPr lang="en-US" sz="1400" dirty="0" err="1"/>
              <a:t>Möller</a:t>
            </a:r>
            <a:r>
              <a:rPr lang="en-US" sz="1400" dirty="0"/>
              <a:t> &amp; J. </a:t>
            </a:r>
            <a:r>
              <a:rPr lang="en-US" sz="1400" dirty="0" err="1"/>
              <a:t>Randrup</a:t>
            </a:r>
            <a:r>
              <a:rPr lang="en-US" sz="1400" dirty="0"/>
              <a:t>, PRC </a:t>
            </a:r>
            <a:r>
              <a:rPr lang="en-US" sz="1400" b="1" dirty="0"/>
              <a:t>88</a:t>
            </a:r>
            <a:r>
              <a:rPr lang="en-US" sz="1400" dirty="0"/>
              <a:t>, 064606 (2013)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400" y="160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A9CD5-38D3-4FD3-B21F-338F25BF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5FBD5-DB27-D6C2-A5CD-124B27BF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FD0013-4BA1-0CA1-419C-FFCF42FF1E7C}"/>
              </a:ext>
            </a:extLst>
          </p:cNvPr>
          <p:cNvGrpSpPr/>
          <p:nvPr/>
        </p:nvGrpSpPr>
        <p:grpSpPr>
          <a:xfrm>
            <a:off x="5379486" y="4754851"/>
            <a:ext cx="3440696" cy="1293038"/>
            <a:chOff x="5229662" y="5022363"/>
            <a:chExt cx="3440696" cy="12930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538D42-EE51-BB5A-78F1-026EC469B550}"/>
                </a:ext>
              </a:extLst>
            </p:cNvPr>
            <p:cNvSpPr/>
            <p:nvPr/>
          </p:nvSpPr>
          <p:spPr>
            <a:xfrm>
              <a:off x="5229662" y="5025621"/>
              <a:ext cx="3440696" cy="128978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81F076-9182-6DC2-1740-7FAED84B800A}"/>
                </a:ext>
              </a:extLst>
            </p:cNvPr>
            <p:cNvSpPr txBox="1"/>
            <p:nvPr/>
          </p:nvSpPr>
          <p:spPr>
            <a:xfrm>
              <a:off x="5413313" y="5022363"/>
              <a:ext cx="32570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Brownian shape motion</a:t>
              </a:r>
            </a:p>
            <a:p>
              <a:r>
                <a:rPr lang="en-US" sz="2400" i="1" dirty="0">
                  <a:solidFill>
                    <a:srgbClr val="FF0000"/>
                  </a:solidFill>
                </a:rPr>
                <a:t>works remarkably well </a:t>
              </a:r>
            </a:p>
            <a:p>
              <a:r>
                <a:rPr lang="en-US" sz="2400" i="1" dirty="0">
                  <a:solidFill>
                    <a:srgbClr val="FF0000"/>
                  </a:solidFill>
                </a:rPr>
                <a:t> =&gt;  Use it to predict Y(A)</a:t>
              </a:r>
            </a:p>
          </p:txBody>
        </p:sp>
      </p:grpSp>
      <p:pic>
        <p:nvPicPr>
          <p:cNvPr id="9" name="Picture 8" descr="PM-Sanibel-p1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t="6491" r="49437" b="7650"/>
              <a:stretch>
                <a:fillRect/>
              </a:stretch>
            </p:blipFill>
          </mc:Choice>
          <mc:Fallback>
            <p:blipFill>
              <a:blip r:embed="rId6"/>
              <a:srcRect t="6491" r="49437" b="7650"/>
              <a:stretch>
                <a:fillRect/>
              </a:stretch>
            </p:blipFill>
          </mc:Fallback>
        </mc:AlternateContent>
        <p:spPr>
          <a:xfrm rot="16200000">
            <a:off x="5935662" y="2183530"/>
            <a:ext cx="1768475" cy="3886203"/>
          </a:xfrm>
          <a:prstGeom prst="rect">
            <a:avLst/>
          </a:prstGeom>
        </p:spPr>
      </p:pic>
      <p:pic>
        <p:nvPicPr>
          <p:cNvPr id="8" name="Picture 7" descr="PM-Sanibel-p18.pdf"/>
          <p:cNvPicPr>
            <a:picLocks noChangeAspect="1"/>
          </p:cNvPicPr>
          <p:nvPr/>
        </p:nvPicPr>
        <p:blipFill>
          <a:blip r:embed="rId6"/>
          <a:srcRect l="50000" t="6709" b="7433"/>
          <a:stretch>
            <a:fillRect/>
          </a:stretch>
        </p:blipFill>
        <p:spPr>
          <a:xfrm rot="16200000">
            <a:off x="5945506" y="-192025"/>
            <a:ext cx="1748790" cy="38862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A8C3AF-6D64-5F6A-1F60-34935967E889}"/>
              </a:ext>
            </a:extLst>
          </p:cNvPr>
          <p:cNvSpPr/>
          <p:nvPr/>
        </p:nvSpPr>
        <p:spPr>
          <a:xfrm>
            <a:off x="6711696" y="2587752"/>
            <a:ext cx="2006600" cy="1031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D1145-68B5-FFC1-4478-BD61A9CA0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4B39C-6D0E-823D-B4E2-A4B86B36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FEFF-B455-14E2-81B2-2498FD5B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4A0DF-C327-CD92-E3F8-FFC8B98E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6" name="Picture 2" descr="NuDat 3">
            <a:extLst>
              <a:ext uri="{FF2B5EF4-FFF2-40B4-BE49-F238E27FC236}">
                <a16:creationId xmlns:a16="http://schemas.microsoft.com/office/drawing/2014/main" id="{F8A74011-0EDC-FCDD-BBA0-0B405309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31900"/>
            <a:ext cx="63500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F592C7-CAD8-2303-377B-EB1C0F242820}"/>
              </a:ext>
            </a:extLst>
          </p:cNvPr>
          <p:cNvSpPr/>
          <p:nvPr/>
        </p:nvSpPr>
        <p:spPr>
          <a:xfrm>
            <a:off x="1752600" y="5234317"/>
            <a:ext cx="6172200" cy="406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10F593-C53F-1E2B-1E78-94D90E5E3AE1}"/>
              </a:ext>
            </a:extLst>
          </p:cNvPr>
          <p:cNvGrpSpPr/>
          <p:nvPr/>
        </p:nvGrpSpPr>
        <p:grpSpPr>
          <a:xfrm>
            <a:off x="1752600" y="4827226"/>
            <a:ext cx="6248400" cy="954440"/>
            <a:chOff x="1752600" y="4827226"/>
            <a:chExt cx="6248400" cy="954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D7D87B-4F74-5CC5-81E5-AC6EEAA193F4}"/>
                </a:ext>
              </a:extLst>
            </p:cNvPr>
            <p:cNvGrpSpPr/>
            <p:nvPr/>
          </p:nvGrpSpPr>
          <p:grpSpPr>
            <a:xfrm>
              <a:off x="1752600" y="4827226"/>
              <a:ext cx="6248400" cy="412265"/>
              <a:chOff x="1752600" y="4827226"/>
              <a:chExt cx="6248400" cy="41226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0851B6-89A8-E4A2-BB40-F0089058E4E8}"/>
                  </a:ext>
                </a:extLst>
              </p:cNvPr>
              <p:cNvSpPr txBox="1"/>
              <p:nvPr/>
            </p:nvSpPr>
            <p:spPr>
              <a:xfrm>
                <a:off x="3271394" y="4862162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  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055360D-A08E-6BC9-4CED-7092375FFBD0}"/>
                  </a:ext>
                </a:extLst>
              </p:cNvPr>
              <p:cNvGrpSpPr/>
              <p:nvPr/>
            </p:nvGrpSpPr>
            <p:grpSpPr>
              <a:xfrm>
                <a:off x="1752600" y="4827226"/>
                <a:ext cx="6248400" cy="412265"/>
                <a:chOff x="1905000" y="5872778"/>
                <a:chExt cx="6248400" cy="412265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1EFF2990-D42F-DA24-478F-52D62C9E61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5000" y="6257183"/>
                  <a:ext cx="6248400" cy="278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D12681D-2BA9-39CC-F41C-8186BB9EF877}"/>
                    </a:ext>
                  </a:extLst>
                </p:cNvPr>
                <p:cNvSpPr txBox="1"/>
                <p:nvPr/>
              </p:nvSpPr>
              <p:spPr>
                <a:xfrm>
                  <a:off x="4876800" y="587277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61DC50-12E1-3166-5042-E1F9DED446F6}"/>
                    </a:ext>
                  </a:extLst>
                </p:cNvPr>
                <p:cNvSpPr txBox="1"/>
                <p:nvPr/>
              </p:nvSpPr>
              <p:spPr>
                <a:xfrm>
                  <a:off x="6586330" y="59157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150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1838C1-4737-CE13-177D-6CE1AA4A0E49}"/>
                </a:ext>
              </a:extLst>
            </p:cNvPr>
            <p:cNvSpPr txBox="1"/>
            <p:nvPr/>
          </p:nvSpPr>
          <p:spPr>
            <a:xfrm>
              <a:off x="3996226" y="5320001"/>
              <a:ext cx="1684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Neutrons  </a:t>
              </a:r>
              <a:r>
                <a:rPr lang="en-US" sz="2400" i="1" dirty="0"/>
                <a:t>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C0BDA23-CCA5-9E2B-09EC-DE287EE8DC30}"/>
              </a:ext>
            </a:extLst>
          </p:cNvPr>
          <p:cNvSpPr/>
          <p:nvPr/>
        </p:nvSpPr>
        <p:spPr>
          <a:xfrm>
            <a:off x="1391474" y="609600"/>
            <a:ext cx="418704" cy="5031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C74EDC-758C-3AE7-06F8-1AEE7EFF2652}"/>
              </a:ext>
            </a:extLst>
          </p:cNvPr>
          <p:cNvGrpSpPr/>
          <p:nvPr/>
        </p:nvGrpSpPr>
        <p:grpSpPr>
          <a:xfrm>
            <a:off x="1143000" y="652705"/>
            <a:ext cx="1190569" cy="4566539"/>
            <a:chOff x="236074" y="929895"/>
            <a:chExt cx="1190569" cy="45665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EB8DC8-9B91-63F4-D17C-F3BFFDD790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39" y="929895"/>
              <a:ext cx="26121" cy="4566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85750-0066-82B5-39FC-D71EF3BDBB87}"/>
                </a:ext>
              </a:extLst>
            </p:cNvPr>
            <p:cNvSpPr txBox="1"/>
            <p:nvPr/>
          </p:nvSpPr>
          <p:spPr>
            <a:xfrm rot="16200000">
              <a:off x="-249828" y="3133051"/>
              <a:ext cx="1433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Protons  </a:t>
              </a:r>
              <a:r>
                <a:rPr lang="en-US" sz="2400" i="1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06CE84-CF77-8583-38BB-84120EF41180}"/>
                </a:ext>
              </a:extLst>
            </p:cNvPr>
            <p:cNvSpPr txBox="1"/>
            <p:nvPr/>
          </p:nvSpPr>
          <p:spPr>
            <a:xfrm>
              <a:off x="890919" y="192257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A11108-B402-97D2-92C1-0089E7B60C27}"/>
                </a:ext>
              </a:extLst>
            </p:cNvPr>
            <p:cNvSpPr txBox="1"/>
            <p:nvPr/>
          </p:nvSpPr>
          <p:spPr>
            <a:xfrm>
              <a:off x="908778" y="36703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1BCA4A56-6101-3412-74F0-C97AD8A69815}"/>
              </a:ext>
            </a:extLst>
          </p:cNvPr>
          <p:cNvSpPr>
            <a:spLocks noChangeAspect="1"/>
          </p:cNvSpPr>
          <p:nvPr/>
        </p:nvSpPr>
        <p:spPr>
          <a:xfrm rot="-900000">
            <a:off x="5447817" y="2109784"/>
            <a:ext cx="1280160" cy="196532"/>
          </a:xfrm>
          <a:prstGeom prst="ellipse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A9F73A43-036E-7A41-E614-03330E5C02B4}"/>
              </a:ext>
            </a:extLst>
          </p:cNvPr>
          <p:cNvSpPr>
            <a:spLocks noChangeAspect="1"/>
          </p:cNvSpPr>
          <p:nvPr/>
        </p:nvSpPr>
        <p:spPr>
          <a:xfrm rot="19200000" flipH="1" flipV="1">
            <a:off x="4848869" y="944303"/>
            <a:ext cx="396035" cy="949711"/>
          </a:xfrm>
          <a:prstGeom prst="upArrow">
            <a:avLst>
              <a:gd name="adj1" fmla="val 27014"/>
              <a:gd name="adj2" fmla="val 50000"/>
            </a:avLst>
          </a:prstGeom>
          <a:solidFill>
            <a:srgbClr val="FFFF00"/>
          </a:solidFill>
          <a:ln w="19050">
            <a:solidFill>
              <a:srgbClr val="96397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3726BB-7CEC-FEBE-9996-DD7CF0E4E733}"/>
              </a:ext>
            </a:extLst>
          </p:cNvPr>
          <p:cNvSpPr/>
          <p:nvPr/>
        </p:nvSpPr>
        <p:spPr>
          <a:xfrm>
            <a:off x="4720402" y="1972485"/>
            <a:ext cx="2076999" cy="810282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14E15-38FC-6A32-AD7F-59A0B28FCD2F}"/>
              </a:ext>
            </a:extLst>
          </p:cNvPr>
          <p:cNvSpPr txBox="1"/>
          <p:nvPr/>
        </p:nvSpPr>
        <p:spPr>
          <a:xfrm>
            <a:off x="1751677" y="165833"/>
            <a:ext cx="5640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Survey calculation of fission fragment yields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83A4F2-7231-F3AA-C315-05DF87388D84}"/>
                  </a:ext>
                </a:extLst>
              </p:cNvPr>
              <p:cNvSpPr txBox="1"/>
              <p:nvPr/>
            </p:nvSpPr>
            <p:spPr>
              <a:xfrm>
                <a:off x="3093719" y="692238"/>
                <a:ext cx="3147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74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94 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90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150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83A4F2-7231-F3AA-C315-05DF87388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719" y="692238"/>
                <a:ext cx="3147080" cy="369332"/>
              </a:xfrm>
              <a:prstGeom prst="rect">
                <a:avLst/>
              </a:prstGeom>
              <a:blipFill>
                <a:blip r:embed="rId4"/>
                <a:stretch>
                  <a:fillRect l="-1606" t="-6667" r="-40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343197A-09D1-7A4F-F4DB-D855FEE1617D}"/>
              </a:ext>
            </a:extLst>
          </p:cNvPr>
          <p:cNvSpPr txBox="1"/>
          <p:nvPr/>
        </p:nvSpPr>
        <p:spPr>
          <a:xfrm>
            <a:off x="7463728" y="2185292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987 nuclides</a:t>
            </a:r>
          </a:p>
        </p:txBody>
      </p:sp>
    </p:spTree>
    <p:extLst>
      <p:ext uri="{BB962C8B-B14F-4D97-AF65-F5344CB8AC3E}">
        <p14:creationId xmlns:p14="http://schemas.microsoft.com/office/powerpoint/2010/main" val="181299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8E42B-259A-21AC-15EF-3AB06EB4E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6E7F-A2A1-BE14-B54E-34BEA5DE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B14E-E31B-4328-0B5E-1F50C4D8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IoPP</a:t>
            </a:r>
            <a:r>
              <a:rPr lang="en-US" dirty="0"/>
              <a:t>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D312-856D-0725-7810-021D532A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9A107-73D7-CA8B-30B0-10ED1B3278F3}"/>
              </a:ext>
            </a:extLst>
          </p:cNvPr>
          <p:cNvSpPr txBox="1"/>
          <p:nvPr/>
        </p:nvSpPr>
        <p:spPr>
          <a:xfrm>
            <a:off x="1240863" y="911540"/>
            <a:ext cx="645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</a:rPr>
              <a:t>Nuclear fission provides a unique </a:t>
            </a:r>
            <a:r>
              <a:rPr lang="en-US" dirty="0"/>
              <a:t>testing ground for treatments</a:t>
            </a:r>
          </a:p>
          <a:p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quantum many-body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DBAC3-9D1F-34D4-EA81-F69371E2A5FA}"/>
              </a:ext>
            </a:extLst>
          </p:cNvPr>
          <p:cNvSpPr txBox="1"/>
          <p:nvPr/>
        </p:nvSpPr>
        <p:spPr>
          <a:xfrm>
            <a:off x="1600200" y="5710019"/>
            <a:ext cx="5935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weak decays of the fission products play a crucial role</a:t>
            </a:r>
          </a:p>
          <a:p>
            <a:r>
              <a:rPr lang="en-US" dirty="0"/>
              <a:t>in studies of </a:t>
            </a:r>
            <a:r>
              <a:rPr lang="en-US" dirty="0">
                <a:solidFill>
                  <a:srgbClr val="FF0000"/>
                </a:solidFill>
              </a:rPr>
              <a:t>reactor anti-neutrinos  </a:t>
            </a:r>
            <a:r>
              <a:rPr lang="en-US" dirty="0"/>
              <a:t>(e.g. Daya Bay and Juno)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627FA-3838-5C0A-8CD0-0066D85AA66A}"/>
              </a:ext>
            </a:extLst>
          </p:cNvPr>
          <p:cNvSpPr txBox="1"/>
          <p:nvPr/>
        </p:nvSpPr>
        <p:spPr>
          <a:xfrm>
            <a:off x="1600200" y="5024522"/>
            <a:ext cx="660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Fission terminates the </a:t>
            </a:r>
            <a:r>
              <a:rPr lang="en-US" sz="1800" i="1" dirty="0">
                <a:solidFill>
                  <a:srgbClr val="FF0000"/>
                </a:solidFill>
              </a:rPr>
              <a:t>r</a:t>
            </a:r>
            <a:r>
              <a:rPr lang="en-US" sz="1800" dirty="0">
                <a:solidFill>
                  <a:srgbClr val="FF0000"/>
                </a:solidFill>
              </a:rPr>
              <a:t>-process</a:t>
            </a:r>
            <a:r>
              <a:rPr lang="en-US" sz="1800" dirty="0"/>
              <a:t> causing </a:t>
            </a:r>
            <a:r>
              <a:rPr lang="en-US" sz="1800" dirty="0">
                <a:solidFill>
                  <a:srgbClr val="FF0000"/>
                </a:solidFill>
              </a:rPr>
              <a:t>fission recycling</a:t>
            </a:r>
            <a:r>
              <a:rPr lang="en-US" sz="1800" dirty="0"/>
              <a:t>, and the </a:t>
            </a:r>
          </a:p>
          <a:p>
            <a:r>
              <a:rPr lang="en-US" sz="1800" dirty="0"/>
              <a:t>fragment yields influence the </a:t>
            </a:r>
            <a:r>
              <a:rPr lang="en-US" sz="1800" dirty="0">
                <a:solidFill>
                  <a:srgbClr val="FF0000"/>
                </a:solidFill>
              </a:rPr>
              <a:t>elemental abundances</a:t>
            </a:r>
            <a:r>
              <a:rPr lang="en-US" sz="1800" dirty="0"/>
              <a:t> in the universe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9AA23-FF18-D290-282E-973D6AECB404}"/>
              </a:ext>
            </a:extLst>
          </p:cNvPr>
          <p:cNvSpPr txBox="1"/>
          <p:nvPr/>
        </p:nvSpPr>
        <p:spPr>
          <a:xfrm>
            <a:off x="1240863" y="1597037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Fission research has experienced a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renaissance</a:t>
            </a:r>
            <a:r>
              <a:rPr lang="en-US" dirty="0">
                <a:latin typeface="Helvetica"/>
                <a:cs typeface="Helvetica"/>
              </a:rPr>
              <a:t> over the past </a:t>
            </a:r>
          </a:p>
          <a:p>
            <a:r>
              <a:rPr lang="en-US" dirty="0">
                <a:latin typeface="Helvetica"/>
                <a:cs typeface="Helvetica"/>
              </a:rPr>
              <a:t>several years and many young people are entering the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1F087-42C5-7C9C-8B2E-E0AB6DE30943}"/>
              </a:ext>
            </a:extLst>
          </p:cNvPr>
          <p:cNvSpPr txBox="1"/>
          <p:nvPr/>
        </p:nvSpPr>
        <p:spPr>
          <a:xfrm>
            <a:off x="1600200" y="2282534"/>
            <a:ext cx="5854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Significant improvements in instrumentation have led to better </a:t>
            </a:r>
          </a:p>
          <a:p>
            <a:r>
              <a:rPr lang="en-US" sz="1600" dirty="0">
                <a:latin typeface="Helvetica"/>
                <a:cs typeface="Helvetica"/>
              </a:rPr>
              <a:t>and more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complex experimental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BD7AA-043E-20E5-0235-FD7E10C9AE62}"/>
              </a:ext>
            </a:extLst>
          </p:cNvPr>
          <p:cNvSpPr txBox="1"/>
          <p:nvPr/>
        </p:nvSpPr>
        <p:spPr>
          <a:xfrm>
            <a:off x="1600200" y="2968031"/>
            <a:ext cx="5546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Ever more powerful computational resources have made it </a:t>
            </a:r>
          </a:p>
          <a:p>
            <a:r>
              <a:rPr lang="en-US" sz="1600" dirty="0">
                <a:latin typeface="Helvetica"/>
                <a:cs typeface="Helvetica"/>
              </a:rPr>
              <a:t>possible to develop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more detailed theoretical descriptions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D30E5-0660-EEE2-23F7-B62C67F5A520}"/>
              </a:ext>
            </a:extLst>
          </p:cNvPr>
          <p:cNvSpPr txBox="1"/>
          <p:nvPr/>
        </p:nvSpPr>
        <p:spPr>
          <a:xfrm>
            <a:off x="1240863" y="3653528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A true theory of nuclear fission is still (far?) in the future, so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simplified and tractable </a:t>
            </a:r>
            <a:r>
              <a:rPr lang="en-US" dirty="0">
                <a:latin typeface="Helvetica"/>
                <a:cs typeface="Helvetica"/>
              </a:rPr>
              <a:t>treatments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are required meanwhile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DEA5A-109A-756C-139D-3BFED62FFFB1}"/>
              </a:ext>
            </a:extLst>
          </p:cNvPr>
          <p:cNvSpPr txBox="1"/>
          <p:nvPr/>
        </p:nvSpPr>
        <p:spPr>
          <a:xfrm>
            <a:off x="1240863" y="4339025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</a:rPr>
              <a:t>In addition to its inherent interest, nuclear fission plays important</a:t>
            </a:r>
          </a:p>
          <a:p>
            <a:r>
              <a:rPr lang="en-US" dirty="0">
                <a:latin typeface="Helvetica"/>
              </a:rPr>
              <a:t>roles in other areas of basic research: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59B647-FB0F-2BD3-8FB4-CF77E524B6F1}"/>
              </a:ext>
            </a:extLst>
          </p:cNvPr>
          <p:cNvSpPr txBox="1"/>
          <p:nvPr/>
        </p:nvSpPr>
        <p:spPr>
          <a:xfrm>
            <a:off x="3407258" y="194636"/>
            <a:ext cx="2329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336FE"/>
                </a:solidFill>
              </a:rPr>
              <a:t>Nuclear fission</a:t>
            </a:r>
          </a:p>
        </p:txBody>
      </p:sp>
    </p:spTree>
    <p:extLst>
      <p:ext uri="{BB962C8B-B14F-4D97-AF65-F5344CB8AC3E}">
        <p14:creationId xmlns:p14="http://schemas.microsoft.com/office/powerpoint/2010/main" val="24600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36751" y="5681893"/>
            <a:ext cx="2130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P. </a:t>
            </a:r>
            <a:r>
              <a:rPr lang="en-US" sz="1600" dirty="0" err="1">
                <a:solidFill>
                  <a:srgbClr val="0336FE"/>
                </a:solidFill>
              </a:rPr>
              <a:t>Möller</a:t>
            </a:r>
            <a:r>
              <a:rPr lang="en-US" sz="1600" dirty="0">
                <a:solidFill>
                  <a:srgbClr val="0336FE"/>
                </a:solidFill>
              </a:rPr>
              <a:t> &amp; J. Randrup, </a:t>
            </a:r>
          </a:p>
          <a:p>
            <a:r>
              <a:rPr lang="en-US" sz="1600" dirty="0">
                <a:solidFill>
                  <a:srgbClr val="0336FE"/>
                </a:solidFill>
              </a:rPr>
              <a:t>PRC </a:t>
            </a:r>
            <a:r>
              <a:rPr lang="en-US" sz="1600" b="1" dirty="0">
                <a:solidFill>
                  <a:srgbClr val="0336FE"/>
                </a:solidFill>
              </a:rPr>
              <a:t>91</a:t>
            </a:r>
            <a:r>
              <a:rPr lang="en-US" sz="1600" dirty="0">
                <a:solidFill>
                  <a:srgbClr val="0336FE"/>
                </a:solidFill>
              </a:rPr>
              <a:t>, 044316 (2015):</a:t>
            </a:r>
          </a:p>
          <a:p>
            <a:r>
              <a:rPr lang="en-US" sz="1600" i="1" dirty="0">
                <a:solidFill>
                  <a:srgbClr val="0336FE"/>
                </a:solidFill>
              </a:rPr>
              <a:t>Y</a:t>
            </a:r>
            <a:r>
              <a:rPr lang="en-US" sz="1600" dirty="0">
                <a:solidFill>
                  <a:srgbClr val="0336FE"/>
                </a:solidFill>
              </a:rPr>
              <a:t>(</a:t>
            </a:r>
            <a:r>
              <a:rPr lang="en-US" sz="1600" i="1" dirty="0">
                <a:solidFill>
                  <a:srgbClr val="0336FE"/>
                </a:solidFill>
              </a:rPr>
              <a:t>A</a:t>
            </a:r>
            <a:r>
              <a:rPr lang="en-US" sz="1600" dirty="0">
                <a:solidFill>
                  <a:srgbClr val="0336FE"/>
                </a:solidFill>
              </a:rPr>
              <a:t>) for 987 nuclides</a:t>
            </a:r>
          </a:p>
        </p:txBody>
      </p:sp>
      <p:sp>
        <p:nvSpPr>
          <p:cNvPr id="9" name="Arc 8"/>
          <p:cNvSpPr/>
          <p:nvPr/>
        </p:nvSpPr>
        <p:spPr>
          <a:xfrm>
            <a:off x="7325360" y="1104900"/>
            <a:ext cx="914400" cy="914400"/>
          </a:xfrm>
          <a:prstGeom prst="arc">
            <a:avLst>
              <a:gd name="adj1" fmla="val 12975230"/>
              <a:gd name="adj2" fmla="val 19578596"/>
            </a:avLst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8087360" y="596900"/>
            <a:ext cx="914400" cy="914400"/>
          </a:xfrm>
          <a:prstGeom prst="arc">
            <a:avLst>
              <a:gd name="adj1" fmla="val 4679545"/>
              <a:gd name="adj2" fmla="val 8781110"/>
            </a:avLst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6578600" y="571500"/>
            <a:ext cx="914400" cy="914400"/>
          </a:xfrm>
          <a:prstGeom prst="arc">
            <a:avLst>
              <a:gd name="adj1" fmla="val 4679545"/>
              <a:gd name="adj2" fmla="val 8781110"/>
            </a:avLst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540004" y="1140968"/>
            <a:ext cx="609600" cy="635000"/>
          </a:xfrm>
          <a:prstGeom prst="arc">
            <a:avLst>
              <a:gd name="adj1" fmla="val 12975230"/>
              <a:gd name="adj2" fmla="val 19578596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flipH="1">
            <a:off x="25400" y="787400"/>
            <a:ext cx="609600" cy="635000"/>
          </a:xfrm>
          <a:prstGeom prst="arc">
            <a:avLst>
              <a:gd name="adj1" fmla="val 4679545"/>
              <a:gd name="adj2" fmla="val 878111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1653032" y="1153668"/>
            <a:ext cx="609600" cy="635000"/>
          </a:xfrm>
          <a:prstGeom prst="arc">
            <a:avLst>
              <a:gd name="adj1" fmla="val 12975230"/>
              <a:gd name="adj2" fmla="val 19578596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162556" y="812800"/>
            <a:ext cx="609600" cy="635000"/>
          </a:xfrm>
          <a:prstGeom prst="arc">
            <a:avLst>
              <a:gd name="adj1" fmla="val 4679545"/>
              <a:gd name="adj2" fmla="val 878111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1138428" y="800100"/>
            <a:ext cx="609600" cy="635000"/>
          </a:xfrm>
          <a:prstGeom prst="arc">
            <a:avLst>
              <a:gd name="adj1" fmla="val 4679545"/>
              <a:gd name="adj2" fmla="val 878111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1044956" y="800100"/>
            <a:ext cx="609600" cy="635000"/>
          </a:xfrm>
          <a:prstGeom prst="arc">
            <a:avLst>
              <a:gd name="adj1" fmla="val 4679545"/>
              <a:gd name="adj2" fmla="val 878111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Fig03-moller-sys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86"/>
          <a:stretch/>
        </p:blipFill>
        <p:spPr>
          <a:xfrm>
            <a:off x="0" y="533400"/>
            <a:ext cx="9144000" cy="1104900"/>
          </a:xfrm>
          <a:prstGeom prst="rect">
            <a:avLst/>
          </a:prstGeom>
        </p:spPr>
      </p:pic>
      <p:pic>
        <p:nvPicPr>
          <p:cNvPr id="20" name="Picture 19" descr="Fig03-moller-sys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/>
          <a:stretch/>
        </p:blipFill>
        <p:spPr>
          <a:xfrm>
            <a:off x="0" y="1600200"/>
            <a:ext cx="9144000" cy="431939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5400" y="1447800"/>
            <a:ext cx="2746756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77000" y="1499616"/>
            <a:ext cx="2531364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A-fig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309" y="5488877"/>
            <a:ext cx="1810512" cy="13990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129" y="5981367"/>
            <a:ext cx="1912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36FE"/>
                </a:solidFill>
              </a:rPr>
              <a:t>A.N. Andreyev </a:t>
            </a:r>
            <a:r>
              <a:rPr lang="en-US" sz="1400" i="1" dirty="0">
                <a:solidFill>
                  <a:srgbClr val="0336FE"/>
                </a:solidFill>
              </a:rPr>
              <a:t>et al.</a:t>
            </a:r>
            <a:r>
              <a:rPr lang="en-US" sz="1400" dirty="0">
                <a:solidFill>
                  <a:srgbClr val="0336FE"/>
                </a:solidFill>
              </a:rPr>
              <a:t>, </a:t>
            </a:r>
          </a:p>
          <a:p>
            <a:r>
              <a:rPr lang="en-US" sz="1400" dirty="0">
                <a:solidFill>
                  <a:srgbClr val="0336FE"/>
                </a:solidFill>
              </a:rPr>
              <a:t>PRL </a:t>
            </a:r>
            <a:r>
              <a:rPr lang="en-US" sz="1400" b="1" dirty="0">
                <a:solidFill>
                  <a:srgbClr val="0336FE"/>
                </a:solidFill>
              </a:rPr>
              <a:t>105</a:t>
            </a:r>
            <a:r>
              <a:rPr lang="en-US" sz="1400" dirty="0">
                <a:solidFill>
                  <a:srgbClr val="0336FE"/>
                </a:solidFill>
              </a:rPr>
              <a:t>, 252502 (2010)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6916" y="564106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180</a:t>
            </a:r>
            <a:r>
              <a:rPr lang="en-US" dirty="0">
                <a:solidFill>
                  <a:srgbClr val="FF0000"/>
                </a:solidFill>
              </a:rPr>
              <a:t>Hg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219200" y="3733802"/>
            <a:ext cx="943356" cy="1862229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A893551-4D6E-5DDD-D259-19D990291661}"/>
              </a:ext>
            </a:extLst>
          </p:cNvPr>
          <p:cNvCxnSpPr>
            <a:cxnSpLocks/>
          </p:cNvCxnSpPr>
          <p:nvPr/>
        </p:nvCxnSpPr>
        <p:spPr>
          <a:xfrm flipH="1">
            <a:off x="8087297" y="1085850"/>
            <a:ext cx="659257" cy="1099760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DC3F3D-CD05-13B3-ABD5-B648918BB658}"/>
              </a:ext>
            </a:extLst>
          </p:cNvPr>
          <p:cNvSpPr txBox="1"/>
          <p:nvPr/>
        </p:nvSpPr>
        <p:spPr>
          <a:xfrm>
            <a:off x="8590056" y="769112"/>
            <a:ext cx="57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rgbClr val="FF0000"/>
                </a:solidFill>
              </a:rPr>
              <a:t>236</a:t>
            </a:r>
            <a:r>
              <a:rPr lang="en-US" sz="16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5807D-C809-7343-25C0-522FD269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716641-0092-9801-E6EB-D94D0C59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FA7A319-0CA7-1685-3267-37FAE05E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578CBD-942F-A28A-ACC4-7A09E4932FDC}"/>
              </a:ext>
            </a:extLst>
          </p:cNvPr>
          <p:cNvSpPr>
            <a:spLocks noChangeAspect="1"/>
          </p:cNvSpPr>
          <p:nvPr/>
        </p:nvSpPr>
        <p:spPr>
          <a:xfrm rot="-900000">
            <a:off x="4615707" y="2341274"/>
            <a:ext cx="3163824" cy="407140"/>
          </a:xfrm>
          <a:prstGeom prst="ellipse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9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382A-C0F3-647C-C86D-A47DA704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3BA5-AC3C-2AAF-A62F-ED6E4CEA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CE49D-DA54-9B4F-5BA4-0FA7F698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A1A8-33E3-D60B-DBD3-3FCE21E0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Picture 9" descr="Fig03-moller-syst.eps">
            <a:extLst>
              <a:ext uri="{FF2B5EF4-FFF2-40B4-BE49-F238E27FC236}">
                <a16:creationId xmlns:a16="http://schemas.microsoft.com/office/drawing/2014/main" id="{B7A92C7E-5C0C-85DE-C1F5-241C44F4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/>
          <a:stretch/>
        </p:blipFill>
        <p:spPr>
          <a:xfrm>
            <a:off x="2438400" y="3670031"/>
            <a:ext cx="3505200" cy="2257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2BCCE2-1E0A-D2E0-C443-EE6B99AF82A3}"/>
              </a:ext>
            </a:extLst>
          </p:cNvPr>
          <p:cNvSpPr txBox="1"/>
          <p:nvPr/>
        </p:nvSpPr>
        <p:spPr>
          <a:xfrm>
            <a:off x="1540565" y="6070713"/>
            <a:ext cx="635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336FE"/>
                </a:solidFill>
              </a:rPr>
              <a:t>Prediction: </a:t>
            </a:r>
            <a:r>
              <a:rPr lang="en-US" i="1" dirty="0">
                <a:solidFill>
                  <a:srgbClr val="0336FE"/>
                </a:solidFill>
              </a:rPr>
              <a:t> </a:t>
            </a:r>
            <a:r>
              <a:rPr lang="en-US" dirty="0">
                <a:solidFill>
                  <a:srgbClr val="0336FE"/>
                </a:solidFill>
              </a:rPr>
              <a:t>P. </a:t>
            </a:r>
            <a:r>
              <a:rPr lang="en-US" dirty="0" err="1">
                <a:solidFill>
                  <a:srgbClr val="0336FE"/>
                </a:solidFill>
              </a:rPr>
              <a:t>Möller</a:t>
            </a:r>
            <a:r>
              <a:rPr lang="en-US" dirty="0">
                <a:solidFill>
                  <a:srgbClr val="0336FE"/>
                </a:solidFill>
              </a:rPr>
              <a:t> &amp; J. Randrup, Phys. Rev. C </a:t>
            </a:r>
            <a:r>
              <a:rPr lang="en-US" b="1" dirty="0">
                <a:solidFill>
                  <a:srgbClr val="0336FE"/>
                </a:solidFill>
              </a:rPr>
              <a:t>91</a:t>
            </a:r>
            <a:r>
              <a:rPr lang="en-US" dirty="0">
                <a:solidFill>
                  <a:srgbClr val="0336FE"/>
                </a:solidFill>
              </a:rPr>
              <a:t>, 044316 (2015)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D96EC-A52C-8454-28EE-6DE6ADF38E8D}"/>
              </a:ext>
            </a:extLst>
          </p:cNvPr>
          <p:cNvSpPr/>
          <p:nvPr/>
        </p:nvSpPr>
        <p:spPr>
          <a:xfrm rot="-1680000">
            <a:off x="2868638" y="4386019"/>
            <a:ext cx="2027509" cy="258585"/>
          </a:xfrm>
          <a:prstGeom prst="ellipse">
            <a:avLst/>
          </a:prstGeom>
          <a:gradFill>
            <a:gsLst>
              <a:gs pos="0">
                <a:srgbClr val="FFC000">
                  <a:alpha val="59784"/>
                </a:srgbClr>
              </a:gs>
              <a:gs pos="100000">
                <a:srgbClr val="FFFF00">
                  <a:alpha val="49588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EF0796-75E0-E928-E49E-5FC5AF67062D}"/>
              </a:ext>
            </a:extLst>
          </p:cNvPr>
          <p:cNvGrpSpPr/>
          <p:nvPr/>
        </p:nvGrpSpPr>
        <p:grpSpPr>
          <a:xfrm>
            <a:off x="2339961" y="1408401"/>
            <a:ext cx="4137040" cy="2190221"/>
            <a:chOff x="2552700" y="1460199"/>
            <a:chExt cx="4038600" cy="213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075489-902C-5EDB-3049-F4AD0EAD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476" t="21110" r="40262" b="20000"/>
            <a:stretch/>
          </p:blipFill>
          <p:spPr>
            <a:xfrm rot="16200000">
              <a:off x="3505200" y="507699"/>
              <a:ext cx="2133600" cy="4038600"/>
            </a:xfrm>
            <a:prstGeom prst="rect">
              <a:avLst/>
            </a:prstGeom>
            <a:effectLst>
              <a:outerShdw dist="50800" sx="1000" sy="1000" algn="ctr" rotWithShape="0">
                <a:srgbClr val="000000"/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AF6677-A38A-C4A3-B433-506AB52103E1}"/>
                </a:ext>
              </a:extLst>
            </p:cNvPr>
            <p:cNvSpPr txBox="1"/>
            <p:nvPr/>
          </p:nvSpPr>
          <p:spPr>
            <a:xfrm>
              <a:off x="4902893" y="1665473"/>
              <a:ext cx="1167699" cy="359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R3B/SOFIA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679361-390C-4D11-7974-0D35D8A0156B}"/>
                </a:ext>
              </a:extLst>
            </p:cNvPr>
            <p:cNvSpPr txBox="1"/>
            <p:nvPr/>
          </p:nvSpPr>
          <p:spPr>
            <a:xfrm>
              <a:off x="2972451" y="1698105"/>
              <a:ext cx="1631148" cy="329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100 charge yields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75E515-B620-EEBB-A413-8DA8E44903F9}"/>
              </a:ext>
            </a:extLst>
          </p:cNvPr>
          <p:cNvSpPr txBox="1"/>
          <p:nvPr/>
        </p:nvSpPr>
        <p:spPr>
          <a:xfrm>
            <a:off x="684558" y="265251"/>
            <a:ext cx="777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Experimental </a:t>
            </a:r>
            <a:r>
              <a:rPr lang="en-US" sz="2400" i="1" dirty="0">
                <a:solidFill>
                  <a:srgbClr val="FF0000"/>
                </a:solidFill>
              </a:rPr>
              <a:t>verification </a:t>
            </a:r>
            <a:r>
              <a:rPr lang="en-US" sz="2400" dirty="0">
                <a:solidFill>
                  <a:srgbClr val="FF0000"/>
                </a:solidFill>
              </a:rPr>
              <a:t>of the predicted asymmetric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C6BFB-44A9-86CF-66BE-5CB0C95507A5}"/>
              </a:ext>
            </a:extLst>
          </p:cNvPr>
          <p:cNvSpPr txBox="1"/>
          <p:nvPr/>
        </p:nvSpPr>
        <p:spPr>
          <a:xfrm>
            <a:off x="1540565" y="787342"/>
            <a:ext cx="659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336FE"/>
                </a:solidFill>
              </a:rPr>
              <a:t>Experiment:</a:t>
            </a:r>
            <a:r>
              <a:rPr lang="en-US" i="1" dirty="0">
                <a:solidFill>
                  <a:srgbClr val="0336FE"/>
                </a:solidFill>
              </a:rPr>
              <a:t>  </a:t>
            </a:r>
            <a:r>
              <a:rPr lang="en-US" dirty="0">
                <a:solidFill>
                  <a:srgbClr val="0336FE"/>
                </a:solidFill>
              </a:rPr>
              <a:t>P. </a:t>
            </a:r>
            <a:r>
              <a:rPr lang="en-US" dirty="0" err="1">
                <a:solidFill>
                  <a:srgbClr val="0336FE"/>
                </a:solidFill>
              </a:rPr>
              <a:t>Morfouace</a:t>
            </a:r>
            <a:r>
              <a:rPr lang="en-US" dirty="0">
                <a:solidFill>
                  <a:srgbClr val="0336FE"/>
                </a:solidFill>
              </a:rPr>
              <a:t> </a:t>
            </a:r>
            <a:r>
              <a:rPr lang="en-US" i="1" dirty="0">
                <a:solidFill>
                  <a:srgbClr val="0336FE"/>
                </a:solidFill>
              </a:rPr>
              <a:t>et al., </a:t>
            </a:r>
            <a:r>
              <a:rPr lang="en-US" dirty="0">
                <a:solidFill>
                  <a:srgbClr val="0336FE"/>
                </a:solidFill>
              </a:rPr>
              <a:t>Nature </a:t>
            </a:r>
            <a:r>
              <a:rPr lang="en-US" b="1" dirty="0">
                <a:solidFill>
                  <a:srgbClr val="0336FE"/>
                </a:solidFill>
              </a:rPr>
              <a:t>641</a:t>
            </a:r>
            <a:r>
              <a:rPr lang="en-US" dirty="0">
                <a:solidFill>
                  <a:srgbClr val="0336FE"/>
                </a:solidFill>
              </a:rPr>
              <a:t>, 339 (2025): </a:t>
            </a:r>
          </a:p>
          <a:p>
            <a:r>
              <a:rPr lang="en-US" i="1" dirty="0">
                <a:solidFill>
                  <a:srgbClr val="0336FE"/>
                </a:solidFill>
              </a:rPr>
              <a:t>An asymmetric fission island driven by shell effects in light fragments</a:t>
            </a:r>
          </a:p>
        </p:txBody>
      </p:sp>
    </p:spTree>
    <p:extLst>
      <p:ext uri="{BB962C8B-B14F-4D97-AF65-F5344CB8AC3E}">
        <p14:creationId xmlns:p14="http://schemas.microsoft.com/office/powerpoint/2010/main" val="1156371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5C48A-6AAF-940A-7447-DB7A8810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1C88-C754-8C9D-FDCB-EA2BA550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4825B-5A53-5C20-021F-17008685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02AEF-B36F-AB4F-37E2-6B2015DE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 descr="NuDat 3">
            <a:extLst>
              <a:ext uri="{FF2B5EF4-FFF2-40B4-BE49-F238E27FC236}">
                <a16:creationId xmlns:a16="http://schemas.microsoft.com/office/drawing/2014/main" id="{CAD71337-E278-6675-04CE-D6216C21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31900"/>
            <a:ext cx="63500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A60631-7E2C-26A8-376C-C05288B0DE93}"/>
              </a:ext>
            </a:extLst>
          </p:cNvPr>
          <p:cNvSpPr/>
          <p:nvPr/>
        </p:nvSpPr>
        <p:spPr>
          <a:xfrm>
            <a:off x="1752600" y="5234317"/>
            <a:ext cx="6172200" cy="406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3D8A9F-B044-023C-7306-A3E4FFC71D47}"/>
              </a:ext>
            </a:extLst>
          </p:cNvPr>
          <p:cNvGrpSpPr/>
          <p:nvPr/>
        </p:nvGrpSpPr>
        <p:grpSpPr>
          <a:xfrm>
            <a:off x="1752600" y="4827226"/>
            <a:ext cx="6248400" cy="954440"/>
            <a:chOff x="1752600" y="4827226"/>
            <a:chExt cx="6248400" cy="954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96AF32-C906-214A-4CA3-0C769AFE6915}"/>
                </a:ext>
              </a:extLst>
            </p:cNvPr>
            <p:cNvGrpSpPr/>
            <p:nvPr/>
          </p:nvGrpSpPr>
          <p:grpSpPr>
            <a:xfrm>
              <a:off x="1752600" y="4827226"/>
              <a:ext cx="6248400" cy="412265"/>
              <a:chOff x="1752600" y="4827226"/>
              <a:chExt cx="6248400" cy="41226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0485EB-6A28-B029-3C08-BE3F1325D793}"/>
                  </a:ext>
                </a:extLst>
              </p:cNvPr>
              <p:cNvSpPr txBox="1"/>
              <p:nvPr/>
            </p:nvSpPr>
            <p:spPr>
              <a:xfrm>
                <a:off x="3271394" y="4862162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  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2B0F87C-7120-88CD-216A-37B53A100864}"/>
                  </a:ext>
                </a:extLst>
              </p:cNvPr>
              <p:cNvGrpSpPr/>
              <p:nvPr/>
            </p:nvGrpSpPr>
            <p:grpSpPr>
              <a:xfrm>
                <a:off x="1752600" y="4827226"/>
                <a:ext cx="6248400" cy="412265"/>
                <a:chOff x="1905000" y="5872778"/>
                <a:chExt cx="6248400" cy="412265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AC615ACD-5FEE-6C03-C1F2-D1BD42E4CB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5000" y="6257183"/>
                  <a:ext cx="6248400" cy="278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AE39713-AE35-1400-655F-6063617F2CFE}"/>
                    </a:ext>
                  </a:extLst>
                </p:cNvPr>
                <p:cNvSpPr txBox="1"/>
                <p:nvPr/>
              </p:nvSpPr>
              <p:spPr>
                <a:xfrm>
                  <a:off x="4876800" y="587277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9054C89-C964-1C1E-D13A-07D6281BB477}"/>
                    </a:ext>
                  </a:extLst>
                </p:cNvPr>
                <p:cNvSpPr txBox="1"/>
                <p:nvPr/>
              </p:nvSpPr>
              <p:spPr>
                <a:xfrm>
                  <a:off x="6586330" y="59157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150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C69FE-8E91-494E-56A1-9D8FDD9BF8EF}"/>
                </a:ext>
              </a:extLst>
            </p:cNvPr>
            <p:cNvSpPr txBox="1"/>
            <p:nvPr/>
          </p:nvSpPr>
          <p:spPr>
            <a:xfrm>
              <a:off x="3996226" y="5320001"/>
              <a:ext cx="1684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Neutrons  </a:t>
              </a:r>
              <a:r>
                <a:rPr lang="en-US" sz="2400" i="1" dirty="0"/>
                <a:t>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C56BFE8-9A4C-C103-6F75-B22CB4F277EE}"/>
              </a:ext>
            </a:extLst>
          </p:cNvPr>
          <p:cNvSpPr/>
          <p:nvPr/>
        </p:nvSpPr>
        <p:spPr>
          <a:xfrm>
            <a:off x="1391474" y="609600"/>
            <a:ext cx="418704" cy="5031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DDE60C-911D-4BE3-F333-0982BECC7E75}"/>
              </a:ext>
            </a:extLst>
          </p:cNvPr>
          <p:cNvGrpSpPr/>
          <p:nvPr/>
        </p:nvGrpSpPr>
        <p:grpSpPr>
          <a:xfrm>
            <a:off x="1143000" y="652705"/>
            <a:ext cx="1190569" cy="4566539"/>
            <a:chOff x="236074" y="929895"/>
            <a:chExt cx="1190569" cy="45665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FBD5FD5-477A-6D82-B2DF-B7079404BE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39" y="929895"/>
              <a:ext cx="26121" cy="4566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F426B7-6B8D-F07B-F796-EE11B415AAA0}"/>
                </a:ext>
              </a:extLst>
            </p:cNvPr>
            <p:cNvSpPr txBox="1"/>
            <p:nvPr/>
          </p:nvSpPr>
          <p:spPr>
            <a:xfrm rot="16200000">
              <a:off x="-249828" y="3133051"/>
              <a:ext cx="1433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Protons  </a:t>
              </a:r>
              <a:r>
                <a:rPr lang="en-US" sz="2400" i="1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10622B-D381-5892-3C3E-E5204042E25D}"/>
                </a:ext>
              </a:extLst>
            </p:cNvPr>
            <p:cNvSpPr txBox="1"/>
            <p:nvPr/>
          </p:nvSpPr>
          <p:spPr>
            <a:xfrm>
              <a:off x="890919" y="192257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AEDD44-075F-3596-9C09-78F8F8B81DB8}"/>
                </a:ext>
              </a:extLst>
            </p:cNvPr>
            <p:cNvSpPr txBox="1"/>
            <p:nvPr/>
          </p:nvSpPr>
          <p:spPr>
            <a:xfrm>
              <a:off x="908778" y="36703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912F5D85-FA34-8DC4-7E2D-43DD4D903EA0}"/>
              </a:ext>
            </a:extLst>
          </p:cNvPr>
          <p:cNvSpPr>
            <a:spLocks noChangeAspect="1"/>
          </p:cNvSpPr>
          <p:nvPr/>
        </p:nvSpPr>
        <p:spPr>
          <a:xfrm rot="-900000">
            <a:off x="5447817" y="2109784"/>
            <a:ext cx="1280160" cy="196532"/>
          </a:xfrm>
          <a:prstGeom prst="ellipse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73E41E-59B0-1ED8-25B2-E4931E7763B8}"/>
              </a:ext>
            </a:extLst>
          </p:cNvPr>
          <p:cNvSpPr txBox="1"/>
          <p:nvPr/>
        </p:nvSpPr>
        <p:spPr>
          <a:xfrm>
            <a:off x="1138945" y="165833"/>
            <a:ext cx="686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Extended survey calculation of fission fragment yields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917D3-D903-BBD4-3D64-75AF55734EC1}"/>
              </a:ext>
            </a:extLst>
          </p:cNvPr>
          <p:cNvSpPr>
            <a:spLocks noChangeAspect="1"/>
          </p:cNvSpPr>
          <p:nvPr/>
        </p:nvSpPr>
        <p:spPr>
          <a:xfrm>
            <a:off x="4754575" y="1912264"/>
            <a:ext cx="2016705" cy="881085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5F804D-9415-B3EF-BF06-D445028B5F05}"/>
              </a:ext>
            </a:extLst>
          </p:cNvPr>
          <p:cNvSpPr txBox="1"/>
          <p:nvPr/>
        </p:nvSpPr>
        <p:spPr>
          <a:xfrm>
            <a:off x="5976081" y="2843981"/>
            <a:ext cx="239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896 even-even nuclides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07DF8A-D898-2A82-8D4A-31BEB8B30943}"/>
                  </a:ext>
                </a:extLst>
              </p:cNvPr>
              <p:cNvSpPr txBox="1"/>
              <p:nvPr/>
            </p:nvSpPr>
            <p:spPr>
              <a:xfrm>
                <a:off x="2819400" y="645552"/>
                <a:ext cx="3395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74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92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07DF8A-D898-2A82-8D4A-31BEB8B30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645552"/>
                <a:ext cx="3395545" cy="369332"/>
              </a:xfrm>
              <a:prstGeom prst="rect">
                <a:avLst/>
              </a:prstGeom>
              <a:blipFill>
                <a:blip r:embed="rId4"/>
                <a:stretch>
                  <a:fillRect l="-1866" t="-6667" r="-74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14C841AD-AEA4-B827-56A1-E43F9488168A}"/>
              </a:ext>
            </a:extLst>
          </p:cNvPr>
          <p:cNvSpPr>
            <a:spLocks noChangeAspect="1"/>
          </p:cNvSpPr>
          <p:nvPr/>
        </p:nvSpPr>
        <p:spPr>
          <a:xfrm>
            <a:off x="4720404" y="1095394"/>
            <a:ext cx="4271196" cy="169795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83A6DC-91D9-65DB-9402-EDAA5C50691C}"/>
              </a:ext>
            </a:extLst>
          </p:cNvPr>
          <p:cNvSpPr>
            <a:spLocks noChangeAspect="1"/>
          </p:cNvSpPr>
          <p:nvPr/>
        </p:nvSpPr>
        <p:spPr>
          <a:xfrm rot="-1680000">
            <a:off x="6938921" y="1265316"/>
            <a:ext cx="1086864" cy="440621"/>
          </a:xfrm>
          <a:prstGeom prst="ellipse">
            <a:avLst/>
          </a:prstGeom>
          <a:noFill/>
          <a:ln w="31750">
            <a:solidFill>
              <a:srgbClr val="0336F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5AD5A-A5A4-EF44-B59C-7861A9D918DB}"/>
              </a:ext>
            </a:extLst>
          </p:cNvPr>
          <p:cNvSpPr txBox="1"/>
          <p:nvPr/>
        </p:nvSpPr>
        <p:spPr>
          <a:xfrm>
            <a:off x="6191121" y="1068893"/>
            <a:ext cx="1160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Superheavy</a:t>
            </a:r>
          </a:p>
          <a:p>
            <a:r>
              <a:rPr lang="en-US" sz="1600" dirty="0">
                <a:solidFill>
                  <a:srgbClr val="0336FE"/>
                </a:solidFill>
              </a:rPr>
              <a:t>nuclei</a:t>
            </a:r>
          </a:p>
        </p:txBody>
      </p:sp>
    </p:spTree>
    <p:extLst>
      <p:ext uri="{BB962C8B-B14F-4D97-AF65-F5344CB8AC3E}">
        <p14:creationId xmlns:p14="http://schemas.microsoft.com/office/powerpoint/2010/main" val="325195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" y="990600"/>
            <a:ext cx="8686800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2831" y="5756366"/>
            <a:ext cx="6338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Albertsson</a:t>
            </a:r>
            <a:r>
              <a:rPr lang="en-US" sz="1600" dirty="0"/>
              <a:t>, G. </a:t>
            </a:r>
            <a:r>
              <a:rPr lang="en-US" sz="1600" dirty="0" err="1"/>
              <a:t>Carlsson</a:t>
            </a:r>
            <a:r>
              <a:rPr lang="en-US" sz="1600" dirty="0"/>
              <a:t>, T. </a:t>
            </a:r>
            <a:r>
              <a:rPr lang="en-US" sz="1600" dirty="0" err="1"/>
              <a:t>Døssing</a:t>
            </a:r>
            <a:r>
              <a:rPr lang="en-US" sz="1600" dirty="0"/>
              <a:t>, P. </a:t>
            </a:r>
            <a:r>
              <a:rPr lang="en-US" sz="1600" dirty="0" err="1"/>
              <a:t>Möller</a:t>
            </a:r>
            <a:r>
              <a:rPr lang="en-US" sz="1600" dirty="0"/>
              <a:t>, J. </a:t>
            </a:r>
            <a:r>
              <a:rPr lang="en-US" sz="1600" dirty="0" err="1"/>
              <a:t>Randrup</a:t>
            </a:r>
            <a:r>
              <a:rPr lang="en-US" sz="1600" dirty="0"/>
              <a:t>, and S. </a:t>
            </a:r>
            <a:r>
              <a:rPr lang="en-US" sz="1600" dirty="0" err="1"/>
              <a:t>Åberg</a:t>
            </a:r>
            <a:r>
              <a:rPr lang="en-US" sz="1600" dirty="0"/>
              <a:t>,</a:t>
            </a:r>
          </a:p>
          <a:p>
            <a:r>
              <a:rPr lang="en-US" sz="1600" dirty="0"/>
              <a:t>European Physical Journal A </a:t>
            </a:r>
            <a:r>
              <a:rPr lang="en-US" sz="1600" b="1" dirty="0"/>
              <a:t>56 </a:t>
            </a:r>
            <a:r>
              <a:rPr lang="en-US" sz="1600" dirty="0"/>
              <a:t>(2020) 56: </a:t>
            </a:r>
            <a:r>
              <a:rPr lang="en-US" sz="1600" i="1" dirty="0"/>
              <a:t>Y(A</a:t>
            </a:r>
            <a:r>
              <a:rPr lang="en-US" sz="1600" dirty="0"/>
              <a:t>) for 896 even-even nuclides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050792" y="3063240"/>
            <a:ext cx="838200" cy="609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7720" y="2514600"/>
            <a:ext cx="838200" cy="609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24128" y="3733800"/>
            <a:ext cx="3168396" cy="12192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B01BE-AE0E-40B6-BC12-80B8FDF0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464302-F191-082C-CD68-C43C231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D8F1DDB-0D64-2428-927A-D278C19E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44E44C-D1E6-3B34-5F70-0DBED68F2B65}"/>
              </a:ext>
            </a:extLst>
          </p:cNvPr>
          <p:cNvSpPr/>
          <p:nvPr/>
        </p:nvSpPr>
        <p:spPr>
          <a:xfrm>
            <a:off x="4617720" y="2384303"/>
            <a:ext cx="914400" cy="914400"/>
          </a:xfrm>
          <a:prstGeom prst="ellipse">
            <a:avLst/>
          </a:prstGeom>
          <a:noFill/>
          <a:ln w="44450"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D3D71-EE59-9DCF-764B-F49C5CAEEE08}"/>
              </a:ext>
            </a:extLst>
          </p:cNvPr>
          <p:cNvSpPr txBox="1"/>
          <p:nvPr/>
        </p:nvSpPr>
        <p:spPr>
          <a:xfrm>
            <a:off x="1138945" y="165833"/>
            <a:ext cx="686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Extended survey calculation of fission fragment yields</a:t>
            </a:r>
          </a:p>
        </p:txBody>
      </p:sp>
    </p:spTree>
    <p:extLst>
      <p:ext uri="{BB962C8B-B14F-4D97-AF65-F5344CB8AC3E}">
        <p14:creationId xmlns:p14="http://schemas.microsoft.com/office/powerpoint/2010/main" val="28166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5057-C3C7-4D96-408E-646A6292B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CF985-B875-46B5-1C0B-1F80EE5E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B1D92-2CB8-B67B-72C2-1915F5F7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1AEB8-FF5E-5E7D-92AE-00D30790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 descr="NuDat 3">
            <a:extLst>
              <a:ext uri="{FF2B5EF4-FFF2-40B4-BE49-F238E27FC236}">
                <a16:creationId xmlns:a16="http://schemas.microsoft.com/office/drawing/2014/main" id="{3C0EC06C-58C1-8FFB-7E3C-E97172F5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31900"/>
            <a:ext cx="63500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FA9080-0800-1FF7-FE30-32A51F52E99C}"/>
              </a:ext>
            </a:extLst>
          </p:cNvPr>
          <p:cNvSpPr/>
          <p:nvPr/>
        </p:nvSpPr>
        <p:spPr>
          <a:xfrm>
            <a:off x="1752600" y="5234317"/>
            <a:ext cx="6172200" cy="406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EBF4BE-BE3B-2A29-2A73-6E2B143F8813}"/>
              </a:ext>
            </a:extLst>
          </p:cNvPr>
          <p:cNvGrpSpPr/>
          <p:nvPr/>
        </p:nvGrpSpPr>
        <p:grpSpPr>
          <a:xfrm>
            <a:off x="1752600" y="4827226"/>
            <a:ext cx="6248400" cy="954440"/>
            <a:chOff x="1752600" y="4827226"/>
            <a:chExt cx="6248400" cy="954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E0F0CD-BC51-3DA0-3405-BCD368065ABF}"/>
                </a:ext>
              </a:extLst>
            </p:cNvPr>
            <p:cNvGrpSpPr/>
            <p:nvPr/>
          </p:nvGrpSpPr>
          <p:grpSpPr>
            <a:xfrm>
              <a:off x="1752600" y="4827226"/>
              <a:ext cx="6248400" cy="412265"/>
              <a:chOff x="1752600" y="4827226"/>
              <a:chExt cx="6248400" cy="41226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C1202B-7BE2-FD35-4D7E-A8ADE4409DF0}"/>
                  </a:ext>
                </a:extLst>
              </p:cNvPr>
              <p:cNvSpPr txBox="1"/>
              <p:nvPr/>
            </p:nvSpPr>
            <p:spPr>
              <a:xfrm>
                <a:off x="3271394" y="4862162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  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EDCAA01-636D-590A-50AA-50C5E83FDDC5}"/>
                  </a:ext>
                </a:extLst>
              </p:cNvPr>
              <p:cNvGrpSpPr/>
              <p:nvPr/>
            </p:nvGrpSpPr>
            <p:grpSpPr>
              <a:xfrm>
                <a:off x="1752600" y="4827226"/>
                <a:ext cx="6248400" cy="412265"/>
                <a:chOff x="1905000" y="5872778"/>
                <a:chExt cx="6248400" cy="412265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9BD7D36E-B512-762A-EC09-7EDB34142A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5000" y="6257183"/>
                  <a:ext cx="6248400" cy="278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7524172-1B76-0793-37C8-E7660D5824DA}"/>
                    </a:ext>
                  </a:extLst>
                </p:cNvPr>
                <p:cNvSpPr txBox="1"/>
                <p:nvPr/>
              </p:nvSpPr>
              <p:spPr>
                <a:xfrm>
                  <a:off x="4876800" y="587277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D493F95-0041-CF9D-363E-D87A9A38A149}"/>
                    </a:ext>
                  </a:extLst>
                </p:cNvPr>
                <p:cNvSpPr txBox="1"/>
                <p:nvPr/>
              </p:nvSpPr>
              <p:spPr>
                <a:xfrm>
                  <a:off x="6586330" y="59157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150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EB130B-5000-BBDB-BE66-33BBA32A1DB5}"/>
                </a:ext>
              </a:extLst>
            </p:cNvPr>
            <p:cNvSpPr txBox="1"/>
            <p:nvPr/>
          </p:nvSpPr>
          <p:spPr>
            <a:xfrm>
              <a:off x="3996226" y="5320001"/>
              <a:ext cx="1684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Neutrons  </a:t>
              </a:r>
              <a:r>
                <a:rPr lang="en-US" sz="2400" i="1" dirty="0"/>
                <a:t>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229694D-38DC-B005-D407-4144680F87C9}"/>
              </a:ext>
            </a:extLst>
          </p:cNvPr>
          <p:cNvSpPr/>
          <p:nvPr/>
        </p:nvSpPr>
        <p:spPr>
          <a:xfrm>
            <a:off x="1391474" y="609600"/>
            <a:ext cx="418704" cy="5031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F3ADD2-4D23-8716-32D6-9AEBA08F6868}"/>
              </a:ext>
            </a:extLst>
          </p:cNvPr>
          <p:cNvGrpSpPr/>
          <p:nvPr/>
        </p:nvGrpSpPr>
        <p:grpSpPr>
          <a:xfrm>
            <a:off x="1143000" y="652705"/>
            <a:ext cx="1190569" cy="4566539"/>
            <a:chOff x="236074" y="929895"/>
            <a:chExt cx="1190569" cy="45665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F4127D7-1450-1225-4601-9DE741EB5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39" y="929895"/>
              <a:ext cx="26121" cy="4566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9ABB32-3293-2C27-0287-AC968530ED27}"/>
                </a:ext>
              </a:extLst>
            </p:cNvPr>
            <p:cNvSpPr txBox="1"/>
            <p:nvPr/>
          </p:nvSpPr>
          <p:spPr>
            <a:xfrm rot="16200000">
              <a:off x="-249828" y="3133051"/>
              <a:ext cx="1433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Protons  </a:t>
              </a:r>
              <a:r>
                <a:rPr lang="en-US" sz="2400" i="1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0B0998-472C-0F88-E11D-E716AA71A0F5}"/>
                </a:ext>
              </a:extLst>
            </p:cNvPr>
            <p:cNvSpPr txBox="1"/>
            <p:nvPr/>
          </p:nvSpPr>
          <p:spPr>
            <a:xfrm>
              <a:off x="890919" y="192257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4AC8D7-D6EE-9310-A081-2F2884E9E151}"/>
                </a:ext>
              </a:extLst>
            </p:cNvPr>
            <p:cNvSpPr txBox="1"/>
            <p:nvPr/>
          </p:nvSpPr>
          <p:spPr>
            <a:xfrm>
              <a:off x="908778" y="36703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FEAE79-B97B-A2CF-D72A-203A2C3216B7}"/>
              </a:ext>
            </a:extLst>
          </p:cNvPr>
          <p:cNvSpPr txBox="1"/>
          <p:nvPr/>
        </p:nvSpPr>
        <p:spPr>
          <a:xfrm>
            <a:off x="5403137" y="1185584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236</a:t>
            </a:r>
            <a:r>
              <a:rPr lang="en-US" dirty="0"/>
              <a:t>U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2A1DF8-3AD8-021A-632D-CBCD8D8B6DE0}"/>
              </a:ext>
            </a:extLst>
          </p:cNvPr>
          <p:cNvCxnSpPr>
            <a:cxnSpLocks/>
          </p:cNvCxnSpPr>
          <p:nvPr/>
        </p:nvCxnSpPr>
        <p:spPr>
          <a:xfrm>
            <a:off x="6063895" y="1544984"/>
            <a:ext cx="358332" cy="428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F04BA5E5-4199-B460-1E89-420B84569ED2}"/>
              </a:ext>
            </a:extLst>
          </p:cNvPr>
          <p:cNvSpPr>
            <a:spLocks/>
          </p:cNvSpPr>
          <p:nvPr/>
        </p:nvSpPr>
        <p:spPr>
          <a:xfrm>
            <a:off x="6492240" y="2011680"/>
            <a:ext cx="18288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238BA5-224F-5F55-65BB-9292A3993D87}"/>
              </a:ext>
            </a:extLst>
          </p:cNvPr>
          <p:cNvSpPr>
            <a:spLocks noChangeAspect="1"/>
          </p:cNvSpPr>
          <p:nvPr/>
        </p:nvSpPr>
        <p:spPr>
          <a:xfrm rot="-1680000">
            <a:off x="4128659" y="3376917"/>
            <a:ext cx="676656" cy="275641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378B56-2A03-579D-CF30-B6910E8A9AF6}"/>
              </a:ext>
            </a:extLst>
          </p:cNvPr>
          <p:cNvSpPr>
            <a:spLocks noChangeAspect="1"/>
          </p:cNvSpPr>
          <p:nvPr/>
        </p:nvSpPr>
        <p:spPr>
          <a:xfrm rot="-1680000">
            <a:off x="3502958" y="3794942"/>
            <a:ext cx="676656" cy="27432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C368418-3CC3-DC15-CAC3-C30A04F77522}"/>
              </a:ext>
            </a:extLst>
          </p:cNvPr>
          <p:cNvSpPr>
            <a:spLocks noChangeAspect="1"/>
          </p:cNvSpPr>
          <p:nvPr/>
        </p:nvSpPr>
        <p:spPr>
          <a:xfrm rot="3000000">
            <a:off x="3584448" y="530352"/>
            <a:ext cx="2630023" cy="3901221"/>
          </a:xfrm>
          <a:prstGeom prst="arc">
            <a:avLst>
              <a:gd name="adj1" fmla="val 17916497"/>
              <a:gd name="adj2" fmla="val 4068327"/>
            </a:avLst>
          </a:prstGeom>
          <a:ln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A77C981F-740A-7983-BCCB-5C04DE683699}"/>
              </a:ext>
            </a:extLst>
          </p:cNvPr>
          <p:cNvSpPr>
            <a:spLocks noChangeAspect="1"/>
          </p:cNvSpPr>
          <p:nvPr/>
        </p:nvSpPr>
        <p:spPr>
          <a:xfrm rot="3000000">
            <a:off x="3931583" y="484627"/>
            <a:ext cx="2343615" cy="3476380"/>
          </a:xfrm>
          <a:prstGeom prst="arc">
            <a:avLst>
              <a:gd name="adj1" fmla="val 18398201"/>
              <a:gd name="adj2" fmla="val 3081409"/>
            </a:avLst>
          </a:prstGeom>
          <a:ln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B588C-6A05-2A59-6CE0-DE2291183D31}"/>
              </a:ext>
            </a:extLst>
          </p:cNvPr>
          <p:cNvSpPr txBox="1"/>
          <p:nvPr/>
        </p:nvSpPr>
        <p:spPr>
          <a:xfrm>
            <a:off x="5105400" y="164538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364956-2C7D-EBF8-00BB-7762EBDB9EAA}"/>
              </a:ext>
            </a:extLst>
          </p:cNvPr>
          <p:cNvCxnSpPr>
            <a:cxnSpLocks/>
          </p:cNvCxnSpPr>
          <p:nvPr/>
        </p:nvCxnSpPr>
        <p:spPr>
          <a:xfrm>
            <a:off x="5534826" y="1960714"/>
            <a:ext cx="358332" cy="428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A12AA26-BF8F-89EB-824E-5CC203298F3E}"/>
              </a:ext>
            </a:extLst>
          </p:cNvPr>
          <p:cNvSpPr>
            <a:spLocks noChangeAspect="1"/>
          </p:cNvSpPr>
          <p:nvPr/>
        </p:nvSpPr>
        <p:spPr>
          <a:xfrm>
            <a:off x="5925312" y="238658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2FE0B7-0BCA-8FC3-E386-5FEA04AE36A2}"/>
              </a:ext>
            </a:extLst>
          </p:cNvPr>
          <p:cNvSpPr txBox="1"/>
          <p:nvPr/>
        </p:nvSpPr>
        <p:spPr>
          <a:xfrm>
            <a:off x="3681205" y="2724594"/>
            <a:ext cx="64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Sn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085271-39CB-1085-B936-82CBF5631F65}"/>
              </a:ext>
            </a:extLst>
          </p:cNvPr>
          <p:cNvCxnSpPr>
            <a:cxnSpLocks/>
          </p:cNvCxnSpPr>
          <p:nvPr/>
        </p:nvCxnSpPr>
        <p:spPr>
          <a:xfrm>
            <a:off x="4110631" y="3039926"/>
            <a:ext cx="358332" cy="428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004AD71-6240-A916-836F-DFA1F78D2644}"/>
              </a:ext>
            </a:extLst>
          </p:cNvPr>
          <p:cNvSpPr>
            <a:spLocks noChangeAspect="1"/>
          </p:cNvSpPr>
          <p:nvPr/>
        </p:nvSpPr>
        <p:spPr>
          <a:xfrm>
            <a:off x="4480560" y="3465576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102EB1-76EF-5F53-ABBE-C4A9F142CEB9}"/>
              </a:ext>
            </a:extLst>
          </p:cNvPr>
          <p:cNvSpPr>
            <a:spLocks noChangeAspect="1"/>
          </p:cNvSpPr>
          <p:nvPr/>
        </p:nvSpPr>
        <p:spPr>
          <a:xfrm>
            <a:off x="7132320" y="153619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8C65582-9E06-DDE2-29A8-C65B641CBCF6}"/>
              </a:ext>
            </a:extLst>
          </p:cNvPr>
          <p:cNvSpPr>
            <a:spLocks noChangeAspect="1"/>
          </p:cNvSpPr>
          <p:nvPr/>
        </p:nvSpPr>
        <p:spPr>
          <a:xfrm rot="-1680000">
            <a:off x="5655564" y="2291499"/>
            <a:ext cx="676656" cy="275641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C21B332-C018-8DCC-75BF-F37E357A3969}"/>
              </a:ext>
            </a:extLst>
          </p:cNvPr>
          <p:cNvSpPr>
            <a:spLocks noChangeAspect="1"/>
          </p:cNvSpPr>
          <p:nvPr/>
        </p:nvSpPr>
        <p:spPr>
          <a:xfrm rot="-1680000">
            <a:off x="2885838" y="4132669"/>
            <a:ext cx="676656" cy="275641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5FA8B0-0A15-470A-3B2D-6D3BA8656D72}"/>
              </a:ext>
            </a:extLst>
          </p:cNvPr>
          <p:cNvSpPr txBox="1"/>
          <p:nvPr/>
        </p:nvSpPr>
        <p:spPr>
          <a:xfrm>
            <a:off x="6170770" y="812493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280</a:t>
            </a:r>
            <a:r>
              <a:rPr lang="en-US" dirty="0"/>
              <a:t>Cn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57E82B-6D93-4170-27A9-429AFED295F9}"/>
              </a:ext>
            </a:extLst>
          </p:cNvPr>
          <p:cNvCxnSpPr>
            <a:cxnSpLocks/>
          </p:cNvCxnSpPr>
          <p:nvPr/>
        </p:nvCxnSpPr>
        <p:spPr>
          <a:xfrm>
            <a:off x="6773988" y="1107842"/>
            <a:ext cx="358332" cy="428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5ECAB32-B40C-41EF-12DE-53B464DD9A1C}"/>
              </a:ext>
            </a:extLst>
          </p:cNvPr>
          <p:cNvSpPr txBox="1"/>
          <p:nvPr/>
        </p:nvSpPr>
        <p:spPr>
          <a:xfrm>
            <a:off x="4416190" y="4133580"/>
            <a:ext cx="406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Actinide           --&gt;    ≈ </a:t>
            </a:r>
            <a:r>
              <a:rPr lang="en-US" baseline="30000" dirty="0">
                <a:solidFill>
                  <a:srgbClr val="0336FE"/>
                </a:solidFill>
              </a:rPr>
              <a:t>132</a:t>
            </a:r>
            <a:r>
              <a:rPr lang="en-US" dirty="0">
                <a:solidFill>
                  <a:srgbClr val="0336FE"/>
                </a:solidFill>
              </a:rPr>
              <a:t>Sn  +  X   ( ≈ 2 : 3 )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511619-1070-E632-91F2-F6E07CF8CA86}"/>
              </a:ext>
            </a:extLst>
          </p:cNvPr>
          <p:cNvSpPr txBox="1"/>
          <p:nvPr/>
        </p:nvSpPr>
        <p:spPr>
          <a:xfrm>
            <a:off x="4416190" y="4474967"/>
            <a:ext cx="410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336FE"/>
                </a:solidFill>
              </a:rPr>
              <a:t>SuperHeavy</a:t>
            </a:r>
            <a:r>
              <a:rPr lang="en-US" dirty="0">
                <a:solidFill>
                  <a:srgbClr val="0336FE"/>
                </a:solidFill>
              </a:rPr>
              <a:t>     --&gt;    ≈ </a:t>
            </a:r>
            <a:r>
              <a:rPr lang="en-US" baseline="30000" dirty="0">
                <a:solidFill>
                  <a:srgbClr val="0336FE"/>
                </a:solidFill>
              </a:rPr>
              <a:t>208</a:t>
            </a:r>
            <a:r>
              <a:rPr lang="en-US" dirty="0">
                <a:solidFill>
                  <a:srgbClr val="0336FE"/>
                </a:solidFill>
              </a:rPr>
              <a:t>Pb  +  X   ( ≈ 1 : 3 )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81E11-8095-E550-5D28-DF41FDB14300}"/>
              </a:ext>
            </a:extLst>
          </p:cNvPr>
          <p:cNvSpPr txBox="1"/>
          <p:nvPr/>
        </p:nvSpPr>
        <p:spPr>
          <a:xfrm>
            <a:off x="1402831" y="5756366"/>
            <a:ext cx="6338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Albertsson</a:t>
            </a:r>
            <a:r>
              <a:rPr lang="en-US" sz="1600" dirty="0"/>
              <a:t>, G. </a:t>
            </a:r>
            <a:r>
              <a:rPr lang="en-US" sz="1600" dirty="0" err="1"/>
              <a:t>Carlsson</a:t>
            </a:r>
            <a:r>
              <a:rPr lang="en-US" sz="1600" dirty="0"/>
              <a:t>, T. </a:t>
            </a:r>
            <a:r>
              <a:rPr lang="en-US" sz="1600" dirty="0" err="1"/>
              <a:t>Døssing</a:t>
            </a:r>
            <a:r>
              <a:rPr lang="en-US" sz="1600" dirty="0"/>
              <a:t>, P. </a:t>
            </a:r>
            <a:r>
              <a:rPr lang="en-US" sz="1600" dirty="0" err="1"/>
              <a:t>Möller</a:t>
            </a:r>
            <a:r>
              <a:rPr lang="en-US" sz="1600" dirty="0"/>
              <a:t>, J. </a:t>
            </a:r>
            <a:r>
              <a:rPr lang="en-US" sz="1600" dirty="0" err="1"/>
              <a:t>Randrup</a:t>
            </a:r>
            <a:r>
              <a:rPr lang="en-US" sz="1600" dirty="0"/>
              <a:t>, and S. </a:t>
            </a:r>
            <a:r>
              <a:rPr lang="en-US" sz="1600" dirty="0" err="1"/>
              <a:t>Åberg</a:t>
            </a:r>
            <a:r>
              <a:rPr lang="en-US" sz="1600" dirty="0"/>
              <a:t>,</a:t>
            </a:r>
          </a:p>
          <a:p>
            <a:r>
              <a:rPr lang="en-US" sz="1600" dirty="0"/>
              <a:t>European Physical Journal A </a:t>
            </a:r>
            <a:r>
              <a:rPr lang="en-US" sz="1600" b="1" dirty="0"/>
              <a:t>56 </a:t>
            </a:r>
            <a:r>
              <a:rPr lang="en-US" sz="1600" dirty="0"/>
              <a:t>(2020) 56: </a:t>
            </a:r>
            <a:r>
              <a:rPr lang="en-US" sz="1600" i="1" dirty="0"/>
              <a:t>Y(A</a:t>
            </a:r>
            <a:r>
              <a:rPr lang="en-US" sz="1600" dirty="0"/>
              <a:t>) for 896 even-even nuclides</a:t>
            </a:r>
          </a:p>
        </p:txBody>
      </p:sp>
    </p:spTree>
    <p:extLst>
      <p:ext uri="{BB962C8B-B14F-4D97-AF65-F5344CB8AC3E}">
        <p14:creationId xmlns:p14="http://schemas.microsoft.com/office/powerpoint/2010/main" val="145419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39" grpId="0" animBg="1"/>
      <p:bldP spid="40" grpId="0" animBg="1"/>
      <p:bldP spid="41" grpId="0" animBg="1"/>
      <p:bldP spid="42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A1DCE-9198-CB36-6511-3EEE7350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4C849-76D3-3602-D070-6AE3B25E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6075-9ADC-ACD4-B109-094459BA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41140B3-510F-EA61-007A-02E6EFA6A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13" y="533400"/>
            <a:ext cx="5199574" cy="7251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336FE"/>
                </a:solidFill>
                <a:latin typeface="Helvetica"/>
                <a:cs typeface="Helvetica"/>
              </a:rPr>
              <a:t>The </a:t>
            </a:r>
            <a:r>
              <a:rPr lang="en-US" sz="2000" i="1" dirty="0">
                <a:solidFill>
                  <a:srgbClr val="FF0000"/>
                </a:solidFill>
                <a:latin typeface="Helvetica"/>
                <a:cs typeface="Helvetica"/>
              </a:rPr>
              <a:t>r-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process</a:t>
            </a:r>
            <a:r>
              <a:rPr lang="en-US" sz="2000" dirty="0">
                <a:solidFill>
                  <a:srgbClr val="0336FE"/>
                </a:solidFill>
                <a:latin typeface="Helvetica"/>
                <a:cs typeface="Helvetica"/>
              </a:rPr>
              <a:t> generates the heavier nuclei,</a:t>
            </a:r>
            <a:br>
              <a:rPr lang="en-US" sz="2000" dirty="0">
                <a:solidFill>
                  <a:srgbClr val="0336FE"/>
                </a:solidFill>
                <a:latin typeface="Helvetica"/>
                <a:cs typeface="Helvetica"/>
              </a:rPr>
            </a:br>
            <a:r>
              <a:rPr lang="en-US" sz="2000" dirty="0">
                <a:solidFill>
                  <a:srgbClr val="0336FE"/>
                </a:solidFill>
                <a:latin typeface="Helvetica"/>
                <a:cs typeface="Helvetica"/>
              </a:rPr>
              <a:t>determining the elemental abundances</a:t>
            </a:r>
            <a:endParaRPr lang="en-US" sz="2000" dirty="0">
              <a:solidFill>
                <a:srgbClr val="0336F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E39D1-0E2B-0BAE-40DD-B8D9563F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81" y="1369865"/>
            <a:ext cx="5235066" cy="35815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25DE40-0A48-B338-00B6-96DBA426FBFA}"/>
              </a:ext>
            </a:extLst>
          </p:cNvPr>
          <p:cNvSpPr/>
          <p:nvPr/>
        </p:nvSpPr>
        <p:spPr>
          <a:xfrm>
            <a:off x="3979171" y="1826170"/>
            <a:ext cx="2574029" cy="74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3FE18-0095-5B33-4136-3FD8659C1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077" y="1516329"/>
            <a:ext cx="2049104" cy="1366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232992-AD78-5D78-1D02-93FF5C3822B1}"/>
              </a:ext>
            </a:extLst>
          </p:cNvPr>
          <p:cNvSpPr txBox="1"/>
          <p:nvPr/>
        </p:nvSpPr>
        <p:spPr>
          <a:xfrm>
            <a:off x="7036595" y="1215977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Neutron star mergers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47A7C6-08AE-A0D7-8F05-906C90550CFF}"/>
              </a:ext>
            </a:extLst>
          </p:cNvPr>
          <p:cNvSpPr txBox="1"/>
          <p:nvPr/>
        </p:nvSpPr>
        <p:spPr>
          <a:xfrm>
            <a:off x="1398081" y="5269475"/>
            <a:ext cx="3870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Fission plays a role in the </a:t>
            </a:r>
            <a:r>
              <a:rPr lang="en-US" sz="2000" i="1" dirty="0">
                <a:solidFill>
                  <a:srgbClr val="FF0000"/>
                </a:solidFill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-process: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E8BCC-E024-B641-5272-0BB1B3F133B2}"/>
              </a:ext>
            </a:extLst>
          </p:cNvPr>
          <p:cNvSpPr txBox="1"/>
          <p:nvPr/>
        </p:nvSpPr>
        <p:spPr>
          <a:xfrm>
            <a:off x="6848648" y="2913114"/>
            <a:ext cx="2128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generate high neutron flux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9EE39-7639-D51B-1DE3-3E6B9AF63C71}"/>
              </a:ext>
            </a:extLst>
          </p:cNvPr>
          <p:cNvSpPr txBox="1"/>
          <p:nvPr/>
        </p:nvSpPr>
        <p:spPr>
          <a:xfrm>
            <a:off x="5761171" y="529964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Causes </a:t>
            </a:r>
            <a:r>
              <a:rPr lang="en-US" sz="1600" i="1" dirty="0">
                <a:solidFill>
                  <a:srgbClr val="0336FE"/>
                </a:solidFill>
              </a:rPr>
              <a:t>fission </a:t>
            </a:r>
            <a:r>
              <a:rPr lang="en-US" sz="1600" i="1" dirty="0">
                <a:solidFill>
                  <a:srgbClr val="FF0000"/>
                </a:solidFill>
              </a:rPr>
              <a:t>recycling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1634B-FA43-D53D-C106-75F87A0CD90E}"/>
              </a:ext>
            </a:extLst>
          </p:cNvPr>
          <p:cNvSpPr txBox="1"/>
          <p:nvPr/>
        </p:nvSpPr>
        <p:spPr>
          <a:xfrm>
            <a:off x="5761171" y="5693863"/>
            <a:ext cx="2340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Fission contributes to the </a:t>
            </a:r>
          </a:p>
          <a:p>
            <a:r>
              <a:rPr lang="en-US" sz="1600" dirty="0">
                <a:solidFill>
                  <a:srgbClr val="0336FE"/>
                </a:solidFill>
              </a:rPr>
              <a:t>final element </a:t>
            </a:r>
            <a:r>
              <a:rPr lang="en-US" sz="1600" i="1" dirty="0">
                <a:solidFill>
                  <a:srgbClr val="FF0000"/>
                </a:solidFill>
              </a:rPr>
              <a:t>abundances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6A02D-2419-F58D-2679-B4BB294FAF10}"/>
              </a:ext>
            </a:extLst>
          </p:cNvPr>
          <p:cNvSpPr txBox="1"/>
          <p:nvPr/>
        </p:nvSpPr>
        <p:spPr>
          <a:xfrm>
            <a:off x="5761171" y="4659213"/>
            <a:ext cx="293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Fission</a:t>
            </a:r>
            <a:r>
              <a:rPr lang="en-US" sz="1600" i="1" dirty="0">
                <a:solidFill>
                  <a:srgbClr val="0336FE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terminates</a:t>
            </a:r>
            <a:r>
              <a:rPr lang="en-US" sz="1600" i="1" dirty="0">
                <a:solidFill>
                  <a:srgbClr val="0336FE"/>
                </a:solidFill>
              </a:rPr>
              <a:t> </a:t>
            </a:r>
            <a:r>
              <a:rPr lang="en-US" sz="1600" dirty="0">
                <a:solidFill>
                  <a:srgbClr val="0336FE"/>
                </a:solidFill>
              </a:rPr>
              <a:t>the </a:t>
            </a:r>
            <a:r>
              <a:rPr lang="en-US" sz="1600" i="1" dirty="0">
                <a:solidFill>
                  <a:srgbClr val="0336FE"/>
                </a:solidFill>
              </a:rPr>
              <a:t>r</a:t>
            </a:r>
            <a:r>
              <a:rPr lang="en-US" sz="1600" dirty="0">
                <a:solidFill>
                  <a:srgbClr val="0336FE"/>
                </a:solidFill>
              </a:rPr>
              <a:t>-process</a:t>
            </a:r>
          </a:p>
          <a:p>
            <a:r>
              <a:rPr lang="en-US" sz="1600" dirty="0">
                <a:solidFill>
                  <a:srgbClr val="0336FE"/>
                </a:solidFill>
              </a:rPr>
              <a:t>=&gt;  No superheavy nuclei formed</a:t>
            </a:r>
          </a:p>
        </p:txBody>
      </p:sp>
    </p:spTree>
    <p:extLst>
      <p:ext uri="{BB962C8B-B14F-4D97-AF65-F5344CB8AC3E}">
        <p14:creationId xmlns:p14="http://schemas.microsoft.com/office/powerpoint/2010/main" val="1503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311202-BFDE-0145-29F0-78EA130E86F0}"/>
              </a:ext>
            </a:extLst>
          </p:cNvPr>
          <p:cNvSpPr txBox="1"/>
          <p:nvPr/>
        </p:nvSpPr>
        <p:spPr>
          <a:xfrm>
            <a:off x="1143000" y="126558"/>
            <a:ext cx="663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effectLst/>
              </a:rPr>
              <a:t>Primary fission fragment mass yields across the chart of nuclides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0FDA5F-517E-76E9-944E-7FF4AE7193B2}"/>
              </a:ext>
            </a:extLst>
          </p:cNvPr>
          <p:cNvSpPr txBox="1"/>
          <p:nvPr/>
        </p:nvSpPr>
        <p:spPr>
          <a:xfrm>
            <a:off x="333088" y="4280925"/>
            <a:ext cx="293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Causes </a:t>
            </a:r>
            <a:r>
              <a:rPr lang="en-US" i="1" dirty="0">
                <a:solidFill>
                  <a:srgbClr val="0336FE"/>
                </a:solidFill>
              </a:rPr>
              <a:t>fission </a:t>
            </a:r>
            <a:r>
              <a:rPr lang="en-US" i="1" dirty="0">
                <a:solidFill>
                  <a:srgbClr val="FF0000"/>
                </a:solidFill>
              </a:rPr>
              <a:t>recycling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19F3F9-DA99-BECB-34E3-1994830C888F}"/>
              </a:ext>
            </a:extLst>
          </p:cNvPr>
          <p:cNvGrpSpPr/>
          <p:nvPr/>
        </p:nvGrpSpPr>
        <p:grpSpPr>
          <a:xfrm>
            <a:off x="3180353" y="523384"/>
            <a:ext cx="5506447" cy="5790897"/>
            <a:chOff x="3180353" y="523384"/>
            <a:chExt cx="5506447" cy="5790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05394E-4F7D-8E46-E7B3-E897C80FD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55" b="7857"/>
            <a:stretch/>
          </p:blipFill>
          <p:spPr>
            <a:xfrm>
              <a:off x="3180353" y="523384"/>
              <a:ext cx="5506447" cy="5790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C52EE7-E20E-9A49-10A9-C89A02DCF7DE}"/>
                </a:ext>
              </a:extLst>
            </p:cNvPr>
            <p:cNvSpPr txBox="1"/>
            <p:nvPr/>
          </p:nvSpPr>
          <p:spPr>
            <a:xfrm>
              <a:off x="3966395" y="635948"/>
              <a:ext cx="19527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Number of peaks in</a:t>
              </a:r>
              <a:r>
                <a:rPr lang="en-US" sz="1400" i="1" dirty="0"/>
                <a:t> Y</a:t>
              </a:r>
              <a:r>
                <a:rPr lang="en-US" sz="1400" dirty="0"/>
                <a:t>(</a:t>
              </a:r>
              <a:r>
                <a:rPr lang="en-US" sz="1400" i="1" dirty="0"/>
                <a:t>A</a:t>
              </a:r>
              <a:r>
                <a:rPr lang="en-US" sz="1400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FC3991-BB2E-F8C0-F70B-25DD2BFAAE1D}"/>
                </a:ext>
              </a:extLst>
            </p:cNvPr>
            <p:cNvSpPr txBox="1"/>
            <p:nvPr/>
          </p:nvSpPr>
          <p:spPr>
            <a:xfrm>
              <a:off x="3966395" y="2574484"/>
              <a:ext cx="1535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Asymmetry in </a:t>
              </a:r>
              <a:r>
                <a:rPr lang="en-US" sz="1400" i="1" dirty="0"/>
                <a:t>Y</a:t>
              </a:r>
              <a:r>
                <a:rPr lang="en-US" sz="1400" dirty="0"/>
                <a:t>(</a:t>
              </a:r>
              <a:r>
                <a:rPr lang="en-US" sz="1400" i="1" dirty="0"/>
                <a:t>A</a:t>
              </a:r>
              <a:r>
                <a:rPr lang="en-US" sz="1400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464C66-C82C-E92C-448B-F1F1657E1FD8}"/>
                </a:ext>
              </a:extLst>
            </p:cNvPr>
            <p:cNvSpPr txBox="1"/>
            <p:nvPr/>
          </p:nvSpPr>
          <p:spPr>
            <a:xfrm>
              <a:off x="3966395" y="4437675"/>
              <a:ext cx="2141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Width of main peak in </a:t>
              </a:r>
              <a:r>
                <a:rPr lang="en-US" sz="1400" i="1" dirty="0"/>
                <a:t>Y</a:t>
              </a:r>
              <a:r>
                <a:rPr lang="en-US" sz="1400" dirty="0"/>
                <a:t>(</a:t>
              </a:r>
              <a:r>
                <a:rPr lang="en-US" sz="1400" i="1" dirty="0"/>
                <a:t>A</a:t>
              </a:r>
              <a:r>
                <a:rPr lang="en-US" sz="1400" dirty="0"/>
                <a:t>)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331A2-C506-0E28-080E-EE1A90C7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C1BEA-900B-3C0C-3DAD-E0DB04D7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39600-E04B-D7FC-9364-508B34C3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3ED82-9944-FF59-0E42-8A8710ED4F3D}"/>
              </a:ext>
            </a:extLst>
          </p:cNvPr>
          <p:cNvSpPr txBox="1"/>
          <p:nvPr/>
        </p:nvSpPr>
        <p:spPr>
          <a:xfrm>
            <a:off x="333088" y="4748132"/>
            <a:ext cx="260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Fission contributes to the </a:t>
            </a:r>
          </a:p>
          <a:p>
            <a:r>
              <a:rPr lang="en-US" dirty="0">
                <a:solidFill>
                  <a:srgbClr val="0336FE"/>
                </a:solidFill>
              </a:rPr>
              <a:t>final element </a:t>
            </a:r>
            <a:r>
              <a:rPr lang="en-US" i="1" dirty="0">
                <a:solidFill>
                  <a:srgbClr val="FF0000"/>
                </a:solidFill>
              </a:rPr>
              <a:t>abundances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4F9FE-9DDB-C4BF-E6E2-F41DD30BE903}"/>
              </a:ext>
            </a:extLst>
          </p:cNvPr>
          <p:cNvSpPr txBox="1"/>
          <p:nvPr/>
        </p:nvSpPr>
        <p:spPr>
          <a:xfrm>
            <a:off x="333088" y="3536719"/>
            <a:ext cx="328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Fission</a:t>
            </a:r>
            <a:r>
              <a:rPr lang="en-US" i="1" dirty="0">
                <a:solidFill>
                  <a:srgbClr val="0336FE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terminates</a:t>
            </a:r>
            <a:r>
              <a:rPr lang="en-US" i="1" dirty="0">
                <a:solidFill>
                  <a:srgbClr val="0336FE"/>
                </a:solidFill>
              </a:rPr>
              <a:t> </a:t>
            </a:r>
            <a:r>
              <a:rPr lang="en-US" dirty="0">
                <a:solidFill>
                  <a:srgbClr val="0336FE"/>
                </a:solidFill>
              </a:rPr>
              <a:t>the </a:t>
            </a:r>
            <a:r>
              <a:rPr lang="en-US" i="1" dirty="0">
                <a:solidFill>
                  <a:srgbClr val="0336FE"/>
                </a:solidFill>
              </a:rPr>
              <a:t>r</a:t>
            </a:r>
            <a:r>
              <a:rPr lang="en-US" dirty="0">
                <a:solidFill>
                  <a:srgbClr val="0336FE"/>
                </a:solidFill>
              </a:rPr>
              <a:t>-process</a:t>
            </a:r>
          </a:p>
          <a:p>
            <a:r>
              <a:rPr lang="en-US" dirty="0">
                <a:solidFill>
                  <a:srgbClr val="0336FE"/>
                </a:solidFill>
              </a:rPr>
              <a:t>=&gt;  No superheavy nuclei formed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C4CEB-475D-BDE8-1AA1-8C5F6092572E}"/>
              </a:ext>
            </a:extLst>
          </p:cNvPr>
          <p:cNvSpPr txBox="1"/>
          <p:nvPr/>
        </p:nvSpPr>
        <p:spPr>
          <a:xfrm>
            <a:off x="333088" y="2915520"/>
            <a:ext cx="307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Fission during the r-process: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8788D-187C-BDA8-B58D-86056EB082FA}"/>
              </a:ext>
            </a:extLst>
          </p:cNvPr>
          <p:cNvSpPr txBox="1"/>
          <p:nvPr/>
        </p:nvSpPr>
        <p:spPr>
          <a:xfrm>
            <a:off x="333088" y="750476"/>
            <a:ext cx="3178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 Brownian shape evolutions</a:t>
            </a:r>
          </a:p>
          <a:p>
            <a:r>
              <a:rPr lang="en-US" dirty="0">
                <a:solidFill>
                  <a:srgbClr val="FF0000"/>
                </a:solidFill>
              </a:rPr>
              <a:t>on 5D potential-energy surfaces</a:t>
            </a:r>
          </a:p>
          <a:p>
            <a:r>
              <a:rPr lang="en-US" dirty="0">
                <a:solidFill>
                  <a:srgbClr val="FF0000"/>
                </a:solidFill>
              </a:rPr>
              <a:t>for 3800 neutron-rich nuclides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9770A-EE82-EA3B-4043-FFB34BE66F34}"/>
              </a:ext>
            </a:extLst>
          </p:cNvPr>
          <p:cNvSpPr txBox="1"/>
          <p:nvPr/>
        </p:nvSpPr>
        <p:spPr>
          <a:xfrm>
            <a:off x="333088" y="1771443"/>
            <a:ext cx="3274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M.R. </a:t>
            </a:r>
            <a:r>
              <a:rPr lang="en-US" sz="1400" dirty="0" err="1"/>
              <a:t>Mumpower</a:t>
            </a:r>
            <a:r>
              <a:rPr lang="en-US" sz="1400" dirty="0"/>
              <a:t>, P. </a:t>
            </a:r>
            <a:r>
              <a:rPr lang="en-US" sz="1400" dirty="0" err="1"/>
              <a:t>Jaffke</a:t>
            </a:r>
            <a:r>
              <a:rPr lang="en-US" sz="1400" dirty="0"/>
              <a:t>, M. </a:t>
            </a:r>
            <a:r>
              <a:rPr lang="en-US" sz="1400" dirty="0" err="1"/>
              <a:t>Verriere</a:t>
            </a:r>
            <a:r>
              <a:rPr lang="en-US" sz="1400" dirty="0"/>
              <a:t>, </a:t>
            </a:r>
          </a:p>
          <a:p>
            <a:r>
              <a:rPr lang="en-US" sz="1400" dirty="0"/>
              <a:t>J. </a:t>
            </a:r>
            <a:r>
              <a:rPr lang="en-US" sz="1400" dirty="0" err="1"/>
              <a:t>Randrup</a:t>
            </a:r>
            <a:r>
              <a:rPr lang="en-US" sz="1400" dirty="0"/>
              <a:t>, Phys Rev C </a:t>
            </a:r>
            <a:r>
              <a:rPr lang="en-US" sz="1400" b="1" dirty="0"/>
              <a:t>101</a:t>
            </a:r>
            <a:r>
              <a:rPr lang="en-US" sz="1400" dirty="0"/>
              <a:t>, 054607 (2020)</a:t>
            </a:r>
          </a:p>
        </p:txBody>
      </p:sp>
    </p:spTree>
    <p:extLst>
      <p:ext uri="{BB962C8B-B14F-4D97-AF65-F5344CB8AC3E}">
        <p14:creationId xmlns:p14="http://schemas.microsoft.com/office/powerpoint/2010/main" val="4266555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06AA3E-BCC7-BA42-DDE4-DC971EB9CAD1}"/>
              </a:ext>
            </a:extLst>
          </p:cNvPr>
          <p:cNvSpPr txBox="1"/>
          <p:nvPr/>
        </p:nvSpPr>
        <p:spPr>
          <a:xfrm>
            <a:off x="2536026" y="237243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336FE"/>
                </a:solidFill>
              </a:rPr>
              <a:t>NEW AREA OF APPLICATION:  FUSION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3D8E64-09FA-4E72-4E06-F93318C5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1E7A5-A484-55A3-5034-FCBFF51C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AE3CD7-C203-8E70-E52E-10529DB1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51D10-A6FC-63A4-4BED-E1AD2EC86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9" t="10000" r="23016" b="21111"/>
          <a:stretch/>
        </p:blipFill>
        <p:spPr>
          <a:xfrm rot="16200000">
            <a:off x="2083535" y="520114"/>
            <a:ext cx="4976927" cy="65981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D72B0D-4555-9033-BA65-D3EE8A97E4FC}"/>
              </a:ext>
            </a:extLst>
          </p:cNvPr>
          <p:cNvSpPr/>
          <p:nvPr/>
        </p:nvSpPr>
        <p:spPr>
          <a:xfrm>
            <a:off x="1621625" y="1043951"/>
            <a:ext cx="6249434" cy="784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75A77D-DE73-0BB6-5AA4-96BACF25D2F1}"/>
              </a:ext>
            </a:extLst>
          </p:cNvPr>
          <p:cNvSpPr/>
          <p:nvPr/>
        </p:nvSpPr>
        <p:spPr>
          <a:xfrm>
            <a:off x="1263700" y="2558821"/>
            <a:ext cx="6598121" cy="3714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57A01F-08E7-ACF1-4578-1D7ED27EF3FC}"/>
              </a:ext>
            </a:extLst>
          </p:cNvPr>
          <p:cNvSpPr/>
          <p:nvPr/>
        </p:nvSpPr>
        <p:spPr>
          <a:xfrm>
            <a:off x="1393025" y="1828133"/>
            <a:ext cx="435775" cy="825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9F7F48-A97B-7826-75BB-11CF1FD36D95}"/>
              </a:ext>
            </a:extLst>
          </p:cNvPr>
          <p:cNvSpPr/>
          <p:nvPr/>
        </p:nvSpPr>
        <p:spPr>
          <a:xfrm>
            <a:off x="2590800" y="1763673"/>
            <a:ext cx="435775" cy="825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DAD450-43C8-7965-93A6-1CF067AD9375}"/>
              </a:ext>
            </a:extLst>
          </p:cNvPr>
          <p:cNvSpPr/>
          <p:nvPr/>
        </p:nvSpPr>
        <p:spPr>
          <a:xfrm>
            <a:off x="7694029" y="1777909"/>
            <a:ext cx="435775" cy="825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893D0-7A3C-8FDF-2302-A80F686B4D0A}"/>
              </a:ext>
            </a:extLst>
          </p:cNvPr>
          <p:cNvSpPr/>
          <p:nvPr/>
        </p:nvSpPr>
        <p:spPr>
          <a:xfrm>
            <a:off x="6496253" y="2438400"/>
            <a:ext cx="1254721" cy="183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20DA0-5178-680D-7385-5EB4EF43F330}"/>
              </a:ext>
            </a:extLst>
          </p:cNvPr>
          <p:cNvSpPr txBox="1"/>
          <p:nvPr/>
        </p:nvSpPr>
        <p:spPr>
          <a:xfrm>
            <a:off x="6305228" y="164649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F7CBC8-0380-75A1-983E-11F9621C482E}"/>
              </a:ext>
            </a:extLst>
          </p:cNvPr>
          <p:cNvSpPr txBox="1"/>
          <p:nvPr/>
        </p:nvSpPr>
        <p:spPr>
          <a:xfrm>
            <a:off x="6965986" y="164649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50</a:t>
            </a:r>
            <a:r>
              <a:rPr lang="en-US" dirty="0"/>
              <a:t>Ti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D4D2E-08F5-6D47-9299-4E6B18783A17}"/>
              </a:ext>
            </a:extLst>
          </p:cNvPr>
          <p:cNvSpPr txBox="1"/>
          <p:nvPr/>
        </p:nvSpPr>
        <p:spPr>
          <a:xfrm>
            <a:off x="1800583" y="139076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258</a:t>
            </a:r>
            <a:r>
              <a:rPr lang="en-US" dirty="0"/>
              <a:t>Rf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B308C5-2456-EBF7-23EE-74965CD1C4BE}"/>
              </a:ext>
            </a:extLst>
          </p:cNvPr>
          <p:cNvGrpSpPr/>
          <p:nvPr/>
        </p:nvGrpSpPr>
        <p:grpSpPr>
          <a:xfrm>
            <a:off x="2071545" y="2510108"/>
            <a:ext cx="5000910" cy="3447724"/>
            <a:chOff x="1752600" y="1568412"/>
            <a:chExt cx="5295900" cy="39663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7264C6-71D3-D577-D3F6-FAE0844E27F5}"/>
                </a:ext>
              </a:extLst>
            </p:cNvPr>
            <p:cNvGrpSpPr/>
            <p:nvPr/>
          </p:nvGrpSpPr>
          <p:grpSpPr>
            <a:xfrm>
              <a:off x="1752600" y="1568412"/>
              <a:ext cx="5295900" cy="3966369"/>
              <a:chOff x="1924051" y="1600199"/>
              <a:chExt cx="5295900" cy="396636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FE8FBF3-5831-EC8D-0C26-F1199E981A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804" t="18889" r="28504" b="27778"/>
              <a:stretch/>
            </p:blipFill>
            <p:spPr>
              <a:xfrm rot="16200000">
                <a:off x="2588816" y="935434"/>
                <a:ext cx="3966369" cy="52959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3C76E9-3DA6-62FC-3A19-F54DCEFF0EE4}"/>
                  </a:ext>
                </a:extLst>
              </p:cNvPr>
              <p:cNvSpPr txBox="1"/>
              <p:nvPr/>
            </p:nvSpPr>
            <p:spPr>
              <a:xfrm>
                <a:off x="2895600" y="1981200"/>
                <a:ext cx="575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48</a:t>
                </a:r>
                <a:r>
                  <a:rPr lang="en-US" dirty="0"/>
                  <a:t>Ca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3A8A1B-5EB6-67CC-3FC1-04C3C6B2CABF}"/>
                  </a:ext>
                </a:extLst>
              </p:cNvPr>
              <p:cNvSpPr txBox="1"/>
              <p:nvPr/>
            </p:nvSpPr>
            <p:spPr>
              <a:xfrm>
                <a:off x="3581400" y="3244334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50</a:t>
                </a:r>
                <a:r>
                  <a:rPr lang="en-US" dirty="0"/>
                  <a:t>Ti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251323-2960-53CE-F33D-FE7DDB2B6EDE}"/>
                  </a:ext>
                </a:extLst>
              </p:cNvPr>
              <p:cNvSpPr txBox="1"/>
              <p:nvPr/>
            </p:nvSpPr>
            <p:spPr>
              <a:xfrm>
                <a:off x="4800600" y="4204454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54</a:t>
                </a:r>
                <a:r>
                  <a:rPr lang="en-US" dirty="0"/>
                  <a:t>Cr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19D09A-173A-94E8-CE16-51A639954CDC}"/>
                  </a:ext>
                </a:extLst>
              </p:cNvPr>
              <p:cNvSpPr txBox="1"/>
              <p:nvPr/>
            </p:nvSpPr>
            <p:spPr>
              <a:xfrm>
                <a:off x="6172200" y="4389120"/>
                <a:ext cx="5595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58</a:t>
                </a:r>
                <a:r>
                  <a:rPr lang="en-US" dirty="0"/>
                  <a:t>Fe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482E9F-4FB1-7FD7-F367-065E2AC87988}"/>
                </a:ext>
              </a:extLst>
            </p:cNvPr>
            <p:cNvSpPr txBox="1"/>
            <p:nvPr/>
          </p:nvSpPr>
          <p:spPr>
            <a:xfrm>
              <a:off x="2507956" y="4292554"/>
              <a:ext cx="1542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Target:  </a:t>
              </a:r>
              <a:r>
                <a:rPr lang="en-US" sz="2000" baseline="30000" dirty="0"/>
                <a:t>208</a:t>
              </a:r>
              <a:r>
                <a:rPr lang="en-US" sz="2000" dirty="0"/>
                <a:t>Pb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92E8CC0-171D-C92F-318F-BBEEFB918F77}"/>
              </a:ext>
            </a:extLst>
          </p:cNvPr>
          <p:cNvSpPr txBox="1"/>
          <p:nvPr/>
        </p:nvSpPr>
        <p:spPr>
          <a:xfrm>
            <a:off x="1109353" y="6119554"/>
            <a:ext cx="6925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Albertsson</a:t>
            </a:r>
            <a:r>
              <a:rPr lang="en-US" sz="1200" dirty="0"/>
              <a:t>, B.G. Carlsson, T. </a:t>
            </a:r>
            <a:r>
              <a:rPr lang="en-US" sz="1200" dirty="0" err="1"/>
              <a:t>Døssing</a:t>
            </a:r>
            <a:r>
              <a:rPr lang="en-US" sz="1200" dirty="0"/>
              <a:t>, J. </a:t>
            </a:r>
            <a:r>
              <a:rPr lang="en-US" sz="1200" dirty="0" err="1"/>
              <a:t>Randrup</a:t>
            </a:r>
            <a:r>
              <a:rPr lang="en-US" sz="1200" dirty="0"/>
              <a:t>, D. Rudolf, and S. </a:t>
            </a:r>
            <a:r>
              <a:rPr lang="en-US" sz="1200" dirty="0" err="1"/>
              <a:t>Åberg</a:t>
            </a:r>
            <a:r>
              <a:rPr lang="en-US" sz="1200" dirty="0"/>
              <a:t>, Phys. Rev. C </a:t>
            </a:r>
            <a:r>
              <a:rPr lang="en-US" sz="1200" b="1" dirty="0"/>
              <a:t>110</a:t>
            </a:r>
            <a:r>
              <a:rPr lang="en-US" sz="1200" dirty="0"/>
              <a:t>, 014624 (2024)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A4777-BF22-D0D8-E96E-F4144526FFFE}"/>
              </a:ext>
            </a:extLst>
          </p:cNvPr>
          <p:cNvSpPr txBox="1"/>
          <p:nvPr/>
        </p:nvSpPr>
        <p:spPr>
          <a:xfrm>
            <a:off x="2505184" y="732258"/>
            <a:ext cx="41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Formation of superheavy nuclei</a:t>
            </a:r>
          </a:p>
        </p:txBody>
      </p:sp>
    </p:spTree>
    <p:extLst>
      <p:ext uri="{BB962C8B-B14F-4D97-AF65-F5344CB8AC3E}">
        <p14:creationId xmlns:p14="http://schemas.microsoft.com/office/powerpoint/2010/main" val="32773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7FB89-48BC-ED24-E8C3-A61DEA6C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4E4D1-15AA-6246-2488-001CE81D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62CCA-BF08-3966-B035-BE4ECFB4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BF7EA-68CB-34DE-83C3-F28C413D1FAE}"/>
              </a:ext>
            </a:extLst>
          </p:cNvPr>
          <p:cNvSpPr txBox="1"/>
          <p:nvPr/>
        </p:nvSpPr>
        <p:spPr>
          <a:xfrm>
            <a:off x="3434509" y="381000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Refinement: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BBFAE-3B62-E13B-A85B-CF0F06028404}"/>
              </a:ext>
            </a:extLst>
          </p:cNvPr>
          <p:cNvSpPr txBox="1"/>
          <p:nvPr/>
        </p:nvSpPr>
        <p:spPr>
          <a:xfrm>
            <a:off x="2114725" y="1152942"/>
            <a:ext cx="491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Replace the Fermi-gas density of state</a:t>
            </a:r>
          </a:p>
          <a:p>
            <a:r>
              <a:rPr lang="en-US" sz="2400" i="1" dirty="0">
                <a:solidFill>
                  <a:srgbClr val="0336FE"/>
                </a:solidFill>
              </a:rPr>
              <a:t>with the </a:t>
            </a:r>
            <a:r>
              <a:rPr lang="en-US" sz="2400" i="1" dirty="0">
                <a:solidFill>
                  <a:srgbClr val="FF0000"/>
                </a:solidFill>
              </a:rPr>
              <a:t>microscopic</a:t>
            </a:r>
            <a:r>
              <a:rPr lang="en-US" sz="2400" i="1" dirty="0">
                <a:solidFill>
                  <a:srgbClr val="0336FE"/>
                </a:solidFill>
              </a:rPr>
              <a:t> density of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B5F6F-69AB-74CA-C448-C5FDDC44C687}"/>
              </a:ext>
            </a:extLst>
          </p:cNvPr>
          <p:cNvSpPr txBox="1"/>
          <p:nvPr/>
        </p:nvSpPr>
        <p:spPr>
          <a:xfrm>
            <a:off x="2823765" y="2424028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Symbol" pitchFamily="2" charset="2"/>
              </a:rPr>
              <a:t>r</a:t>
            </a:r>
            <a:r>
              <a:rPr lang="en-US" sz="2400" baseline="-25000" dirty="0" err="1">
                <a:solidFill>
                  <a:srgbClr val="FF0000"/>
                </a:solidFill>
              </a:rPr>
              <a:t>FG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E*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b="1" i="1" dirty="0">
                <a:solidFill>
                  <a:srgbClr val="FF0000"/>
                </a:solidFill>
              </a:rPr>
              <a:t>q</a:t>
            </a:r>
            <a:r>
              <a:rPr lang="en-US" sz="2400" dirty="0">
                <a:solidFill>
                  <a:srgbClr val="FF0000"/>
                </a:solidFill>
              </a:rPr>
              <a:t>))   →   </a:t>
            </a:r>
            <a:r>
              <a:rPr lang="en-US" sz="2400" dirty="0" err="1">
                <a:solidFill>
                  <a:srgbClr val="FF0000"/>
                </a:solidFill>
                <a:latin typeface="Symbol" pitchFamily="2" charset="2"/>
              </a:rPr>
              <a:t>r</a:t>
            </a:r>
            <a:r>
              <a:rPr lang="en-US" sz="2400" baseline="-25000" dirty="0" err="1">
                <a:solidFill>
                  <a:srgbClr val="FF0000"/>
                </a:solidFill>
              </a:rPr>
              <a:t>micro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; </a:t>
            </a:r>
            <a:r>
              <a:rPr lang="en-US" sz="2400" b="1" i="1" dirty="0">
                <a:solidFill>
                  <a:srgbClr val="FF0000"/>
                </a:solidFill>
              </a:rPr>
              <a:t>q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2C152-9219-2931-F153-241A150EEB61}"/>
              </a:ext>
            </a:extLst>
          </p:cNvPr>
          <p:cNvSpPr txBox="1"/>
          <p:nvPr/>
        </p:nvSpPr>
        <p:spPr>
          <a:xfrm>
            <a:off x="626372" y="3310880"/>
            <a:ext cx="2617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Depends </a:t>
            </a:r>
            <a:r>
              <a:rPr lang="en-US" i="1" dirty="0"/>
              <a:t>only </a:t>
            </a:r>
            <a:r>
              <a:rPr lang="en-US" dirty="0"/>
              <a:t>on the local</a:t>
            </a:r>
          </a:p>
          <a:p>
            <a:r>
              <a:rPr lang="en-US" dirty="0"/>
              <a:t>excitation </a:t>
            </a:r>
            <a:r>
              <a:rPr lang="en-US" i="1" dirty="0"/>
              <a:t>E*</a:t>
            </a:r>
            <a:r>
              <a:rPr lang="en-US" dirty="0"/>
              <a:t>(</a:t>
            </a:r>
            <a:r>
              <a:rPr lang="en-US" b="1" i="1" dirty="0"/>
              <a:t>q</a:t>
            </a:r>
            <a:r>
              <a:rPr lang="en-US" dirty="0"/>
              <a:t>) = </a:t>
            </a:r>
            <a:r>
              <a:rPr lang="en-US" i="1" dirty="0"/>
              <a:t>E</a:t>
            </a:r>
            <a:r>
              <a:rPr lang="en-US" dirty="0"/>
              <a:t> – </a:t>
            </a:r>
            <a:r>
              <a:rPr lang="en-US" i="1" dirty="0"/>
              <a:t>U</a:t>
            </a:r>
            <a:r>
              <a:rPr lang="en-US" dirty="0"/>
              <a:t>(</a:t>
            </a:r>
            <a:r>
              <a:rPr lang="en-US" b="1" i="1" dirty="0"/>
              <a:t>q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067D0-C22B-7C34-79D9-8340756CFCC5}"/>
              </a:ext>
            </a:extLst>
          </p:cNvPr>
          <p:cNvSpPr txBox="1"/>
          <p:nvPr/>
        </p:nvSpPr>
        <p:spPr>
          <a:xfrm>
            <a:off x="5716737" y="3310880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Depends on the </a:t>
            </a:r>
            <a:r>
              <a:rPr lang="en-US" i="1" dirty="0"/>
              <a:t>structure</a:t>
            </a:r>
          </a:p>
          <a:p>
            <a:r>
              <a:rPr lang="en-US" dirty="0"/>
              <a:t>of a nucleus with shape </a:t>
            </a:r>
            <a:r>
              <a:rPr lang="en-US" b="1" i="1" dirty="0"/>
              <a:t>q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344D96-E341-6774-5861-A86C3D908B9C}"/>
              </a:ext>
            </a:extLst>
          </p:cNvPr>
          <p:cNvCxnSpPr>
            <a:cxnSpLocks/>
          </p:cNvCxnSpPr>
          <p:nvPr/>
        </p:nvCxnSpPr>
        <p:spPr>
          <a:xfrm flipV="1">
            <a:off x="1935224" y="2751714"/>
            <a:ext cx="655576" cy="43707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F1CE3F-9F8A-2701-983E-0410EE73D155}"/>
              </a:ext>
            </a:extLst>
          </p:cNvPr>
          <p:cNvCxnSpPr>
            <a:cxnSpLocks/>
          </p:cNvCxnSpPr>
          <p:nvPr/>
        </p:nvCxnSpPr>
        <p:spPr>
          <a:xfrm flipH="1" flipV="1">
            <a:off x="6364491" y="2751714"/>
            <a:ext cx="655576" cy="43707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BB04E1-5EA6-7387-E45F-18603CCA174C}"/>
              </a:ext>
            </a:extLst>
          </p:cNvPr>
          <p:cNvSpPr txBox="1"/>
          <p:nvPr/>
        </p:nvSpPr>
        <p:spPr>
          <a:xfrm>
            <a:off x="1524000" y="4515733"/>
            <a:ext cx="5993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                </a:t>
            </a:r>
            <a:r>
              <a:rPr lang="en-US" sz="2400" dirty="0">
                <a:solidFill>
                  <a:srgbClr val="0336FE"/>
                </a:solidFill>
              </a:rPr>
              <a:t>Three examples where the</a:t>
            </a:r>
          </a:p>
          <a:p>
            <a:r>
              <a:rPr lang="en-US" sz="2400" i="1" dirty="0">
                <a:solidFill>
                  <a:srgbClr val="0336FE"/>
                </a:solidFill>
              </a:rPr>
              <a:t>shape-dependent microscopic density of states</a:t>
            </a:r>
          </a:p>
          <a:p>
            <a:r>
              <a:rPr lang="en-US" sz="2400" dirty="0">
                <a:solidFill>
                  <a:srgbClr val="0336FE"/>
                </a:solidFill>
              </a:rPr>
              <a:t>                       plays a key role</a:t>
            </a:r>
          </a:p>
        </p:txBody>
      </p:sp>
    </p:spTree>
    <p:extLst>
      <p:ext uri="{BB962C8B-B14F-4D97-AF65-F5344CB8AC3E}">
        <p14:creationId xmlns:p14="http://schemas.microsoft.com/office/powerpoint/2010/main" val="35628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9D25BA-3B87-5275-7D56-A9A952BF274D}"/>
              </a:ext>
            </a:extLst>
          </p:cNvPr>
          <p:cNvSpPr txBox="1"/>
          <p:nvPr/>
        </p:nvSpPr>
        <p:spPr>
          <a:xfrm>
            <a:off x="1205534" y="757466"/>
            <a:ext cx="673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Energy dependence of the symmetric fragment yield</a:t>
            </a:r>
          </a:p>
        </p:txBody>
      </p:sp>
      <p:pic>
        <p:nvPicPr>
          <p:cNvPr id="15" name="Picture 14" descr="temperature.pdf">
            <a:extLst>
              <a:ext uri="{FF2B5EF4-FFF2-40B4-BE49-F238E27FC236}">
                <a16:creationId xmlns:a16="http://schemas.microsoft.com/office/drawing/2014/main" id="{C3A4CA02-CDAA-5D75-7036-90BD04C15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0" b="18519"/>
          <a:stretch/>
        </p:blipFill>
        <p:spPr>
          <a:xfrm>
            <a:off x="3124200" y="3866272"/>
            <a:ext cx="2743200" cy="1369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AC3AD7-10C4-7A00-EA90-8AD2E001930C}"/>
              </a:ext>
            </a:extLst>
          </p:cNvPr>
          <p:cNvSpPr txBox="1"/>
          <p:nvPr/>
        </p:nvSpPr>
        <p:spPr>
          <a:xfrm>
            <a:off x="622872" y="4191000"/>
            <a:ext cx="254460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>
                <a:solidFill>
                  <a:srgbClr val="178D2F"/>
                </a:solidFill>
              </a:rPr>
              <a:t>Region near minimum:</a:t>
            </a:r>
          </a:p>
          <a:p>
            <a:r>
              <a:rPr lang="en-US" dirty="0">
                <a:solidFill>
                  <a:srgbClr val="178D2F"/>
                </a:solidFill>
              </a:rPr>
              <a:t>Low s-p level density</a:t>
            </a:r>
          </a:p>
          <a:p>
            <a:r>
              <a:rPr lang="en-US" dirty="0">
                <a:solidFill>
                  <a:srgbClr val="178D2F"/>
                </a:solidFill>
                <a:latin typeface="Symbol" pitchFamily="2" charset="2"/>
              </a:rPr>
              <a:t> =&gt;  </a:t>
            </a:r>
            <a:r>
              <a:rPr lang="en-US" dirty="0" err="1">
                <a:solidFill>
                  <a:srgbClr val="178D2F"/>
                </a:solidFill>
                <a:latin typeface="Symbol" pitchFamily="2" charset="2"/>
              </a:rPr>
              <a:t>d</a:t>
            </a:r>
            <a:r>
              <a:rPr lang="en-US" i="1" dirty="0" err="1">
                <a:solidFill>
                  <a:srgbClr val="178D2F"/>
                </a:solidFill>
              </a:rPr>
              <a:t>E</a:t>
            </a:r>
            <a:r>
              <a:rPr lang="en-US" baseline="-25000" dirty="0" err="1">
                <a:solidFill>
                  <a:srgbClr val="178D2F"/>
                </a:solidFill>
              </a:rPr>
              <a:t>sh</a:t>
            </a:r>
            <a:r>
              <a:rPr lang="en-US" dirty="0">
                <a:solidFill>
                  <a:srgbClr val="178D2F"/>
                </a:solidFill>
              </a:rPr>
              <a:t>:  </a:t>
            </a:r>
            <a:r>
              <a:rPr lang="en-US" i="1" dirty="0">
                <a:solidFill>
                  <a:srgbClr val="178D2F"/>
                </a:solidFill>
              </a:rPr>
              <a:t>large</a:t>
            </a:r>
          </a:p>
          <a:p>
            <a:r>
              <a:rPr lang="en-US" dirty="0">
                <a:solidFill>
                  <a:srgbClr val="178D2F"/>
                </a:solidFill>
                <a:latin typeface="Symbol" pitchFamily="2" charset="2"/>
              </a:rPr>
              <a:t> =&gt;  </a:t>
            </a:r>
            <a:r>
              <a:rPr lang="en-US" dirty="0" err="1">
                <a:solidFill>
                  <a:srgbClr val="178D2F"/>
                </a:solidFill>
                <a:latin typeface="Symbol" pitchFamily="2" charset="2"/>
              </a:rPr>
              <a:t>d</a:t>
            </a:r>
            <a:r>
              <a:rPr lang="en-US" i="1" dirty="0" err="1">
                <a:solidFill>
                  <a:srgbClr val="178D2F"/>
                </a:solidFill>
              </a:rPr>
              <a:t>E</a:t>
            </a:r>
            <a:r>
              <a:rPr lang="en-US" baseline="-25000" dirty="0" err="1">
                <a:solidFill>
                  <a:srgbClr val="178D2F"/>
                </a:solidFill>
              </a:rPr>
              <a:t>pc</a:t>
            </a:r>
            <a:r>
              <a:rPr lang="en-US" dirty="0">
                <a:solidFill>
                  <a:srgbClr val="178D2F"/>
                </a:solidFill>
              </a:rPr>
              <a:t>:  small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6855C-21A3-4A55-EDC3-A89C63057BE5}"/>
              </a:ext>
            </a:extLst>
          </p:cNvPr>
          <p:cNvSpPr txBox="1"/>
          <p:nvPr/>
        </p:nvSpPr>
        <p:spPr>
          <a:xfrm>
            <a:off x="6276249" y="4191000"/>
            <a:ext cx="217380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>
                <a:solidFill>
                  <a:srgbClr val="0336FE"/>
                </a:solidFill>
              </a:rPr>
              <a:t>Barrier region:</a:t>
            </a:r>
          </a:p>
          <a:p>
            <a:r>
              <a:rPr lang="en-US" dirty="0">
                <a:solidFill>
                  <a:srgbClr val="0336FE"/>
                </a:solidFill>
              </a:rPr>
              <a:t>High s-p level density</a:t>
            </a:r>
          </a:p>
          <a:p>
            <a:r>
              <a:rPr lang="en-US" dirty="0">
                <a:solidFill>
                  <a:srgbClr val="0336FE"/>
                </a:solidFill>
                <a:latin typeface="Symbol" pitchFamily="2" charset="2"/>
              </a:rPr>
              <a:t> =&gt;  </a:t>
            </a:r>
            <a:r>
              <a:rPr lang="en-US" dirty="0" err="1">
                <a:solidFill>
                  <a:srgbClr val="0336FE"/>
                </a:solidFill>
                <a:latin typeface="Symbol" pitchFamily="2" charset="2"/>
              </a:rPr>
              <a:t>d</a:t>
            </a:r>
            <a:r>
              <a:rPr lang="en-US" i="1" dirty="0" err="1">
                <a:solidFill>
                  <a:srgbClr val="0336FE"/>
                </a:solidFill>
              </a:rPr>
              <a:t>E</a:t>
            </a:r>
            <a:r>
              <a:rPr lang="en-US" baseline="-25000" dirty="0" err="1">
                <a:solidFill>
                  <a:srgbClr val="0336FE"/>
                </a:solidFill>
              </a:rPr>
              <a:t>sh</a:t>
            </a:r>
            <a:r>
              <a:rPr lang="en-US" dirty="0">
                <a:solidFill>
                  <a:srgbClr val="0336FE"/>
                </a:solidFill>
              </a:rPr>
              <a:t>:  small</a:t>
            </a:r>
          </a:p>
          <a:p>
            <a:r>
              <a:rPr lang="en-US" dirty="0">
                <a:solidFill>
                  <a:srgbClr val="0336FE"/>
                </a:solidFill>
                <a:latin typeface="Symbol" pitchFamily="2" charset="2"/>
              </a:rPr>
              <a:t> =&gt;  </a:t>
            </a:r>
            <a:r>
              <a:rPr lang="en-US" dirty="0" err="1">
                <a:solidFill>
                  <a:srgbClr val="0336FE"/>
                </a:solidFill>
                <a:latin typeface="Symbol" pitchFamily="2" charset="2"/>
              </a:rPr>
              <a:t>d</a:t>
            </a:r>
            <a:r>
              <a:rPr lang="en-US" i="1" dirty="0" err="1">
                <a:solidFill>
                  <a:srgbClr val="0336FE"/>
                </a:solidFill>
              </a:rPr>
              <a:t>E</a:t>
            </a:r>
            <a:r>
              <a:rPr lang="en-US" baseline="-25000" dirty="0" err="1">
                <a:solidFill>
                  <a:srgbClr val="0336FE"/>
                </a:solidFill>
              </a:rPr>
              <a:t>pc</a:t>
            </a:r>
            <a:r>
              <a:rPr lang="en-US" dirty="0">
                <a:solidFill>
                  <a:srgbClr val="0336FE"/>
                </a:solidFill>
              </a:rPr>
              <a:t>:  </a:t>
            </a:r>
            <a:r>
              <a:rPr lang="en-US" i="1" dirty="0">
                <a:solidFill>
                  <a:srgbClr val="FF0000"/>
                </a:solidFill>
              </a:rPr>
              <a:t>large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516A1B3-6C39-F396-85FB-4AEC7C1040DB}"/>
              </a:ext>
            </a:extLst>
          </p:cNvPr>
          <p:cNvSpPr/>
          <p:nvPr/>
        </p:nvSpPr>
        <p:spPr>
          <a:xfrm>
            <a:off x="4183302" y="3636378"/>
            <a:ext cx="2990624" cy="1146586"/>
          </a:xfrm>
          <a:prstGeom prst="arc">
            <a:avLst>
              <a:gd name="adj1" fmla="val 16595854"/>
              <a:gd name="adj2" fmla="val 21425762"/>
            </a:avLst>
          </a:prstGeom>
          <a:ln>
            <a:solidFill>
              <a:srgbClr val="0336FE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E28172E-8419-665C-0176-2ABA491C0E8C}"/>
              </a:ext>
            </a:extLst>
          </p:cNvPr>
          <p:cNvSpPr/>
          <p:nvPr/>
        </p:nvSpPr>
        <p:spPr>
          <a:xfrm flipH="1">
            <a:off x="1625115" y="3793245"/>
            <a:ext cx="2490923" cy="1146586"/>
          </a:xfrm>
          <a:prstGeom prst="arc">
            <a:avLst>
              <a:gd name="adj1" fmla="val 15784155"/>
              <a:gd name="adj2" fmla="val 20588102"/>
            </a:avLst>
          </a:prstGeom>
          <a:ln>
            <a:solidFill>
              <a:srgbClr val="178D2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194D4-9747-5766-E8A8-C8F81EF59B55}"/>
              </a:ext>
            </a:extLst>
          </p:cNvPr>
          <p:cNvSpPr txBox="1"/>
          <p:nvPr/>
        </p:nvSpPr>
        <p:spPr>
          <a:xfrm>
            <a:off x="434361" y="5748418"/>
            <a:ext cx="268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8D2F"/>
                </a:solidFill>
              </a:rPr>
              <a:t>Standard nuclear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B6484-F3F8-634C-CC8B-E39537C7C4D7}"/>
              </a:ext>
            </a:extLst>
          </p:cNvPr>
          <p:cNvSpPr txBox="1"/>
          <p:nvPr/>
        </p:nvSpPr>
        <p:spPr>
          <a:xfrm>
            <a:off x="5867400" y="5748418"/>
            <a:ext cx="27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Abnormal nuclear 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1B1DE2-2E3F-2C3E-4F6A-1BBB546CA8BA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1: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F5D9129-BEE2-6F1B-5BBC-04CC77E6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A2ABE94-A0C9-21AC-1A72-A54CF430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78B6C89-2C37-E112-A48E-E4BB377A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4" name="Grupp 92">
            <a:extLst>
              <a:ext uri="{FF2B5EF4-FFF2-40B4-BE49-F238E27FC236}">
                <a16:creationId xmlns:a16="http://schemas.microsoft.com/office/drawing/2014/main" id="{CA0708E3-789E-FFCA-8AEF-057B5DC76E2A}"/>
              </a:ext>
            </a:extLst>
          </p:cNvPr>
          <p:cNvGrpSpPr>
            <a:grpSpLocks/>
          </p:cNvGrpSpPr>
          <p:nvPr/>
        </p:nvGrpSpPr>
        <p:grpSpPr bwMode="auto">
          <a:xfrm>
            <a:off x="3382651" y="3498328"/>
            <a:ext cx="520634" cy="526894"/>
            <a:chOff x="4810125" y="2320925"/>
            <a:chExt cx="663575" cy="600075"/>
          </a:xfrm>
        </p:grpSpPr>
        <p:cxnSp>
          <p:nvCxnSpPr>
            <p:cNvPr id="5" name="Rak 95">
              <a:extLst>
                <a:ext uri="{FF2B5EF4-FFF2-40B4-BE49-F238E27FC236}">
                  <a16:creationId xmlns:a16="http://schemas.microsoft.com/office/drawing/2014/main" id="{9E2DC7F4-927B-CEFD-8EB6-8C27AFB00D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9210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" name="Rak 96">
              <a:extLst>
                <a:ext uri="{FF2B5EF4-FFF2-40B4-BE49-F238E27FC236}">
                  <a16:creationId xmlns:a16="http://schemas.microsoft.com/office/drawing/2014/main" id="{175E75D9-32FD-49BC-2F84-8E8FE635FB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85115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" name="Rak 97">
              <a:extLst>
                <a:ext uri="{FF2B5EF4-FFF2-40B4-BE49-F238E27FC236}">
                  <a16:creationId xmlns:a16="http://schemas.microsoft.com/office/drawing/2014/main" id="{8BED8F65-FDDC-B6A5-1AB6-6AC7F8D91A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7813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Rak 98">
              <a:extLst>
                <a:ext uri="{FF2B5EF4-FFF2-40B4-BE49-F238E27FC236}">
                  <a16:creationId xmlns:a16="http://schemas.microsoft.com/office/drawing/2014/main" id="{2D054823-538D-EE40-8A52-754A83BDFA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25" y="27273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Rak 99">
              <a:extLst>
                <a:ext uri="{FF2B5EF4-FFF2-40B4-BE49-F238E27FC236}">
                  <a16:creationId xmlns:a16="http://schemas.microsoft.com/office/drawing/2014/main" id="{B4026A46-DC22-2519-4274-92A12FCC8A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2350" y="26892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" name="Rak 100">
              <a:extLst>
                <a:ext uri="{FF2B5EF4-FFF2-40B4-BE49-F238E27FC236}">
                  <a16:creationId xmlns:a16="http://schemas.microsoft.com/office/drawing/2014/main" id="{5169089C-3491-AEDC-6967-6BCEB246313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0125" y="26517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" name="Rak 101">
              <a:extLst>
                <a:ext uri="{FF2B5EF4-FFF2-40B4-BE49-F238E27FC236}">
                  <a16:creationId xmlns:a16="http://schemas.microsoft.com/office/drawing/2014/main" id="{B9C903C0-8517-8468-9C19-E678B418C4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61178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" name="Rak 102">
              <a:extLst>
                <a:ext uri="{FF2B5EF4-FFF2-40B4-BE49-F238E27FC236}">
                  <a16:creationId xmlns:a16="http://schemas.microsoft.com/office/drawing/2014/main" id="{C7EC85C5-C8E2-67C5-3A5B-A166542175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5749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Rak 103">
              <a:extLst>
                <a:ext uri="{FF2B5EF4-FFF2-40B4-BE49-F238E27FC236}">
                  <a16:creationId xmlns:a16="http://schemas.microsoft.com/office/drawing/2014/main" id="{E344D365-9848-3591-D269-BF667BF564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25" y="25685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Rak 104">
              <a:extLst>
                <a:ext uri="{FF2B5EF4-FFF2-40B4-BE49-F238E27FC236}">
                  <a16:creationId xmlns:a16="http://schemas.microsoft.com/office/drawing/2014/main" id="{E0364E92-4E43-A0D8-0EFA-4AC0722A32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2350" y="25304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" name="Rak 105">
              <a:extLst>
                <a:ext uri="{FF2B5EF4-FFF2-40B4-BE49-F238E27FC236}">
                  <a16:creationId xmlns:a16="http://schemas.microsoft.com/office/drawing/2014/main" id="{5322B620-2234-9225-0370-2A31D531B9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4923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" name="Rak 106">
              <a:extLst>
                <a:ext uri="{FF2B5EF4-FFF2-40B4-BE49-F238E27FC236}">
                  <a16:creationId xmlns:a16="http://schemas.microsoft.com/office/drawing/2014/main" id="{E383D03F-DE39-104C-262A-F77AAD0DA8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4542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Rak 107">
              <a:extLst>
                <a:ext uri="{FF2B5EF4-FFF2-40B4-BE49-F238E27FC236}">
                  <a16:creationId xmlns:a16="http://schemas.microsoft.com/office/drawing/2014/main" id="{A79078F3-C5EA-E021-2BFA-4113ABACB6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4161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Rak 108">
              <a:extLst>
                <a:ext uri="{FF2B5EF4-FFF2-40B4-BE49-F238E27FC236}">
                  <a16:creationId xmlns:a16="http://schemas.microsoft.com/office/drawing/2014/main" id="{D967AB92-F593-1221-E89D-DD906B7745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8700" y="239395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" name="Rak 109">
              <a:extLst>
                <a:ext uri="{FF2B5EF4-FFF2-40B4-BE49-F238E27FC236}">
                  <a16:creationId xmlns:a16="http://schemas.microsoft.com/office/drawing/2014/main" id="{0AFC965E-6DBF-6001-3725-CB6F9CFD3C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6475" y="23717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" name="Rak 110">
              <a:extLst>
                <a:ext uri="{FF2B5EF4-FFF2-40B4-BE49-F238E27FC236}">
                  <a16:creationId xmlns:a16="http://schemas.microsoft.com/office/drawing/2014/main" id="{B9992934-6313-AE57-93C5-88D73CA389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3495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" name="Rak 111">
              <a:extLst>
                <a:ext uri="{FF2B5EF4-FFF2-40B4-BE49-F238E27FC236}">
                  <a16:creationId xmlns:a16="http://schemas.microsoft.com/office/drawing/2014/main" id="{7A202955-A430-6A6D-E90B-121EF3662D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5525" y="23272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5" name="Rak 112">
              <a:extLst>
                <a:ext uri="{FF2B5EF4-FFF2-40B4-BE49-F238E27FC236}">
                  <a16:creationId xmlns:a16="http://schemas.microsoft.com/office/drawing/2014/main" id="{AC698509-1465-8510-70B0-55A004BECF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3209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6" name="Grupp 62">
            <a:extLst>
              <a:ext uri="{FF2B5EF4-FFF2-40B4-BE49-F238E27FC236}">
                <a16:creationId xmlns:a16="http://schemas.microsoft.com/office/drawing/2014/main" id="{42B8B3D2-28E7-C7AB-B934-9D2F70D7BE70}"/>
              </a:ext>
            </a:extLst>
          </p:cNvPr>
          <p:cNvGrpSpPr>
            <a:grpSpLocks/>
          </p:cNvGrpSpPr>
          <p:nvPr/>
        </p:nvGrpSpPr>
        <p:grpSpPr bwMode="auto">
          <a:xfrm>
            <a:off x="4354238" y="3396221"/>
            <a:ext cx="868976" cy="620853"/>
            <a:chOff x="6660079" y="1377382"/>
            <a:chExt cx="1423088" cy="1486540"/>
          </a:xfrm>
        </p:grpSpPr>
        <p:grpSp>
          <p:nvGrpSpPr>
            <p:cNvPr id="37" name="Grupp 34">
              <a:extLst>
                <a:ext uri="{FF2B5EF4-FFF2-40B4-BE49-F238E27FC236}">
                  <a16:creationId xmlns:a16="http://schemas.microsoft.com/office/drawing/2014/main" id="{07EE49CC-EFC8-A888-3179-25863FAE58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0079" y="1571057"/>
              <a:ext cx="663575" cy="1292865"/>
              <a:chOff x="6660079" y="1729807"/>
              <a:chExt cx="663575" cy="1292865"/>
            </a:xfrm>
          </p:grpSpPr>
          <p:cxnSp>
            <p:nvCxnSpPr>
              <p:cNvPr id="41" name="Rak 42">
                <a:extLst>
                  <a:ext uri="{FF2B5EF4-FFF2-40B4-BE49-F238E27FC236}">
                    <a16:creationId xmlns:a16="http://schemas.microsoft.com/office/drawing/2014/main" id="{703FDB8B-5E06-A89A-8AD8-2E385D03AB1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5954" y="3022672"/>
                <a:ext cx="63500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2" name="Rak 43">
                <a:extLst>
                  <a:ext uri="{FF2B5EF4-FFF2-40B4-BE49-F238E27FC236}">
                    <a16:creationId xmlns:a16="http://schemas.microsoft.com/office/drawing/2014/main" id="{1F85DD1E-AAA0-27EE-041B-2322EA40129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69604" y="226003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3" name="Rak 44">
                <a:extLst>
                  <a:ext uri="{FF2B5EF4-FFF2-40B4-BE49-F238E27FC236}">
                    <a16:creationId xmlns:a16="http://schemas.microsoft.com/office/drawing/2014/main" id="{C6468E30-81E7-7B32-0443-F07A652EA1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9129" y="219018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4" name="Rak 45">
                <a:extLst>
                  <a:ext uri="{FF2B5EF4-FFF2-40B4-BE49-F238E27FC236}">
                    <a16:creationId xmlns:a16="http://schemas.microsoft.com/office/drawing/2014/main" id="{D0B146DD-FE57-16A3-A3CA-0DD181BD44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2779" y="213620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5" name="Rak 46">
                <a:extLst>
                  <a:ext uri="{FF2B5EF4-FFF2-40B4-BE49-F238E27FC236}">
                    <a16:creationId xmlns:a16="http://schemas.microsoft.com/office/drawing/2014/main" id="{C91AF209-011C-109C-58D1-EA0DA0ED9F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82304" y="209810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6" name="Rak 47">
                <a:extLst>
                  <a:ext uri="{FF2B5EF4-FFF2-40B4-BE49-F238E27FC236}">
                    <a16:creationId xmlns:a16="http://schemas.microsoft.com/office/drawing/2014/main" id="{FB7642AC-EB64-4CDF-E9E5-CE787FF1B58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60079" y="222557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" name="Rak 48">
                <a:extLst>
                  <a:ext uri="{FF2B5EF4-FFF2-40B4-BE49-F238E27FC236}">
                    <a16:creationId xmlns:a16="http://schemas.microsoft.com/office/drawing/2014/main" id="{F7422477-8468-4873-C9BC-7C21E73E993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69604" y="213303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8" name="Rak 49">
                <a:extLst>
                  <a:ext uri="{FF2B5EF4-FFF2-40B4-BE49-F238E27FC236}">
                    <a16:creationId xmlns:a16="http://schemas.microsoft.com/office/drawing/2014/main" id="{BB02E92D-CB92-99E9-941B-E729D6EE8C8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9129" y="208277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9" name="Rak 50">
                <a:extLst>
                  <a:ext uri="{FF2B5EF4-FFF2-40B4-BE49-F238E27FC236}">
                    <a16:creationId xmlns:a16="http://schemas.microsoft.com/office/drawing/2014/main" id="{300E5A5E-CA57-FBD6-1737-F4515D02925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2779" y="217539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" name="Rak 51">
                <a:extLst>
                  <a:ext uri="{FF2B5EF4-FFF2-40B4-BE49-F238E27FC236}">
                    <a16:creationId xmlns:a16="http://schemas.microsoft.com/office/drawing/2014/main" id="{4DA88C06-EAAE-5146-7F48-32C9C895F9A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82304" y="208781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1" name="Rak 52">
                <a:extLst>
                  <a:ext uri="{FF2B5EF4-FFF2-40B4-BE49-F238E27FC236}">
                    <a16:creationId xmlns:a16="http://schemas.microsoft.com/office/drawing/2014/main" id="{547F93EF-7C01-19B2-7420-554652616FD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5954" y="209919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2" name="Rak 53">
                <a:extLst>
                  <a:ext uri="{FF2B5EF4-FFF2-40B4-BE49-F238E27FC236}">
                    <a16:creationId xmlns:a16="http://schemas.microsoft.com/office/drawing/2014/main" id="{53459B8C-BD26-3B93-C392-4B67E1BD84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69604" y="184914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3" name="Rak 54">
                <a:extLst>
                  <a:ext uri="{FF2B5EF4-FFF2-40B4-BE49-F238E27FC236}">
                    <a16:creationId xmlns:a16="http://schemas.microsoft.com/office/drawing/2014/main" id="{69480CE5-B8D3-6B25-B6B0-50192035FD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9129" y="182505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4" name="Rak 55">
                <a:extLst>
                  <a:ext uri="{FF2B5EF4-FFF2-40B4-BE49-F238E27FC236}">
                    <a16:creationId xmlns:a16="http://schemas.microsoft.com/office/drawing/2014/main" id="{19F07F81-8659-021B-085B-762AA2052B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88654" y="180283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5" name="Rak 56">
                <a:extLst>
                  <a:ext uri="{FF2B5EF4-FFF2-40B4-BE49-F238E27FC236}">
                    <a16:creationId xmlns:a16="http://schemas.microsoft.com/office/drawing/2014/main" id="{6D453AAB-8C52-F0BA-4B0D-E6F3F8BB37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66429" y="178060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6" name="Rak 57">
                <a:extLst>
                  <a:ext uri="{FF2B5EF4-FFF2-40B4-BE49-F238E27FC236}">
                    <a16:creationId xmlns:a16="http://schemas.microsoft.com/office/drawing/2014/main" id="{B1B38643-6676-F945-246D-8CBCC34238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5954" y="1758382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7" name="Rak 58">
                <a:extLst>
                  <a:ext uri="{FF2B5EF4-FFF2-40B4-BE49-F238E27FC236}">
                    <a16:creationId xmlns:a16="http://schemas.microsoft.com/office/drawing/2014/main" id="{81271ACC-3EE7-3B3D-C65E-452888D900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85479" y="173615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8" name="Rak 59">
                <a:extLst>
                  <a:ext uri="{FF2B5EF4-FFF2-40B4-BE49-F238E27FC236}">
                    <a16:creationId xmlns:a16="http://schemas.microsoft.com/office/drawing/2014/main" id="{C6B9E91F-9678-510F-FA00-EAFAE111B8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9129" y="1729807"/>
                <a:ext cx="63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" name="Grupp 35">
              <a:extLst>
                <a:ext uri="{FF2B5EF4-FFF2-40B4-BE49-F238E27FC236}">
                  <a16:creationId xmlns:a16="http://schemas.microsoft.com/office/drawing/2014/main" id="{73C0045C-16E0-89B5-BFC2-96DA468AE8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1271" y="1377382"/>
              <a:ext cx="621896" cy="757602"/>
              <a:chOff x="5730896" y="1536132"/>
              <a:chExt cx="621896" cy="757602"/>
            </a:xfrm>
          </p:grpSpPr>
          <p:sp>
            <p:nvSpPr>
              <p:cNvPr id="39" name="textruta 60">
                <a:extLst>
                  <a:ext uri="{FF2B5EF4-FFF2-40B4-BE49-F238E27FC236}">
                    <a16:creationId xmlns:a16="http://schemas.microsoft.com/office/drawing/2014/main" id="{4CC379B5-4841-9686-5452-801A65E7C3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30896" y="1955231"/>
                <a:ext cx="596496" cy="338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sv-SE" sz="1600" b="0" dirty="0">
                    <a:latin typeface="+mn-lt"/>
                  </a:rPr>
                  <a:t>2 </a:t>
                </a:r>
                <a:r>
                  <a:rPr lang="sv-SE" sz="1600" b="0" dirty="0" err="1">
                    <a:latin typeface="+mn-lt"/>
                  </a:rPr>
                  <a:t>qp</a:t>
                </a:r>
                <a:endParaRPr lang="sv-SE" sz="1600" b="0" dirty="0">
                  <a:latin typeface="+mn-lt"/>
                </a:endParaRPr>
              </a:p>
            </p:txBody>
          </p:sp>
          <p:sp>
            <p:nvSpPr>
              <p:cNvPr id="40" name="textruta 61">
                <a:extLst>
                  <a:ext uri="{FF2B5EF4-FFF2-40B4-BE49-F238E27FC236}">
                    <a16:creationId xmlns:a16="http://schemas.microsoft.com/office/drawing/2014/main" id="{487B4D2F-16C4-EA85-5095-7E82045AE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6296" y="1536132"/>
                <a:ext cx="596496" cy="338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sv-SE" sz="1600" b="0" dirty="0">
                    <a:latin typeface="+mn-lt"/>
                  </a:rPr>
                  <a:t>4 </a:t>
                </a:r>
                <a:r>
                  <a:rPr lang="sv-SE" sz="1600" b="0" dirty="0" err="1">
                    <a:latin typeface="+mn-lt"/>
                  </a:rPr>
                  <a:t>qp</a:t>
                </a:r>
                <a:endParaRPr lang="sv-SE" sz="1600" b="0" dirty="0">
                  <a:latin typeface="+mn-lt"/>
                </a:endParaRPr>
              </a:p>
            </p:txBody>
          </p:sp>
        </p:grpSp>
      </p:grpSp>
      <p:grpSp>
        <p:nvGrpSpPr>
          <p:cNvPr id="60" name="Grupp 92">
            <a:extLst>
              <a:ext uri="{FF2B5EF4-FFF2-40B4-BE49-F238E27FC236}">
                <a16:creationId xmlns:a16="http://schemas.microsoft.com/office/drawing/2014/main" id="{59CA469C-9316-882A-6DD8-F7CA0897A26F}"/>
              </a:ext>
            </a:extLst>
          </p:cNvPr>
          <p:cNvGrpSpPr>
            <a:grpSpLocks/>
          </p:cNvGrpSpPr>
          <p:nvPr/>
        </p:nvGrpSpPr>
        <p:grpSpPr bwMode="auto">
          <a:xfrm>
            <a:off x="3366688" y="4085945"/>
            <a:ext cx="565984" cy="488602"/>
            <a:chOff x="4810125" y="2320925"/>
            <a:chExt cx="663575" cy="600075"/>
          </a:xfrm>
        </p:grpSpPr>
        <p:cxnSp>
          <p:nvCxnSpPr>
            <p:cNvPr id="61" name="Rak 95">
              <a:extLst>
                <a:ext uri="{FF2B5EF4-FFF2-40B4-BE49-F238E27FC236}">
                  <a16:creationId xmlns:a16="http://schemas.microsoft.com/office/drawing/2014/main" id="{0DF8B981-A159-833D-7DC6-683F0AE6CA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9210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2" name="Rak 96">
              <a:extLst>
                <a:ext uri="{FF2B5EF4-FFF2-40B4-BE49-F238E27FC236}">
                  <a16:creationId xmlns:a16="http://schemas.microsoft.com/office/drawing/2014/main" id="{33663D0B-F95D-1759-98E6-18E7FE40EA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85115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3" name="Rak 97">
              <a:extLst>
                <a:ext uri="{FF2B5EF4-FFF2-40B4-BE49-F238E27FC236}">
                  <a16:creationId xmlns:a16="http://schemas.microsoft.com/office/drawing/2014/main" id="{E01BF8C4-1177-6B8F-18B4-4827B9EF2F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7813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4" name="Rak 98">
              <a:extLst>
                <a:ext uri="{FF2B5EF4-FFF2-40B4-BE49-F238E27FC236}">
                  <a16:creationId xmlns:a16="http://schemas.microsoft.com/office/drawing/2014/main" id="{B4E3FE13-3589-4DEB-4A42-08D616333C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25" y="27273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5" name="Rak 99">
              <a:extLst>
                <a:ext uri="{FF2B5EF4-FFF2-40B4-BE49-F238E27FC236}">
                  <a16:creationId xmlns:a16="http://schemas.microsoft.com/office/drawing/2014/main" id="{59CA4F73-EAD8-5403-ED1B-6B730CB478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2350" y="26892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6" name="Rak 100">
              <a:extLst>
                <a:ext uri="{FF2B5EF4-FFF2-40B4-BE49-F238E27FC236}">
                  <a16:creationId xmlns:a16="http://schemas.microsoft.com/office/drawing/2014/main" id="{E1E56A44-66A0-1B59-3918-754595CAA1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0125" y="26517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7" name="Rak 101">
              <a:extLst>
                <a:ext uri="{FF2B5EF4-FFF2-40B4-BE49-F238E27FC236}">
                  <a16:creationId xmlns:a16="http://schemas.microsoft.com/office/drawing/2014/main" id="{D3AF1ACA-C8CB-618E-CEB6-8E9C207EE4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61178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8" name="Rak 102">
              <a:extLst>
                <a:ext uri="{FF2B5EF4-FFF2-40B4-BE49-F238E27FC236}">
                  <a16:creationId xmlns:a16="http://schemas.microsoft.com/office/drawing/2014/main" id="{B09DC9EE-E463-5197-3E40-DD116397E8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5749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9" name="Rak 103">
              <a:extLst>
                <a:ext uri="{FF2B5EF4-FFF2-40B4-BE49-F238E27FC236}">
                  <a16:creationId xmlns:a16="http://schemas.microsoft.com/office/drawing/2014/main" id="{BA1DF514-0238-3E5F-1394-8BCDA891E9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25" y="25685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Rak 104">
              <a:extLst>
                <a:ext uri="{FF2B5EF4-FFF2-40B4-BE49-F238E27FC236}">
                  <a16:creationId xmlns:a16="http://schemas.microsoft.com/office/drawing/2014/main" id="{4F2EF4A6-17E7-ED23-C272-1932C24611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2350" y="25304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1" name="Rak 105">
              <a:extLst>
                <a:ext uri="{FF2B5EF4-FFF2-40B4-BE49-F238E27FC236}">
                  <a16:creationId xmlns:a16="http://schemas.microsoft.com/office/drawing/2014/main" id="{31491E84-41D2-F1BF-415B-421C070228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4923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" name="Rak 106">
              <a:extLst>
                <a:ext uri="{FF2B5EF4-FFF2-40B4-BE49-F238E27FC236}">
                  <a16:creationId xmlns:a16="http://schemas.microsoft.com/office/drawing/2014/main" id="{89BBB97E-3F7D-0999-C496-52AA89BC2C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4542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3" name="Rak 107">
              <a:extLst>
                <a:ext uri="{FF2B5EF4-FFF2-40B4-BE49-F238E27FC236}">
                  <a16:creationId xmlns:a16="http://schemas.microsoft.com/office/drawing/2014/main" id="{424AC7A3-28C2-3FB1-A30B-0C27119C19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4161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4" name="Rak 108">
              <a:extLst>
                <a:ext uri="{FF2B5EF4-FFF2-40B4-BE49-F238E27FC236}">
                  <a16:creationId xmlns:a16="http://schemas.microsoft.com/office/drawing/2014/main" id="{2C66BD5E-B619-D56F-3732-B95A064394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8700" y="239395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5" name="Rak 109">
              <a:extLst>
                <a:ext uri="{FF2B5EF4-FFF2-40B4-BE49-F238E27FC236}">
                  <a16:creationId xmlns:a16="http://schemas.microsoft.com/office/drawing/2014/main" id="{9D9BF6BB-0A90-81FB-1E76-3E9811609D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6475" y="23717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6" name="Rak 110">
              <a:extLst>
                <a:ext uri="{FF2B5EF4-FFF2-40B4-BE49-F238E27FC236}">
                  <a16:creationId xmlns:a16="http://schemas.microsoft.com/office/drawing/2014/main" id="{8AC850FF-6CC0-F6DA-B757-898836B92B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3495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7" name="Rak 111">
              <a:extLst>
                <a:ext uri="{FF2B5EF4-FFF2-40B4-BE49-F238E27FC236}">
                  <a16:creationId xmlns:a16="http://schemas.microsoft.com/office/drawing/2014/main" id="{8D36576A-7F6F-F3A4-2541-B731D8D5C8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5525" y="23272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8" name="Rak 112">
              <a:extLst>
                <a:ext uri="{FF2B5EF4-FFF2-40B4-BE49-F238E27FC236}">
                  <a16:creationId xmlns:a16="http://schemas.microsoft.com/office/drawing/2014/main" id="{2B136AA1-E9B1-21FF-592E-E5FDCA38E7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3209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E2CCC39-63A0-2FB8-637B-D232CD0084A8}"/>
              </a:ext>
            </a:extLst>
          </p:cNvPr>
          <p:cNvCxnSpPr>
            <a:cxnSpLocks/>
          </p:cNvCxnSpPr>
          <p:nvPr/>
        </p:nvCxnSpPr>
        <p:spPr>
          <a:xfrm>
            <a:off x="3387387" y="4720360"/>
            <a:ext cx="541651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6EB97C93-8593-D4A2-5A9C-00F6F097136C}"/>
              </a:ext>
            </a:extLst>
          </p:cNvPr>
          <p:cNvSpPr/>
          <p:nvPr/>
        </p:nvSpPr>
        <p:spPr>
          <a:xfrm>
            <a:off x="457199" y="3079526"/>
            <a:ext cx="8252439" cy="3038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 descr="clovernf-vb15-20101124-fin.pdf">
            <a:extLst>
              <a:ext uri="{FF2B5EF4-FFF2-40B4-BE49-F238E27FC236}">
                <a16:creationId xmlns:a16="http://schemas.microsoft.com/office/drawing/2014/main" id="{17EEFF60-5FCE-9A45-2BEC-115154223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1" t="67859" b="1991"/>
          <a:stretch/>
        </p:blipFill>
        <p:spPr>
          <a:xfrm>
            <a:off x="1211399" y="1856661"/>
            <a:ext cx="6612082" cy="281337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11C10AE-B015-FB4E-98FA-5D37F3132B7A}"/>
              </a:ext>
            </a:extLst>
          </p:cNvPr>
          <p:cNvSpPr txBox="1"/>
          <p:nvPr/>
        </p:nvSpPr>
        <p:spPr>
          <a:xfrm>
            <a:off x="2054789" y="1430455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336FE"/>
                </a:solidFill>
              </a:rPr>
              <a:t>234</a:t>
            </a:r>
            <a:r>
              <a:rPr lang="en-US" dirty="0">
                <a:solidFill>
                  <a:srgbClr val="0336FE"/>
                </a:solidFill>
              </a:rPr>
              <a:t>U(</a:t>
            </a:r>
            <a:r>
              <a:rPr lang="en-US" i="1" dirty="0">
                <a:solidFill>
                  <a:srgbClr val="0336FE"/>
                </a:solidFill>
              </a:rPr>
              <a:t>E* </a:t>
            </a:r>
            <a:r>
              <a:rPr lang="en-US" dirty="0">
                <a:solidFill>
                  <a:srgbClr val="0336FE"/>
                </a:solidFill>
              </a:rPr>
              <a:t>= 6.54 MeV)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047D9C-605C-9E39-A3C2-45CA38BDD40A}"/>
              </a:ext>
            </a:extLst>
          </p:cNvPr>
          <p:cNvSpPr txBox="1"/>
          <p:nvPr/>
        </p:nvSpPr>
        <p:spPr>
          <a:xfrm>
            <a:off x="5110541" y="1430455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336FE"/>
                </a:solidFill>
              </a:rPr>
              <a:t>234</a:t>
            </a:r>
            <a:r>
              <a:rPr lang="en-US" dirty="0">
                <a:solidFill>
                  <a:srgbClr val="0336FE"/>
                </a:solidFill>
              </a:rPr>
              <a:t>U(</a:t>
            </a:r>
            <a:r>
              <a:rPr lang="en-US" i="1" dirty="0">
                <a:solidFill>
                  <a:srgbClr val="0336FE"/>
                </a:solidFill>
              </a:rPr>
              <a:t>E* </a:t>
            </a:r>
            <a:r>
              <a:rPr lang="en-US" dirty="0">
                <a:solidFill>
                  <a:srgbClr val="0336FE"/>
                </a:solidFill>
              </a:rPr>
              <a:t>≈ 11.0 MeV)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1BC3BE3-D0BB-CBCD-9ADF-8963A0EB949D}"/>
              </a:ext>
            </a:extLst>
          </p:cNvPr>
          <p:cNvSpPr txBox="1"/>
          <p:nvPr/>
        </p:nvSpPr>
        <p:spPr>
          <a:xfrm>
            <a:off x="1542420" y="4653942"/>
            <a:ext cx="647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Generally, one would expect </a:t>
            </a:r>
            <a:r>
              <a:rPr lang="en-US" sz="1600" dirty="0"/>
              <a:t>the peaks </a:t>
            </a:r>
            <a:r>
              <a:rPr lang="en-US" dirty="0"/>
              <a:t> to broaden as</a:t>
            </a:r>
            <a:r>
              <a:rPr lang="en-US" i="1" dirty="0"/>
              <a:t> E</a:t>
            </a:r>
            <a:r>
              <a:rPr lang="en-US" dirty="0"/>
              <a:t>* is increased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B0A41BA-60A1-C66C-35A5-39B714E09DB6}"/>
              </a:ext>
            </a:extLst>
          </p:cNvPr>
          <p:cNvSpPr txBox="1"/>
          <p:nvPr/>
        </p:nvSpPr>
        <p:spPr>
          <a:xfrm>
            <a:off x="1557994" y="5086239"/>
            <a:ext cx="644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However, experiments indicate that the change is </a:t>
            </a:r>
            <a:r>
              <a:rPr lang="en-US" i="1" dirty="0">
                <a:solidFill>
                  <a:srgbClr val="FF0000"/>
                </a:solidFill>
              </a:rPr>
              <a:t>non</a:t>
            </a:r>
            <a:r>
              <a:rPr lang="en-US" dirty="0"/>
              <a:t>-monotonic!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4E67C89-1304-8340-4B6F-6AA1AA927269}"/>
              </a:ext>
            </a:extLst>
          </p:cNvPr>
          <p:cNvSpPr txBox="1"/>
          <p:nvPr/>
        </p:nvSpPr>
        <p:spPr>
          <a:xfrm>
            <a:off x="1542420" y="5518537"/>
            <a:ext cx="6240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Though counter intuitive, such a behavior can be in fact result</a:t>
            </a:r>
          </a:p>
          <a:p>
            <a:r>
              <a:rPr lang="en-US" dirty="0"/>
              <a:t>from the unusual characteristics of nuclides in the barrier region: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278EB7-9DE6-3203-331D-9743DE057070}"/>
              </a:ext>
            </a:extLst>
          </p:cNvPr>
          <p:cNvCxnSpPr>
            <a:cxnSpLocks/>
          </p:cNvCxnSpPr>
          <p:nvPr/>
        </p:nvCxnSpPr>
        <p:spPr>
          <a:xfrm>
            <a:off x="1691640" y="3981518"/>
            <a:ext cx="6131841" cy="0"/>
          </a:xfrm>
          <a:prstGeom prst="line">
            <a:avLst/>
          </a:prstGeom>
          <a:ln>
            <a:solidFill>
              <a:srgbClr val="0336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0D8ACB4E-F771-D3CE-F94C-E07FEDCA0B57}"/>
              </a:ext>
            </a:extLst>
          </p:cNvPr>
          <p:cNvSpPr/>
          <p:nvPr/>
        </p:nvSpPr>
        <p:spPr>
          <a:xfrm>
            <a:off x="1412917" y="4758053"/>
            <a:ext cx="6612082" cy="1609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D251A34-88E1-0148-E44A-EB0BC1F5D67C}"/>
              </a:ext>
            </a:extLst>
          </p:cNvPr>
          <p:cNvSpPr/>
          <p:nvPr/>
        </p:nvSpPr>
        <p:spPr>
          <a:xfrm>
            <a:off x="5929186" y="3438931"/>
            <a:ext cx="914400" cy="68837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7CDB3D-4984-F350-A30C-799EA9759C62}"/>
              </a:ext>
            </a:extLst>
          </p:cNvPr>
          <p:cNvGrpSpPr/>
          <p:nvPr/>
        </p:nvGrpSpPr>
        <p:grpSpPr>
          <a:xfrm>
            <a:off x="7850129" y="2333025"/>
            <a:ext cx="1296765" cy="1153402"/>
            <a:chOff x="7866186" y="3872133"/>
            <a:chExt cx="1296765" cy="11534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803A0C-8D1B-26F5-7410-517883A670F8}"/>
                </a:ext>
              </a:extLst>
            </p:cNvPr>
            <p:cNvSpPr txBox="1"/>
            <p:nvPr/>
          </p:nvSpPr>
          <p:spPr>
            <a:xfrm>
              <a:off x="7876961" y="3872133"/>
              <a:ext cx="694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336FE"/>
                  </a:solidFill>
                </a:rPr>
                <a:t>234</a:t>
              </a:r>
              <a:r>
                <a:rPr lang="en-US" sz="2400" dirty="0">
                  <a:solidFill>
                    <a:srgbClr val="0336FE"/>
                  </a:solidFill>
                </a:rPr>
                <a:t>U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AFAB683-5C81-1BC6-3264-8584DA12B667}"/>
                </a:ext>
              </a:extLst>
            </p:cNvPr>
            <p:cNvSpPr txBox="1"/>
            <p:nvPr/>
          </p:nvSpPr>
          <p:spPr>
            <a:xfrm>
              <a:off x="7866186" y="4563870"/>
              <a:ext cx="1156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336FE"/>
                  </a:solidFill>
                </a:rPr>
                <a:t>11 MeV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992ED78-56E5-85CA-E9FA-BFB5725CF591}"/>
                </a:ext>
              </a:extLst>
            </p:cNvPr>
            <p:cNvSpPr txBox="1"/>
            <p:nvPr/>
          </p:nvSpPr>
          <p:spPr>
            <a:xfrm>
              <a:off x="7866186" y="4196772"/>
              <a:ext cx="12967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336FE"/>
                  </a:solidFill>
                </a:rPr>
                <a:t>E</a:t>
              </a:r>
              <a:r>
                <a:rPr lang="en-US" sz="2400" dirty="0">
                  <a:solidFill>
                    <a:srgbClr val="0336FE"/>
                  </a:solidFill>
                </a:rPr>
                <a:t>* ≈ E</a:t>
              </a:r>
              <a:r>
                <a:rPr lang="en-US" sz="2400" baseline="-25000" dirty="0">
                  <a:solidFill>
                    <a:srgbClr val="0336FE"/>
                  </a:solidFill>
                </a:rPr>
                <a:t>GDR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FFE731B-0576-B262-53C9-0794163011A4}"/>
              </a:ext>
            </a:extLst>
          </p:cNvPr>
          <p:cNvGrpSpPr/>
          <p:nvPr/>
        </p:nvGrpSpPr>
        <p:grpSpPr>
          <a:xfrm>
            <a:off x="100135" y="2333025"/>
            <a:ext cx="1388522" cy="1153402"/>
            <a:chOff x="116192" y="3872133"/>
            <a:chExt cx="1388522" cy="115340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4C03E38-A1C8-747D-5E79-241B94CC8208}"/>
                </a:ext>
              </a:extLst>
            </p:cNvPr>
            <p:cNvSpPr txBox="1"/>
            <p:nvPr/>
          </p:nvSpPr>
          <p:spPr>
            <a:xfrm>
              <a:off x="126967" y="3872133"/>
              <a:ext cx="694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336FE"/>
                  </a:solidFill>
                </a:rPr>
                <a:t>234</a:t>
              </a:r>
              <a:r>
                <a:rPr lang="en-US" sz="2400" dirty="0">
                  <a:solidFill>
                    <a:srgbClr val="0336FE"/>
                  </a:solidFill>
                </a:rPr>
                <a:t>U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62A0876-E387-4569-AFA2-5F8F32823ACC}"/>
                </a:ext>
              </a:extLst>
            </p:cNvPr>
            <p:cNvSpPr txBox="1"/>
            <p:nvPr/>
          </p:nvSpPr>
          <p:spPr>
            <a:xfrm>
              <a:off x="116192" y="4563870"/>
              <a:ext cx="1388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336FE"/>
                  </a:solidFill>
                </a:rPr>
                <a:t>6.84 MeV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0954E84-1E8F-8EA6-CD55-83B37AA956A8}"/>
                </a:ext>
              </a:extLst>
            </p:cNvPr>
            <p:cNvSpPr txBox="1"/>
            <p:nvPr/>
          </p:nvSpPr>
          <p:spPr>
            <a:xfrm>
              <a:off x="116192" y="4196772"/>
              <a:ext cx="1098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336FE"/>
                  </a:solidFill>
                </a:rPr>
                <a:t>E</a:t>
              </a:r>
              <a:r>
                <a:rPr lang="en-US" sz="2400" dirty="0">
                  <a:solidFill>
                    <a:srgbClr val="0336FE"/>
                  </a:solidFill>
                </a:rPr>
                <a:t>* =  </a:t>
              </a:r>
              <a:r>
                <a:rPr lang="en-US" sz="2400" i="1" dirty="0">
                  <a:solidFill>
                    <a:srgbClr val="0336FE"/>
                  </a:solidFill>
                </a:rPr>
                <a:t>S</a:t>
              </a:r>
              <a:r>
                <a:rPr lang="en-US" sz="2400" i="1" baseline="-25000" dirty="0">
                  <a:solidFill>
                    <a:srgbClr val="0336FE"/>
                  </a:solidFill>
                </a:rPr>
                <a:t>n</a:t>
              </a:r>
              <a:endParaRPr lang="en-US" sz="2400" i="1" dirty="0">
                <a:solidFill>
                  <a:srgbClr val="0336FE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65172286-B51E-54E4-2B0A-2F3897A15D32}"/>
              </a:ext>
            </a:extLst>
          </p:cNvPr>
          <p:cNvSpPr txBox="1"/>
          <p:nvPr/>
        </p:nvSpPr>
        <p:spPr>
          <a:xfrm>
            <a:off x="596755" y="4905883"/>
            <a:ext cx="8261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336FE"/>
                </a:solidFill>
              </a:rPr>
              <a:t>		                 Counter-intuitive experimental finding:</a:t>
            </a:r>
            <a:endParaRPr lang="en-US" sz="2000" dirty="0">
              <a:solidFill>
                <a:srgbClr val="0336FE"/>
              </a:solidFill>
            </a:endParaRPr>
          </a:p>
          <a:p>
            <a:r>
              <a:rPr lang="en-US" sz="2000" dirty="0">
                <a:solidFill>
                  <a:srgbClr val="0336FE"/>
                </a:solidFill>
              </a:rPr>
              <a:t>The symmetric fission yield may have a </a:t>
            </a:r>
            <a:r>
              <a:rPr lang="en-US" sz="2000" i="1" dirty="0">
                <a:solidFill>
                  <a:srgbClr val="FF0000"/>
                </a:solidFill>
              </a:rPr>
              <a:t>non</a:t>
            </a:r>
            <a:r>
              <a:rPr lang="en-US" sz="2000" dirty="0">
                <a:solidFill>
                  <a:srgbClr val="0336FE"/>
                </a:solidFill>
              </a:rPr>
              <a:t>-monotonic energy dependence!</a:t>
            </a:r>
          </a:p>
        </p:txBody>
      </p:sp>
    </p:spTree>
    <p:extLst>
      <p:ext uri="{BB962C8B-B14F-4D97-AF65-F5344CB8AC3E}">
        <p14:creationId xmlns:p14="http://schemas.microsoft.com/office/powerpoint/2010/main" val="3441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63EBE-61B6-BA07-428C-44A33DCF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6C958-64A2-1FEE-758B-5F23F422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56D6A-318D-6FD3-3B87-1B1F93D6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146" name="Picture 2" descr="Atomic Nucleus - GeeksforGeeks">
            <a:extLst>
              <a:ext uri="{FF2B5EF4-FFF2-40B4-BE49-F238E27FC236}">
                <a16:creationId xmlns:a16="http://schemas.microsoft.com/office/drawing/2014/main" id="{39EB08C9-9B98-4999-337E-2EDEAD54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86" y="762000"/>
            <a:ext cx="76454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9F0B2-00DB-FA80-9304-1791209CB44D}"/>
              </a:ext>
            </a:extLst>
          </p:cNvPr>
          <p:cNvSpPr txBox="1"/>
          <p:nvPr/>
        </p:nvSpPr>
        <p:spPr>
          <a:xfrm>
            <a:off x="3365484" y="238780"/>
            <a:ext cx="2413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336FE"/>
                </a:solidFill>
              </a:rPr>
              <a:t>Atomic nucleus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70747-C542-2924-49CB-53F6C29A282C}"/>
              </a:ext>
            </a:extLst>
          </p:cNvPr>
          <p:cNvSpPr txBox="1"/>
          <p:nvPr/>
        </p:nvSpPr>
        <p:spPr>
          <a:xfrm>
            <a:off x="7833322" y="3217217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i="1" dirty="0"/>
              <a:t>Z</a:t>
            </a:r>
            <a:r>
              <a:rPr lang="en-US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A4DD8-95CA-B693-B656-2DAFE9B50B8F}"/>
              </a:ext>
            </a:extLst>
          </p:cNvPr>
          <p:cNvSpPr txBox="1"/>
          <p:nvPr/>
        </p:nvSpPr>
        <p:spPr>
          <a:xfrm>
            <a:off x="7806071" y="358140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39DBA-0146-BFA8-8AAF-B00455F59D73}"/>
              </a:ext>
            </a:extLst>
          </p:cNvPr>
          <p:cNvSpPr/>
          <p:nvPr/>
        </p:nvSpPr>
        <p:spPr>
          <a:xfrm>
            <a:off x="3902413" y="1063080"/>
            <a:ext cx="4634982" cy="186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F8277-ED43-A74B-0AFD-FE94377379C0}"/>
              </a:ext>
            </a:extLst>
          </p:cNvPr>
          <p:cNvSpPr/>
          <p:nvPr/>
        </p:nvSpPr>
        <p:spPr>
          <a:xfrm>
            <a:off x="6553200" y="1196597"/>
            <a:ext cx="1963141" cy="23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AED5C-96CE-2341-0336-4734CD666DB8}"/>
              </a:ext>
            </a:extLst>
          </p:cNvPr>
          <p:cNvSpPr txBox="1"/>
          <p:nvPr/>
        </p:nvSpPr>
        <p:spPr>
          <a:xfrm>
            <a:off x="5215298" y="939800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</a:t>
            </a:r>
            <a:r>
              <a:rPr lang="en-US" sz="2400" dirty="0"/>
              <a:t> = </a:t>
            </a:r>
            <a:r>
              <a:rPr lang="en-US" sz="2400" i="1" dirty="0"/>
              <a:t>Z</a:t>
            </a:r>
            <a:r>
              <a:rPr lang="en-US" sz="2400" dirty="0"/>
              <a:t> + </a:t>
            </a:r>
            <a:r>
              <a:rPr lang="en-US" sz="2400" i="1" dirty="0"/>
              <a:t>N  </a:t>
            </a:r>
            <a:r>
              <a:rPr lang="en-US" sz="2400" dirty="0"/>
              <a:t>nucleons</a:t>
            </a:r>
          </a:p>
        </p:txBody>
      </p:sp>
    </p:spTree>
    <p:extLst>
      <p:ext uri="{BB962C8B-B14F-4D97-AF65-F5344CB8AC3E}">
        <p14:creationId xmlns:p14="http://schemas.microsoft.com/office/powerpoint/2010/main" val="2163111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8483-3A6A-7613-C3B6-0E9BC3B4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3FA243-E09D-2DB8-B395-83462FD5C43D}"/>
              </a:ext>
            </a:extLst>
          </p:cNvPr>
          <p:cNvSpPr txBox="1"/>
          <p:nvPr/>
        </p:nvSpPr>
        <p:spPr>
          <a:xfrm>
            <a:off x="1043945" y="551633"/>
            <a:ext cx="705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Energy dependence of the </a:t>
            </a:r>
            <a:r>
              <a:rPr lang="en-US" sz="2400" i="1" dirty="0">
                <a:solidFill>
                  <a:srgbClr val="FF0000"/>
                </a:solidFill>
              </a:rPr>
              <a:t>symmetri</a:t>
            </a:r>
            <a:r>
              <a:rPr lang="en-US" sz="2400" dirty="0">
                <a:solidFill>
                  <a:srgbClr val="FF0000"/>
                </a:solidFill>
              </a:rPr>
              <a:t>c yield for </a:t>
            </a:r>
            <a:r>
              <a:rPr lang="en-US" sz="2400" baseline="30000" dirty="0">
                <a:solidFill>
                  <a:srgbClr val="FF0000"/>
                </a:solidFill>
              </a:rPr>
              <a:t>236</a:t>
            </a:r>
            <a:r>
              <a:rPr lang="en-US" sz="2400" dirty="0">
                <a:solidFill>
                  <a:srgbClr val="FF0000"/>
                </a:solidFill>
              </a:rPr>
              <a:t>U(</a:t>
            </a:r>
            <a:r>
              <a:rPr lang="en-US" sz="2400" dirty="0" err="1">
                <a:solidFill>
                  <a:srgbClr val="FF0000"/>
                </a:solidFill>
              </a:rPr>
              <a:t>n,f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1AEE7-7407-7AC2-ADE3-BDB5223C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470C0-7B16-236C-CBD1-731C856E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A40D0D-F6A2-83AB-204B-1F128DF5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CDCB-608C-5394-5321-C92A4C77DD1D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E14D2C-9AE8-B57B-2DCA-07A1406F53CD}"/>
              </a:ext>
            </a:extLst>
          </p:cNvPr>
          <p:cNvGrpSpPr/>
          <p:nvPr/>
        </p:nvGrpSpPr>
        <p:grpSpPr>
          <a:xfrm>
            <a:off x="2418393" y="2743200"/>
            <a:ext cx="4134807" cy="2511992"/>
            <a:chOff x="2815359" y="3051421"/>
            <a:chExt cx="4134807" cy="2511992"/>
          </a:xfrm>
        </p:grpSpPr>
        <p:pic>
          <p:nvPicPr>
            <p:cNvPr id="6" name="Picture 5" descr="IMG_1856.JPG">
              <a:extLst>
                <a:ext uri="{FF2B5EF4-FFF2-40B4-BE49-F238E27FC236}">
                  <a16:creationId xmlns:a16="http://schemas.microsoft.com/office/drawing/2014/main" id="{9B1EC795-0E5B-071D-02A2-3112DF495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53" t="10560" b="18072"/>
            <a:stretch/>
          </p:blipFill>
          <p:spPr>
            <a:xfrm>
              <a:off x="2815359" y="3051421"/>
              <a:ext cx="3813247" cy="21565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B3EF4C-71C6-8AF6-4995-7C6630A8D825}"/>
                </a:ext>
              </a:extLst>
            </p:cNvPr>
            <p:cNvSpPr txBox="1"/>
            <p:nvPr/>
          </p:nvSpPr>
          <p:spPr>
            <a:xfrm>
              <a:off x="3980099" y="5194081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Elongation </a:t>
              </a:r>
              <a:r>
                <a:rPr lang="en-US" i="1" dirty="0"/>
                <a:t> Q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BA5679-B261-C8A3-792E-AEDC2C82683E}"/>
                </a:ext>
              </a:extLst>
            </p:cNvPr>
            <p:cNvSpPr txBox="1"/>
            <p:nvPr/>
          </p:nvSpPr>
          <p:spPr>
            <a:xfrm rot="16200000">
              <a:off x="6013243" y="3923477"/>
              <a:ext cx="1504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Asymmetry  </a:t>
              </a:r>
              <a:r>
                <a:rPr lang="en-US" dirty="0">
                  <a:latin typeface="Symbol" pitchFamily="2" charset="2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730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-U.pdf">
            <a:extLst>
              <a:ext uri="{FF2B5EF4-FFF2-40B4-BE49-F238E27FC236}">
                <a16:creationId xmlns:a16="http://schemas.microsoft.com/office/drawing/2014/main" id="{BDB5ED99-E04D-138E-50C7-CC808E736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9"/>
          <a:stretch/>
        </p:blipFill>
        <p:spPr>
          <a:xfrm>
            <a:off x="912511" y="1509941"/>
            <a:ext cx="6477000" cy="4713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10D21B-780A-E51A-8674-7CE4F02BD4AE}"/>
              </a:ext>
            </a:extLst>
          </p:cNvPr>
          <p:cNvSpPr txBox="1"/>
          <p:nvPr/>
        </p:nvSpPr>
        <p:spPr>
          <a:xfrm>
            <a:off x="1043945" y="551633"/>
            <a:ext cx="705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Energy dependence of the </a:t>
            </a:r>
            <a:r>
              <a:rPr lang="en-US" sz="2400" i="1" dirty="0">
                <a:solidFill>
                  <a:srgbClr val="FF0000"/>
                </a:solidFill>
              </a:rPr>
              <a:t>symmetri</a:t>
            </a:r>
            <a:r>
              <a:rPr lang="en-US" sz="2400" dirty="0">
                <a:solidFill>
                  <a:srgbClr val="FF0000"/>
                </a:solidFill>
              </a:rPr>
              <a:t>c yield for </a:t>
            </a:r>
            <a:r>
              <a:rPr lang="en-US" sz="2400" baseline="30000" dirty="0">
                <a:solidFill>
                  <a:srgbClr val="FF0000"/>
                </a:solidFill>
              </a:rPr>
              <a:t>236</a:t>
            </a:r>
            <a:r>
              <a:rPr lang="en-US" sz="2400" dirty="0">
                <a:solidFill>
                  <a:srgbClr val="FF0000"/>
                </a:solidFill>
              </a:rPr>
              <a:t>U(</a:t>
            </a:r>
            <a:r>
              <a:rPr lang="en-US" sz="2400" dirty="0" err="1">
                <a:solidFill>
                  <a:srgbClr val="FF0000"/>
                </a:solidFill>
              </a:rPr>
              <a:t>n,f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290EF10-D583-93FE-54DF-5F1638AC1B27}"/>
              </a:ext>
            </a:extLst>
          </p:cNvPr>
          <p:cNvSpPr/>
          <p:nvPr/>
        </p:nvSpPr>
        <p:spPr>
          <a:xfrm rot="1200000">
            <a:off x="4249955" y="3146096"/>
            <a:ext cx="1097509" cy="549320"/>
          </a:xfrm>
          <a:prstGeom prst="rightArrow">
            <a:avLst>
              <a:gd name="adj1" fmla="val 50000"/>
              <a:gd name="adj2" fmla="val 82208"/>
            </a:avLst>
          </a:prstGeom>
          <a:gradFill>
            <a:gsLst>
              <a:gs pos="0">
                <a:srgbClr val="0336FE"/>
              </a:gs>
              <a:gs pos="100000">
                <a:srgbClr val="0336FE"/>
              </a:gs>
            </a:gsLst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4CBCE06-D3A4-7454-F0E0-A5447D63B974}"/>
              </a:ext>
            </a:extLst>
          </p:cNvPr>
          <p:cNvSpPr/>
          <p:nvPr/>
        </p:nvSpPr>
        <p:spPr>
          <a:xfrm rot="6600000">
            <a:off x="5490329" y="4100938"/>
            <a:ext cx="767471" cy="383573"/>
          </a:xfrm>
          <a:prstGeom prst="rightArrow">
            <a:avLst>
              <a:gd name="adj1" fmla="val 50000"/>
              <a:gd name="adj2" fmla="val 82208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1122A1-15F2-C556-021B-40DA1995BB50}"/>
              </a:ext>
            </a:extLst>
          </p:cNvPr>
          <p:cNvSpPr txBox="1"/>
          <p:nvPr/>
        </p:nvSpPr>
        <p:spPr>
          <a:xfrm>
            <a:off x="6185531" y="1469044"/>
            <a:ext cx="2161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336FE"/>
                </a:solidFill>
              </a:rPr>
              <a:t>First over the</a:t>
            </a:r>
          </a:p>
          <a:p>
            <a:r>
              <a:rPr lang="en-US" sz="2000" i="1" dirty="0">
                <a:solidFill>
                  <a:srgbClr val="0336FE"/>
                </a:solidFill>
              </a:rPr>
              <a:t>asymmetric barrier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EC8F2-B859-D7E6-B037-51D5451AE278}"/>
              </a:ext>
            </a:extLst>
          </p:cNvPr>
          <p:cNvSpPr txBox="1"/>
          <p:nvPr/>
        </p:nvSpPr>
        <p:spPr>
          <a:xfrm>
            <a:off x="6936513" y="4395747"/>
            <a:ext cx="1915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Then around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the sloping ridge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53858-9175-2291-EE7E-D9394F95BFD1}"/>
              </a:ext>
            </a:extLst>
          </p:cNvPr>
          <p:cNvSpPr/>
          <p:nvPr/>
        </p:nvSpPr>
        <p:spPr>
          <a:xfrm>
            <a:off x="5408310" y="3766363"/>
            <a:ext cx="1275671" cy="1119499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7DFC5-DE47-9043-FD65-8C1A6AAA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1F87C3-8282-E10E-5F6E-C5B01E30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3F3420-452A-C73C-2EA6-D0FCF239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FC6A9-839B-6270-E898-9EFC70F673F5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5F345-1B7F-F954-0908-016FB7B1F04A}"/>
              </a:ext>
            </a:extLst>
          </p:cNvPr>
          <p:cNvSpPr txBox="1"/>
          <p:nvPr/>
        </p:nvSpPr>
        <p:spPr>
          <a:xfrm>
            <a:off x="1524000" y="5348059"/>
            <a:ext cx="1569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made by</a:t>
            </a:r>
          </a:p>
          <a:p>
            <a:r>
              <a:rPr lang="en-US" sz="1200" dirty="0" err="1"/>
              <a:t>Takatoshi</a:t>
            </a:r>
            <a:r>
              <a:rPr lang="en-US" sz="1200" dirty="0"/>
              <a:t> Ichikawa:</a:t>
            </a:r>
          </a:p>
          <a:p>
            <a:r>
              <a:rPr lang="en-US" sz="1200" dirty="0"/>
              <a:t>PRC </a:t>
            </a:r>
            <a:r>
              <a:rPr lang="en-US" sz="1200" b="1" dirty="0"/>
              <a:t>86</a:t>
            </a:r>
            <a:r>
              <a:rPr lang="en-US" sz="1200" dirty="0"/>
              <a:t> (2012) 024610</a:t>
            </a:r>
          </a:p>
        </p:txBody>
      </p:sp>
    </p:spTree>
    <p:extLst>
      <p:ext uri="{BB962C8B-B14F-4D97-AF65-F5344CB8AC3E}">
        <p14:creationId xmlns:p14="http://schemas.microsoft.com/office/powerpoint/2010/main" val="18549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4157C-EDC7-E203-248D-724AB86AA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48030-E56D-0D99-300D-1D748F3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60634-FF71-D91D-A491-85ACB4AE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35581-F04B-1D78-D3A3-4B957C79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57D9B-13BF-5562-BE48-70ABEB4E11ED}"/>
              </a:ext>
            </a:extLst>
          </p:cNvPr>
          <p:cNvSpPr txBox="1"/>
          <p:nvPr/>
        </p:nvSpPr>
        <p:spPr>
          <a:xfrm>
            <a:off x="1558162" y="410527"/>
            <a:ext cx="602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Paring structure in the transmission rate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5CE0D73-8170-C9BE-7A11-149B013A80EE}"/>
              </a:ext>
            </a:extLst>
          </p:cNvPr>
          <p:cNvCxnSpPr>
            <a:cxnSpLocks/>
          </p:cNvCxnSpPr>
          <p:nvPr/>
        </p:nvCxnSpPr>
        <p:spPr>
          <a:xfrm>
            <a:off x="3367117" y="5696712"/>
            <a:ext cx="541651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Arc 73">
            <a:extLst>
              <a:ext uri="{FF2B5EF4-FFF2-40B4-BE49-F238E27FC236}">
                <a16:creationId xmlns:a16="http://schemas.microsoft.com/office/drawing/2014/main" id="{81FA3313-13E3-32B2-B354-255F5FAC9B9E}"/>
              </a:ext>
            </a:extLst>
          </p:cNvPr>
          <p:cNvSpPr/>
          <p:nvPr/>
        </p:nvSpPr>
        <p:spPr>
          <a:xfrm>
            <a:off x="3431588" y="4822550"/>
            <a:ext cx="2990624" cy="1146586"/>
          </a:xfrm>
          <a:prstGeom prst="arc">
            <a:avLst>
              <a:gd name="adj1" fmla="val 16595854"/>
              <a:gd name="adj2" fmla="val 21055987"/>
            </a:avLst>
          </a:prstGeom>
          <a:ln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 34">
            <a:extLst>
              <a:ext uri="{FF2B5EF4-FFF2-40B4-BE49-F238E27FC236}">
                <a16:creationId xmlns:a16="http://schemas.microsoft.com/office/drawing/2014/main" id="{BA27C163-A5B2-AA79-5210-99098FA59F33}"/>
              </a:ext>
            </a:extLst>
          </p:cNvPr>
          <p:cNvGrpSpPr>
            <a:grpSpLocks/>
          </p:cNvGrpSpPr>
          <p:nvPr/>
        </p:nvGrpSpPr>
        <p:grpSpPr bwMode="auto">
          <a:xfrm>
            <a:off x="3351038" y="5190915"/>
            <a:ext cx="585216" cy="349719"/>
            <a:chOff x="6660079" y="1729807"/>
            <a:chExt cx="695817" cy="530225"/>
          </a:xfrm>
        </p:grpSpPr>
        <p:cxnSp>
          <p:nvCxnSpPr>
            <p:cNvPr id="79" name="Rak 43">
              <a:extLst>
                <a:ext uri="{FF2B5EF4-FFF2-40B4-BE49-F238E27FC236}">
                  <a16:creationId xmlns:a16="http://schemas.microsoft.com/office/drawing/2014/main" id="{F98DB513-2086-066B-88B0-3A2A78790B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9604" y="226003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0" name="Rak 44">
              <a:extLst>
                <a:ext uri="{FF2B5EF4-FFF2-40B4-BE49-F238E27FC236}">
                  <a16:creationId xmlns:a16="http://schemas.microsoft.com/office/drawing/2014/main" id="{03054558-A2BE-5D26-4D44-108E5446DC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219018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1" name="Rak 45">
              <a:extLst>
                <a:ext uri="{FF2B5EF4-FFF2-40B4-BE49-F238E27FC236}">
                  <a16:creationId xmlns:a16="http://schemas.microsoft.com/office/drawing/2014/main" id="{1C2C24C9-CA76-C1E6-5D8A-37EACCDED4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2779" y="21362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2" name="Rak 46">
              <a:extLst>
                <a:ext uri="{FF2B5EF4-FFF2-40B4-BE49-F238E27FC236}">
                  <a16:creationId xmlns:a16="http://schemas.microsoft.com/office/drawing/2014/main" id="{DFEDEBB3-E921-A43D-515A-99C95B2C3E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2304" y="20981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3" name="Rak 47">
              <a:extLst>
                <a:ext uri="{FF2B5EF4-FFF2-40B4-BE49-F238E27FC236}">
                  <a16:creationId xmlns:a16="http://schemas.microsoft.com/office/drawing/2014/main" id="{99668DF0-FD15-107D-A8AB-853F454FFB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0079" y="222557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4" name="Rak 48">
              <a:extLst>
                <a:ext uri="{FF2B5EF4-FFF2-40B4-BE49-F238E27FC236}">
                  <a16:creationId xmlns:a16="http://schemas.microsoft.com/office/drawing/2014/main" id="{9F421F27-C4D8-4650-FFD6-896E652E63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9604" y="213303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5" name="Rak 49">
              <a:extLst>
                <a:ext uri="{FF2B5EF4-FFF2-40B4-BE49-F238E27FC236}">
                  <a16:creationId xmlns:a16="http://schemas.microsoft.com/office/drawing/2014/main" id="{B57FC093-BA66-A10C-6AEC-36CE297A45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208277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6" name="Rak 50">
              <a:extLst>
                <a:ext uri="{FF2B5EF4-FFF2-40B4-BE49-F238E27FC236}">
                  <a16:creationId xmlns:a16="http://schemas.microsoft.com/office/drawing/2014/main" id="{EB9B94D9-A224-C04F-5E5C-EE34F1BE18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2779" y="217539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7" name="Rak 51">
              <a:extLst>
                <a:ext uri="{FF2B5EF4-FFF2-40B4-BE49-F238E27FC236}">
                  <a16:creationId xmlns:a16="http://schemas.microsoft.com/office/drawing/2014/main" id="{3E27F496-6030-CAEC-DBD1-4C9C198191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2304" y="208781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8" name="Rak 52">
              <a:extLst>
                <a:ext uri="{FF2B5EF4-FFF2-40B4-BE49-F238E27FC236}">
                  <a16:creationId xmlns:a16="http://schemas.microsoft.com/office/drawing/2014/main" id="{451B29F2-F392-D048-C9B3-AE62C75938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5952" y="2099198"/>
              <a:ext cx="6799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9" name="Rak 53">
              <a:extLst>
                <a:ext uri="{FF2B5EF4-FFF2-40B4-BE49-F238E27FC236}">
                  <a16:creationId xmlns:a16="http://schemas.microsoft.com/office/drawing/2014/main" id="{D1B8A9E7-C010-82FD-9EB0-7AC161B89D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9604" y="184914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0" name="Rak 54">
              <a:extLst>
                <a:ext uri="{FF2B5EF4-FFF2-40B4-BE49-F238E27FC236}">
                  <a16:creationId xmlns:a16="http://schemas.microsoft.com/office/drawing/2014/main" id="{01CCC67B-6835-EBA6-80C4-65E013D03B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182505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1" name="Rak 55">
              <a:extLst>
                <a:ext uri="{FF2B5EF4-FFF2-40B4-BE49-F238E27FC236}">
                  <a16:creationId xmlns:a16="http://schemas.microsoft.com/office/drawing/2014/main" id="{50B6A10B-2D1A-3E9E-AA99-A1AD436BCC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8654" y="180283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" name="Rak 56">
              <a:extLst>
                <a:ext uri="{FF2B5EF4-FFF2-40B4-BE49-F238E27FC236}">
                  <a16:creationId xmlns:a16="http://schemas.microsoft.com/office/drawing/2014/main" id="{40043EF8-7E04-C7C4-05BC-FD602BF9AE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6429" y="17806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3" name="Rak 57">
              <a:extLst>
                <a:ext uri="{FF2B5EF4-FFF2-40B4-BE49-F238E27FC236}">
                  <a16:creationId xmlns:a16="http://schemas.microsoft.com/office/drawing/2014/main" id="{6324DD8C-D3EB-F04B-9791-2043F556D4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5954" y="175838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4" name="Rak 58">
              <a:extLst>
                <a:ext uri="{FF2B5EF4-FFF2-40B4-BE49-F238E27FC236}">
                  <a16:creationId xmlns:a16="http://schemas.microsoft.com/office/drawing/2014/main" id="{DAA1929B-F7D8-93A8-24D8-61F411A14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5479" y="173615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5" name="Rak 59">
              <a:extLst>
                <a:ext uri="{FF2B5EF4-FFF2-40B4-BE49-F238E27FC236}">
                  <a16:creationId xmlns:a16="http://schemas.microsoft.com/office/drawing/2014/main" id="{AE6C6E56-3724-9558-E631-BB887B84F7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17298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2" name="Grupp 92">
            <a:extLst>
              <a:ext uri="{FF2B5EF4-FFF2-40B4-BE49-F238E27FC236}">
                <a16:creationId xmlns:a16="http://schemas.microsoft.com/office/drawing/2014/main" id="{B3B56949-BA52-6356-C67A-9362862F5E47}"/>
              </a:ext>
            </a:extLst>
          </p:cNvPr>
          <p:cNvGrpSpPr>
            <a:grpSpLocks/>
          </p:cNvGrpSpPr>
          <p:nvPr/>
        </p:nvGrpSpPr>
        <p:grpSpPr bwMode="auto">
          <a:xfrm>
            <a:off x="3345662" y="4591557"/>
            <a:ext cx="565984" cy="488602"/>
            <a:chOff x="4810125" y="2320925"/>
            <a:chExt cx="663575" cy="600075"/>
          </a:xfrm>
        </p:grpSpPr>
        <p:cxnSp>
          <p:nvCxnSpPr>
            <p:cNvPr id="53" name="Rak 95">
              <a:extLst>
                <a:ext uri="{FF2B5EF4-FFF2-40B4-BE49-F238E27FC236}">
                  <a16:creationId xmlns:a16="http://schemas.microsoft.com/office/drawing/2014/main" id="{76B7F4E4-6195-1874-C32F-0E84D0A5DA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9210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4" name="Rak 96">
              <a:extLst>
                <a:ext uri="{FF2B5EF4-FFF2-40B4-BE49-F238E27FC236}">
                  <a16:creationId xmlns:a16="http://schemas.microsoft.com/office/drawing/2014/main" id="{9E3AC36F-C2F4-9770-6D63-BC881DC8DA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85115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" name="Rak 97">
              <a:extLst>
                <a:ext uri="{FF2B5EF4-FFF2-40B4-BE49-F238E27FC236}">
                  <a16:creationId xmlns:a16="http://schemas.microsoft.com/office/drawing/2014/main" id="{4F90CC9A-B280-4315-DFAF-F597EC813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7813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6" name="Rak 98">
              <a:extLst>
                <a:ext uri="{FF2B5EF4-FFF2-40B4-BE49-F238E27FC236}">
                  <a16:creationId xmlns:a16="http://schemas.microsoft.com/office/drawing/2014/main" id="{AE88B7A9-12CB-83BB-1B4C-426686A9D8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25" y="27273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7" name="Rak 99">
              <a:extLst>
                <a:ext uri="{FF2B5EF4-FFF2-40B4-BE49-F238E27FC236}">
                  <a16:creationId xmlns:a16="http://schemas.microsoft.com/office/drawing/2014/main" id="{41FC5BE2-F555-F51B-2D05-BAC139C306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2350" y="26892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8" name="Rak 100">
              <a:extLst>
                <a:ext uri="{FF2B5EF4-FFF2-40B4-BE49-F238E27FC236}">
                  <a16:creationId xmlns:a16="http://schemas.microsoft.com/office/drawing/2014/main" id="{7C89EF7F-E1FF-F3FB-E8BB-79FB6EC232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0125" y="26517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9" name="Rak 101">
              <a:extLst>
                <a:ext uri="{FF2B5EF4-FFF2-40B4-BE49-F238E27FC236}">
                  <a16:creationId xmlns:a16="http://schemas.microsoft.com/office/drawing/2014/main" id="{6686E3C9-E705-668C-AD49-5031D72927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61178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0" name="Rak 102">
              <a:extLst>
                <a:ext uri="{FF2B5EF4-FFF2-40B4-BE49-F238E27FC236}">
                  <a16:creationId xmlns:a16="http://schemas.microsoft.com/office/drawing/2014/main" id="{02AE0C3B-E61D-464E-9820-0E2F5E9BEC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5749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" name="Rak 103">
              <a:extLst>
                <a:ext uri="{FF2B5EF4-FFF2-40B4-BE49-F238E27FC236}">
                  <a16:creationId xmlns:a16="http://schemas.microsoft.com/office/drawing/2014/main" id="{449DEB96-8A28-FDBC-AC20-386BB6EDA5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2825" y="25685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2" name="Rak 104">
              <a:extLst>
                <a:ext uri="{FF2B5EF4-FFF2-40B4-BE49-F238E27FC236}">
                  <a16:creationId xmlns:a16="http://schemas.microsoft.com/office/drawing/2014/main" id="{27B43CE7-624F-18EA-127D-C7200DF5B5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2350" y="25304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3" name="Rak 105">
              <a:extLst>
                <a:ext uri="{FF2B5EF4-FFF2-40B4-BE49-F238E27FC236}">
                  <a16:creationId xmlns:a16="http://schemas.microsoft.com/office/drawing/2014/main" id="{A59D2F01-8279-6BE3-E94D-7051894B5E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4923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4" name="Rak 106">
              <a:extLst>
                <a:ext uri="{FF2B5EF4-FFF2-40B4-BE49-F238E27FC236}">
                  <a16:creationId xmlns:a16="http://schemas.microsoft.com/office/drawing/2014/main" id="{798122D7-4F32-2305-E2D0-844E50B178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9650" y="24542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5" name="Rak 107">
              <a:extLst>
                <a:ext uri="{FF2B5EF4-FFF2-40B4-BE49-F238E27FC236}">
                  <a16:creationId xmlns:a16="http://schemas.microsoft.com/office/drawing/2014/main" id="{F61D75DA-B4CE-24F9-F8D4-0F3B505916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4161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6" name="Rak 108">
              <a:extLst>
                <a:ext uri="{FF2B5EF4-FFF2-40B4-BE49-F238E27FC236}">
                  <a16:creationId xmlns:a16="http://schemas.microsoft.com/office/drawing/2014/main" id="{0BAE6DD2-8662-4A01-EE63-15332BD0EA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8700" y="239395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7" name="Rak 109">
              <a:extLst>
                <a:ext uri="{FF2B5EF4-FFF2-40B4-BE49-F238E27FC236}">
                  <a16:creationId xmlns:a16="http://schemas.microsoft.com/office/drawing/2014/main" id="{3E06AADA-83C3-CA52-91FC-EFFF6D97E3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6475" y="23717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8" name="Rak 110">
              <a:extLst>
                <a:ext uri="{FF2B5EF4-FFF2-40B4-BE49-F238E27FC236}">
                  <a16:creationId xmlns:a16="http://schemas.microsoft.com/office/drawing/2014/main" id="{83DE8248-D1D1-3687-D5C6-6FBCB564AB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6000" y="2349500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9" name="Rak 111">
              <a:extLst>
                <a:ext uri="{FF2B5EF4-FFF2-40B4-BE49-F238E27FC236}">
                  <a16:creationId xmlns:a16="http://schemas.microsoft.com/office/drawing/2014/main" id="{E109EDBA-6827-9A84-4888-1A2919CDB9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5525" y="232727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Rak 112">
              <a:extLst>
                <a:ext uri="{FF2B5EF4-FFF2-40B4-BE49-F238E27FC236}">
                  <a16:creationId xmlns:a16="http://schemas.microsoft.com/office/drawing/2014/main" id="{21CAE24C-1E91-07E5-8524-222430A733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29175" y="232092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0" name="Grupp 34">
            <a:extLst>
              <a:ext uri="{FF2B5EF4-FFF2-40B4-BE49-F238E27FC236}">
                <a16:creationId xmlns:a16="http://schemas.microsoft.com/office/drawing/2014/main" id="{B03E26C5-2337-0264-A73B-9463587078E0}"/>
              </a:ext>
            </a:extLst>
          </p:cNvPr>
          <p:cNvGrpSpPr>
            <a:grpSpLocks/>
          </p:cNvGrpSpPr>
          <p:nvPr/>
        </p:nvGrpSpPr>
        <p:grpSpPr bwMode="auto">
          <a:xfrm>
            <a:off x="4290281" y="4408207"/>
            <a:ext cx="548640" cy="539965"/>
            <a:chOff x="6660079" y="1729807"/>
            <a:chExt cx="663575" cy="1292865"/>
          </a:xfrm>
        </p:grpSpPr>
        <p:cxnSp>
          <p:nvCxnSpPr>
            <p:cNvPr id="34" name="Rak 42">
              <a:extLst>
                <a:ext uri="{FF2B5EF4-FFF2-40B4-BE49-F238E27FC236}">
                  <a16:creationId xmlns:a16="http://schemas.microsoft.com/office/drawing/2014/main" id="{93F15014-F963-AF60-D02D-CD2470B764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5954" y="3022672"/>
              <a:ext cx="6350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5" name="Rak 43">
              <a:extLst>
                <a:ext uri="{FF2B5EF4-FFF2-40B4-BE49-F238E27FC236}">
                  <a16:creationId xmlns:a16="http://schemas.microsoft.com/office/drawing/2014/main" id="{FFB72795-3CB9-5740-A1D3-FCED435217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9604" y="226003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6" name="Rak 44">
              <a:extLst>
                <a:ext uri="{FF2B5EF4-FFF2-40B4-BE49-F238E27FC236}">
                  <a16:creationId xmlns:a16="http://schemas.microsoft.com/office/drawing/2014/main" id="{590A2DDA-A4D9-017E-BAF1-E2820463A0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219018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" name="Rak 45">
              <a:extLst>
                <a:ext uri="{FF2B5EF4-FFF2-40B4-BE49-F238E27FC236}">
                  <a16:creationId xmlns:a16="http://schemas.microsoft.com/office/drawing/2014/main" id="{2FE72640-B9CC-4138-B73B-CBB2E2CAD3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2779" y="21362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8" name="Rak 46">
              <a:extLst>
                <a:ext uri="{FF2B5EF4-FFF2-40B4-BE49-F238E27FC236}">
                  <a16:creationId xmlns:a16="http://schemas.microsoft.com/office/drawing/2014/main" id="{5DCC3143-D93D-EE40-75A0-425FF76795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2304" y="20981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" name="Rak 47">
              <a:extLst>
                <a:ext uri="{FF2B5EF4-FFF2-40B4-BE49-F238E27FC236}">
                  <a16:creationId xmlns:a16="http://schemas.microsoft.com/office/drawing/2014/main" id="{180D2772-D644-1015-3114-E645CFD953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0079" y="222557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" name="Rak 48">
              <a:extLst>
                <a:ext uri="{FF2B5EF4-FFF2-40B4-BE49-F238E27FC236}">
                  <a16:creationId xmlns:a16="http://schemas.microsoft.com/office/drawing/2014/main" id="{7A67F264-9220-363C-E636-A8C3759E70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9604" y="213303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" name="Rak 49">
              <a:extLst>
                <a:ext uri="{FF2B5EF4-FFF2-40B4-BE49-F238E27FC236}">
                  <a16:creationId xmlns:a16="http://schemas.microsoft.com/office/drawing/2014/main" id="{802989B4-1F5D-2462-10B9-DE3F850F20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208277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2" name="Rak 50">
              <a:extLst>
                <a:ext uri="{FF2B5EF4-FFF2-40B4-BE49-F238E27FC236}">
                  <a16:creationId xmlns:a16="http://schemas.microsoft.com/office/drawing/2014/main" id="{C460BF1F-BE64-8C25-5A23-154E42D5E9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2779" y="217539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" name="Rak 51">
              <a:extLst>
                <a:ext uri="{FF2B5EF4-FFF2-40B4-BE49-F238E27FC236}">
                  <a16:creationId xmlns:a16="http://schemas.microsoft.com/office/drawing/2014/main" id="{3BB45730-A9B7-26C2-488B-ABFF66FC2C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2304" y="208781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4" name="Rak 52">
              <a:extLst>
                <a:ext uri="{FF2B5EF4-FFF2-40B4-BE49-F238E27FC236}">
                  <a16:creationId xmlns:a16="http://schemas.microsoft.com/office/drawing/2014/main" id="{20FAA094-49DC-9ECF-F562-339A628AC8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5954" y="209919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" name="Rak 53">
              <a:extLst>
                <a:ext uri="{FF2B5EF4-FFF2-40B4-BE49-F238E27FC236}">
                  <a16:creationId xmlns:a16="http://schemas.microsoft.com/office/drawing/2014/main" id="{AB33855D-B08D-CDAF-E0E4-AFE711C2BE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9604" y="184914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6" name="Rak 54">
              <a:extLst>
                <a:ext uri="{FF2B5EF4-FFF2-40B4-BE49-F238E27FC236}">
                  <a16:creationId xmlns:a16="http://schemas.microsoft.com/office/drawing/2014/main" id="{F93115DB-6E51-C668-BFE2-6F05213FF8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182505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" name="Rak 55">
              <a:extLst>
                <a:ext uri="{FF2B5EF4-FFF2-40B4-BE49-F238E27FC236}">
                  <a16:creationId xmlns:a16="http://schemas.microsoft.com/office/drawing/2014/main" id="{2806484F-0ED9-425D-B4D4-365E4BECE9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8654" y="180283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8" name="Rak 56">
              <a:extLst>
                <a:ext uri="{FF2B5EF4-FFF2-40B4-BE49-F238E27FC236}">
                  <a16:creationId xmlns:a16="http://schemas.microsoft.com/office/drawing/2014/main" id="{555420BE-9C88-C59C-CA3C-B9E0358670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66429" y="17806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9" name="Rak 57">
              <a:extLst>
                <a:ext uri="{FF2B5EF4-FFF2-40B4-BE49-F238E27FC236}">
                  <a16:creationId xmlns:a16="http://schemas.microsoft.com/office/drawing/2014/main" id="{420781E3-B1F8-F61E-1E16-7CA0B05E07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5954" y="1758382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0" name="Rak 58">
              <a:extLst>
                <a:ext uri="{FF2B5EF4-FFF2-40B4-BE49-F238E27FC236}">
                  <a16:creationId xmlns:a16="http://schemas.microsoft.com/office/drawing/2014/main" id="{9DC9F438-B6E4-CA32-8629-3D75E50622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85479" y="173615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1" name="Rak 59">
              <a:extLst>
                <a:ext uri="{FF2B5EF4-FFF2-40B4-BE49-F238E27FC236}">
                  <a16:creationId xmlns:a16="http://schemas.microsoft.com/office/drawing/2014/main" id="{70F01746-E3B9-8D6C-6B06-76E705451C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129" y="1729807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pic>
        <p:nvPicPr>
          <p:cNvPr id="6" name="Picture 5" descr="temperature.pdf">
            <a:extLst>
              <a:ext uri="{FF2B5EF4-FFF2-40B4-BE49-F238E27FC236}">
                <a16:creationId xmlns:a16="http://schemas.microsoft.com/office/drawing/2014/main" id="{475DEEAD-6EE5-0443-4EAC-BB4C85C26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0" b="18519"/>
          <a:stretch/>
        </p:blipFill>
        <p:spPr>
          <a:xfrm>
            <a:off x="3125488" y="4815868"/>
            <a:ext cx="2743200" cy="1369995"/>
          </a:xfrm>
          <a:prstGeom prst="rect">
            <a:avLst/>
          </a:prstGeom>
        </p:spPr>
      </p:pic>
      <p:cxnSp>
        <p:nvCxnSpPr>
          <p:cNvPr id="10" name="Rak 95">
            <a:extLst>
              <a:ext uri="{FF2B5EF4-FFF2-40B4-BE49-F238E27FC236}">
                <a16:creationId xmlns:a16="http://schemas.microsoft.com/office/drawing/2014/main" id="{369319D7-B4EE-CF28-4054-EDFF54B0B6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3100" y="4540864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" name="Rak 96">
            <a:extLst>
              <a:ext uri="{FF2B5EF4-FFF2-40B4-BE49-F238E27FC236}">
                <a16:creationId xmlns:a16="http://schemas.microsoft.com/office/drawing/2014/main" id="{E2445864-B1BD-569D-B779-383AAAEC47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7675" y="4489774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" name="Rak 97">
            <a:extLst>
              <a:ext uri="{FF2B5EF4-FFF2-40B4-BE49-F238E27FC236}">
                <a16:creationId xmlns:a16="http://schemas.microsoft.com/office/drawing/2014/main" id="{2B251C12-1A2E-EC24-F882-32880CF483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5812" y="4438683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" name="Rak 98">
            <a:extLst>
              <a:ext uri="{FF2B5EF4-FFF2-40B4-BE49-F238E27FC236}">
                <a16:creationId xmlns:a16="http://schemas.microsoft.com/office/drawing/2014/main" id="{D93073EF-484F-06AA-28B4-6F776CC0B3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0387" y="439920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" name="Rak 99">
            <a:extLst>
              <a:ext uri="{FF2B5EF4-FFF2-40B4-BE49-F238E27FC236}">
                <a16:creationId xmlns:a16="http://schemas.microsoft.com/office/drawing/2014/main" id="{EB0CA309-6DCB-ABAD-38D4-F433CD2447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8525" y="4371337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" name="Rak 100">
            <a:extLst>
              <a:ext uri="{FF2B5EF4-FFF2-40B4-BE49-F238E27FC236}">
                <a16:creationId xmlns:a16="http://schemas.microsoft.com/office/drawing/2014/main" id="{89C092B0-08F6-79B0-6C24-11A3B870C2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9537" y="4343923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" name="Rak 101">
            <a:extLst>
              <a:ext uri="{FF2B5EF4-FFF2-40B4-BE49-F238E27FC236}">
                <a16:creationId xmlns:a16="http://schemas.microsoft.com/office/drawing/2014/main" id="{1CD4CF14-F914-80B7-379B-80045AD6C6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7675" y="431469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" name="Rak 102">
            <a:extLst>
              <a:ext uri="{FF2B5EF4-FFF2-40B4-BE49-F238E27FC236}">
                <a16:creationId xmlns:a16="http://schemas.microsoft.com/office/drawing/2014/main" id="{337466CA-414D-6909-83F4-3689365B33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5812" y="428773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" name="Rak 103">
            <a:extLst>
              <a:ext uri="{FF2B5EF4-FFF2-40B4-BE49-F238E27FC236}">
                <a16:creationId xmlns:a16="http://schemas.microsoft.com/office/drawing/2014/main" id="{FD4AE21F-4B2A-2947-9028-4F3CC424E4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0387" y="4283090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" name="Rak 104">
            <a:extLst>
              <a:ext uri="{FF2B5EF4-FFF2-40B4-BE49-F238E27FC236}">
                <a16:creationId xmlns:a16="http://schemas.microsoft.com/office/drawing/2014/main" id="{E3F6E3A4-C1C1-55F5-986E-F756A3BE52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8525" y="4255223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" name="Rak 105">
            <a:extLst>
              <a:ext uri="{FF2B5EF4-FFF2-40B4-BE49-F238E27FC236}">
                <a16:creationId xmlns:a16="http://schemas.microsoft.com/office/drawing/2014/main" id="{66D86A5E-389A-D9D7-00DC-6FA20115F9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3100" y="422735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Rak 106">
            <a:extLst>
              <a:ext uri="{FF2B5EF4-FFF2-40B4-BE49-F238E27FC236}">
                <a16:creationId xmlns:a16="http://schemas.microsoft.com/office/drawing/2014/main" id="{AD4886EA-8996-823C-981A-8B06408291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7675" y="4199488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" name="Rak 107">
            <a:extLst>
              <a:ext uri="{FF2B5EF4-FFF2-40B4-BE49-F238E27FC236}">
                <a16:creationId xmlns:a16="http://schemas.microsoft.com/office/drawing/2014/main" id="{BF9AC06B-8FEE-99B1-2F78-5FAEB28EEC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5812" y="4171621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Rak 108">
            <a:extLst>
              <a:ext uri="{FF2B5EF4-FFF2-40B4-BE49-F238E27FC236}">
                <a16:creationId xmlns:a16="http://schemas.microsoft.com/office/drawing/2014/main" id="{7069F6B2-56BB-669C-3AEF-5EB1ECC26F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73950" y="415536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" name="Rak 109">
            <a:extLst>
              <a:ext uri="{FF2B5EF4-FFF2-40B4-BE49-F238E27FC236}">
                <a16:creationId xmlns:a16="http://schemas.microsoft.com/office/drawing/2014/main" id="{18356A2C-5178-1805-537A-F1D336551B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4962" y="4139109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" name="Rak 110">
            <a:extLst>
              <a:ext uri="{FF2B5EF4-FFF2-40B4-BE49-F238E27FC236}">
                <a16:creationId xmlns:a16="http://schemas.microsoft.com/office/drawing/2014/main" id="{0F3D5182-AB56-DA5E-B1FB-24C39A6BF3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3100" y="4122853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" name="Rak 111">
            <a:extLst>
              <a:ext uri="{FF2B5EF4-FFF2-40B4-BE49-F238E27FC236}">
                <a16:creationId xmlns:a16="http://schemas.microsoft.com/office/drawing/2014/main" id="{6198A6A6-AB1B-AD76-5EE6-7694547B96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71238" y="4106597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8" name="Rak 112">
            <a:extLst>
              <a:ext uri="{FF2B5EF4-FFF2-40B4-BE49-F238E27FC236}">
                <a16:creationId xmlns:a16="http://schemas.microsoft.com/office/drawing/2014/main" id="{8179AE25-C25A-0DC3-3B3A-56FD0C6A66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5812" y="4101952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0" name="Rak 98">
            <a:extLst>
              <a:ext uri="{FF2B5EF4-FFF2-40B4-BE49-F238E27FC236}">
                <a16:creationId xmlns:a16="http://schemas.microsoft.com/office/drawing/2014/main" id="{38139934-B530-B560-014C-814F3933EA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1986" y="4339409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1" name="Rak 99">
            <a:extLst>
              <a:ext uri="{FF2B5EF4-FFF2-40B4-BE49-F238E27FC236}">
                <a16:creationId xmlns:a16="http://schemas.microsoft.com/office/drawing/2014/main" id="{823458D8-B587-6864-A475-F4713191F8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0124" y="4311542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2" name="Rak 100">
            <a:extLst>
              <a:ext uri="{FF2B5EF4-FFF2-40B4-BE49-F238E27FC236}">
                <a16:creationId xmlns:a16="http://schemas.microsoft.com/office/drawing/2014/main" id="{D3DA877D-AC9A-F572-953A-08849D56E2E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1136" y="4284128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" name="Rak 101">
            <a:extLst>
              <a:ext uri="{FF2B5EF4-FFF2-40B4-BE49-F238E27FC236}">
                <a16:creationId xmlns:a16="http://schemas.microsoft.com/office/drawing/2014/main" id="{206A5CFB-3589-E3A8-C239-26D5E9264C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9274" y="4254900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4" name="Rak 102">
            <a:extLst>
              <a:ext uri="{FF2B5EF4-FFF2-40B4-BE49-F238E27FC236}">
                <a16:creationId xmlns:a16="http://schemas.microsoft.com/office/drawing/2014/main" id="{0E98DF89-B17A-2569-07AB-A7B60DCCB1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7411" y="4227939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5" name="Rak 103">
            <a:extLst>
              <a:ext uri="{FF2B5EF4-FFF2-40B4-BE49-F238E27FC236}">
                <a16:creationId xmlns:a16="http://schemas.microsoft.com/office/drawing/2014/main" id="{118977FF-C37A-CB59-1EBE-BD658177BB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1986" y="422329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6" name="Rak 104">
            <a:extLst>
              <a:ext uri="{FF2B5EF4-FFF2-40B4-BE49-F238E27FC236}">
                <a16:creationId xmlns:a16="http://schemas.microsoft.com/office/drawing/2014/main" id="{10D8FF62-872D-98A8-A0AD-2FFCE0F6EF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0124" y="4195427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7" name="Rak 105">
            <a:extLst>
              <a:ext uri="{FF2B5EF4-FFF2-40B4-BE49-F238E27FC236}">
                <a16:creationId xmlns:a16="http://schemas.microsoft.com/office/drawing/2014/main" id="{C70EC986-D6F2-6FD7-ADDE-8DE7B0C828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4699" y="4167560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8" name="Rak 106">
            <a:extLst>
              <a:ext uri="{FF2B5EF4-FFF2-40B4-BE49-F238E27FC236}">
                <a16:creationId xmlns:a16="http://schemas.microsoft.com/office/drawing/2014/main" id="{9257BD30-7B76-EC37-BF04-ADFE383520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9274" y="4139692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9" name="Rak 107">
            <a:extLst>
              <a:ext uri="{FF2B5EF4-FFF2-40B4-BE49-F238E27FC236}">
                <a16:creationId xmlns:a16="http://schemas.microsoft.com/office/drawing/2014/main" id="{FF762161-496B-DC0B-1475-C93F0BA67C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7411" y="4111825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0" name="Rak 108">
            <a:extLst>
              <a:ext uri="{FF2B5EF4-FFF2-40B4-BE49-F238E27FC236}">
                <a16:creationId xmlns:a16="http://schemas.microsoft.com/office/drawing/2014/main" id="{766D033B-A5B1-FC6B-3B33-60C5F5803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5549" y="4095569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1" name="Rak 109">
            <a:extLst>
              <a:ext uri="{FF2B5EF4-FFF2-40B4-BE49-F238E27FC236}">
                <a16:creationId xmlns:a16="http://schemas.microsoft.com/office/drawing/2014/main" id="{27FBD9F1-0974-C8E5-4132-4E6398D203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6561" y="4079313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" name="Rak 110">
            <a:extLst>
              <a:ext uri="{FF2B5EF4-FFF2-40B4-BE49-F238E27FC236}">
                <a16:creationId xmlns:a16="http://schemas.microsoft.com/office/drawing/2014/main" id="{422C942E-C161-A443-F716-7390322A63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4699" y="4063057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3" name="Rak 111">
            <a:extLst>
              <a:ext uri="{FF2B5EF4-FFF2-40B4-BE49-F238E27FC236}">
                <a16:creationId xmlns:a16="http://schemas.microsoft.com/office/drawing/2014/main" id="{F4CA4FB0-933D-8B07-66DD-18D17A186C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2837" y="4046801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4" name="Rak 112">
            <a:extLst>
              <a:ext uri="{FF2B5EF4-FFF2-40B4-BE49-F238E27FC236}">
                <a16:creationId xmlns:a16="http://schemas.microsoft.com/office/drawing/2014/main" id="{6B831906-E7D7-266C-D1CC-C6FAC1632D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7411" y="4042156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1" name="Rak 47">
            <a:extLst>
              <a:ext uri="{FF2B5EF4-FFF2-40B4-BE49-F238E27FC236}">
                <a16:creationId xmlns:a16="http://schemas.microsoft.com/office/drawing/2014/main" id="{6B03CAA5-A85F-BA70-2874-6D9DD61FCB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5549" y="4658908"/>
            <a:ext cx="525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" name="Rak 48">
            <a:extLst>
              <a:ext uri="{FF2B5EF4-FFF2-40B4-BE49-F238E27FC236}">
                <a16:creationId xmlns:a16="http://schemas.microsoft.com/office/drawing/2014/main" id="{E4E2D2B9-42EB-79A2-783E-2911F14B4E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97411" y="4371337"/>
            <a:ext cx="525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" name="Rak 49">
            <a:extLst>
              <a:ext uri="{FF2B5EF4-FFF2-40B4-BE49-F238E27FC236}">
                <a16:creationId xmlns:a16="http://schemas.microsoft.com/office/drawing/2014/main" id="{F9E4923A-F22C-C2D4-CED5-98FD857E36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8287" y="5153780"/>
            <a:ext cx="525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4" name="Rak 50">
            <a:extLst>
              <a:ext uri="{FF2B5EF4-FFF2-40B4-BE49-F238E27FC236}">
                <a16:creationId xmlns:a16="http://schemas.microsoft.com/office/drawing/2014/main" id="{FA133BDB-3669-4BDB-529A-46EEA64DB2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9537" y="5105400"/>
            <a:ext cx="525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5" name="Rak 51">
            <a:extLst>
              <a:ext uri="{FF2B5EF4-FFF2-40B4-BE49-F238E27FC236}">
                <a16:creationId xmlns:a16="http://schemas.microsoft.com/office/drawing/2014/main" id="{EE51FA68-4E16-1D9E-9765-EC5386AD07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82700" y="5298423"/>
            <a:ext cx="525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6" name="Rak 52">
            <a:extLst>
              <a:ext uri="{FF2B5EF4-FFF2-40B4-BE49-F238E27FC236}">
                <a16:creationId xmlns:a16="http://schemas.microsoft.com/office/drawing/2014/main" id="{EEE31C50-3EC4-1ECF-42FA-7CC5E0C81C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73950" y="5334000"/>
            <a:ext cx="525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3" name="Rak 99">
            <a:extLst>
              <a:ext uri="{FF2B5EF4-FFF2-40B4-BE49-F238E27FC236}">
                <a16:creationId xmlns:a16="http://schemas.microsoft.com/office/drawing/2014/main" id="{3D964292-CB64-63D6-83BB-E44D2A97A3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7674" y="4042156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4" name="Rak 99">
            <a:extLst>
              <a:ext uri="{FF2B5EF4-FFF2-40B4-BE49-F238E27FC236}">
                <a16:creationId xmlns:a16="http://schemas.microsoft.com/office/drawing/2014/main" id="{04F736EE-E1C5-6EA3-8C33-81E020CA05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5812" y="4079313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5" name="Rak 99">
            <a:extLst>
              <a:ext uri="{FF2B5EF4-FFF2-40B4-BE49-F238E27FC236}">
                <a16:creationId xmlns:a16="http://schemas.microsoft.com/office/drawing/2014/main" id="{A6DCA025-1F47-5E13-CADE-A185FC01D5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5812" y="4042156"/>
            <a:ext cx="542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8905E4-4672-FBAE-48D3-7FAC14E10E12}"/>
              </a:ext>
            </a:extLst>
          </p:cNvPr>
          <p:cNvCxnSpPr>
            <a:cxnSpLocks/>
          </p:cNvCxnSpPr>
          <p:nvPr/>
        </p:nvCxnSpPr>
        <p:spPr>
          <a:xfrm>
            <a:off x="3341399" y="5696712"/>
            <a:ext cx="533152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Arc 115">
            <a:extLst>
              <a:ext uri="{FF2B5EF4-FFF2-40B4-BE49-F238E27FC236}">
                <a16:creationId xmlns:a16="http://schemas.microsoft.com/office/drawing/2014/main" id="{5F49FF94-361E-7E0F-4D3C-2B82E9D5FE67}"/>
              </a:ext>
            </a:extLst>
          </p:cNvPr>
          <p:cNvSpPr/>
          <p:nvPr/>
        </p:nvSpPr>
        <p:spPr>
          <a:xfrm>
            <a:off x="3431588" y="4351884"/>
            <a:ext cx="2990624" cy="1146586"/>
          </a:xfrm>
          <a:prstGeom prst="arc">
            <a:avLst>
              <a:gd name="adj1" fmla="val 16595854"/>
              <a:gd name="adj2" fmla="val 21055987"/>
            </a:avLst>
          </a:prstGeom>
          <a:ln>
            <a:solidFill>
              <a:srgbClr val="FF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C39F9CD-E898-633B-E544-4D893A7BC6EE}"/>
              </a:ext>
            </a:extLst>
          </p:cNvPr>
          <p:cNvSpPr/>
          <p:nvPr/>
        </p:nvSpPr>
        <p:spPr>
          <a:xfrm>
            <a:off x="3431588" y="4618773"/>
            <a:ext cx="2990624" cy="1146586"/>
          </a:xfrm>
          <a:prstGeom prst="arc">
            <a:avLst>
              <a:gd name="adj1" fmla="val 16595854"/>
              <a:gd name="adj2" fmla="val 21055987"/>
            </a:avLst>
          </a:prstGeom>
          <a:ln>
            <a:solidFill>
              <a:srgbClr val="FF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>
            <a:extLst>
              <a:ext uri="{FF2B5EF4-FFF2-40B4-BE49-F238E27FC236}">
                <a16:creationId xmlns:a16="http://schemas.microsoft.com/office/drawing/2014/main" id="{F323996F-AEF9-F579-BCDE-3E67C7B5DC35}"/>
              </a:ext>
            </a:extLst>
          </p:cNvPr>
          <p:cNvSpPr/>
          <p:nvPr/>
        </p:nvSpPr>
        <p:spPr>
          <a:xfrm>
            <a:off x="3431588" y="4512772"/>
            <a:ext cx="2990624" cy="1146586"/>
          </a:xfrm>
          <a:prstGeom prst="arc">
            <a:avLst>
              <a:gd name="adj1" fmla="val 16595854"/>
              <a:gd name="adj2" fmla="val 21055987"/>
            </a:avLst>
          </a:prstGeom>
          <a:ln>
            <a:solidFill>
              <a:srgbClr val="FF0000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C9B949F4-E34E-4CC0-9739-CEF9E5C49AE6}"/>
              </a:ext>
            </a:extLst>
          </p:cNvPr>
          <p:cNvSpPr/>
          <p:nvPr/>
        </p:nvSpPr>
        <p:spPr>
          <a:xfrm>
            <a:off x="3460407" y="4962365"/>
            <a:ext cx="2990624" cy="1146586"/>
          </a:xfrm>
          <a:prstGeom prst="arc">
            <a:avLst>
              <a:gd name="adj1" fmla="val 16595854"/>
              <a:gd name="adj2" fmla="val 21055987"/>
            </a:avLst>
          </a:prstGeom>
          <a:ln>
            <a:solidFill>
              <a:srgbClr val="FF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Hg-U.pdf">
            <a:extLst>
              <a:ext uri="{FF2B5EF4-FFF2-40B4-BE49-F238E27FC236}">
                <a16:creationId xmlns:a16="http://schemas.microsoft.com/office/drawing/2014/main" id="{9D2CDCE7-A4C2-ECE4-28ED-D0588E4CB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9"/>
          <a:stretch/>
        </p:blipFill>
        <p:spPr>
          <a:xfrm>
            <a:off x="2514600" y="932970"/>
            <a:ext cx="3814105" cy="2775452"/>
          </a:xfrm>
          <a:prstGeom prst="rect">
            <a:avLst/>
          </a:prstGeom>
        </p:spPr>
      </p:pic>
      <p:sp>
        <p:nvSpPr>
          <p:cNvPr id="72" name="Right Arrow 71">
            <a:extLst>
              <a:ext uri="{FF2B5EF4-FFF2-40B4-BE49-F238E27FC236}">
                <a16:creationId xmlns:a16="http://schemas.microsoft.com/office/drawing/2014/main" id="{A8DC1E2A-93FF-472A-8075-95C96E3344B8}"/>
              </a:ext>
            </a:extLst>
          </p:cNvPr>
          <p:cNvSpPr>
            <a:spLocks noChangeAspect="1"/>
          </p:cNvSpPr>
          <p:nvPr/>
        </p:nvSpPr>
        <p:spPr>
          <a:xfrm rot="7440000">
            <a:off x="5077365" y="2429387"/>
            <a:ext cx="429768" cy="181104"/>
          </a:xfrm>
          <a:prstGeom prst="rightArrow">
            <a:avLst>
              <a:gd name="adj1" fmla="val 37596"/>
              <a:gd name="adj2" fmla="val 82208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5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C21BE-3E23-CA6C-ADA0-81F63C55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8C6EF-0B00-DC9C-5C9E-79905A42A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D478D-437A-C40E-9104-1E6CCF28B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DEC78-154A-B26D-7F8B-36886B497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01"/>
          <a:stretch/>
        </p:blipFill>
        <p:spPr>
          <a:xfrm>
            <a:off x="1371600" y="1752599"/>
            <a:ext cx="5626100" cy="4022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7320B7-6FC2-A365-2479-E34F3E1E7A5D}"/>
              </a:ext>
            </a:extLst>
          </p:cNvPr>
          <p:cNvSpPr txBox="1"/>
          <p:nvPr/>
        </p:nvSpPr>
        <p:spPr>
          <a:xfrm>
            <a:off x="7009095" y="198120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No pairing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71B8F-6037-B684-D1BC-0F136977C4DE}"/>
              </a:ext>
            </a:extLst>
          </p:cNvPr>
          <p:cNvSpPr txBox="1"/>
          <p:nvPr/>
        </p:nvSpPr>
        <p:spPr>
          <a:xfrm>
            <a:off x="7009095" y="2350532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336FE"/>
                </a:solidFill>
              </a:rPr>
              <a:t>Standard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662A4-3E3A-4387-4ECC-6E9DBED8BBC9}"/>
              </a:ext>
            </a:extLst>
          </p:cNvPr>
          <p:cNvSpPr txBox="1"/>
          <p:nvPr/>
        </p:nvSpPr>
        <p:spPr>
          <a:xfrm>
            <a:off x="7009095" y="26188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63970"/>
                </a:solidFill>
              </a:rPr>
              <a:t>Enhanced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79438-DAFD-030A-018B-E449BEFAFF17}"/>
              </a:ext>
            </a:extLst>
          </p:cNvPr>
          <p:cNvSpPr txBox="1"/>
          <p:nvPr/>
        </p:nvSpPr>
        <p:spPr>
          <a:xfrm>
            <a:off x="1795150" y="415889"/>
            <a:ext cx="5553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Paring structure in the </a:t>
            </a:r>
            <a:r>
              <a:rPr lang="en-US" sz="2000" i="1" dirty="0">
                <a:solidFill>
                  <a:srgbClr val="FF0000"/>
                </a:solidFill>
              </a:rPr>
              <a:t>microscopic</a:t>
            </a:r>
            <a:r>
              <a:rPr lang="en-US" sz="2000" dirty="0">
                <a:solidFill>
                  <a:srgbClr val="FF0000"/>
                </a:solidFill>
              </a:rPr>
              <a:t> density of states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=&gt;  </a:t>
            </a:r>
            <a:r>
              <a:rPr lang="en-US" sz="2000" i="1" u="sng" dirty="0">
                <a:solidFill>
                  <a:srgbClr val="FF0000"/>
                </a:solidFill>
              </a:rPr>
              <a:t>Non</a:t>
            </a:r>
            <a:r>
              <a:rPr lang="en-US" sz="2000" dirty="0">
                <a:solidFill>
                  <a:srgbClr val="FF0000"/>
                </a:solidFill>
              </a:rPr>
              <a:t>-monotonic energy dependence of</a:t>
            </a:r>
            <a:r>
              <a:rPr lang="en-US" sz="2000" i="1" dirty="0">
                <a:solidFill>
                  <a:srgbClr val="FF0000"/>
                </a:solidFill>
              </a:rPr>
              <a:t> Y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1709B-E91D-A7C5-7B2D-D5C9DE4BA4CE}"/>
              </a:ext>
            </a:extLst>
          </p:cNvPr>
          <p:cNvSpPr txBox="1"/>
          <p:nvPr/>
        </p:nvSpPr>
        <p:spPr>
          <a:xfrm>
            <a:off x="1349003" y="6048573"/>
            <a:ext cx="6445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 Ward, BG Carlsson, T </a:t>
            </a:r>
            <a:r>
              <a:rPr lang="en-US" sz="1400" dirty="0" err="1"/>
              <a:t>Døssing</a:t>
            </a:r>
            <a:r>
              <a:rPr lang="en-US" sz="1400" dirty="0"/>
              <a:t>, P </a:t>
            </a:r>
            <a:r>
              <a:rPr lang="en-US" sz="1400" dirty="0" err="1"/>
              <a:t>Möller</a:t>
            </a:r>
            <a:r>
              <a:rPr lang="en-US" sz="1400" dirty="0"/>
              <a:t>, J </a:t>
            </a:r>
            <a:r>
              <a:rPr lang="en-US" sz="1400" dirty="0" err="1"/>
              <a:t>Randrup</a:t>
            </a:r>
            <a:r>
              <a:rPr lang="en-US" sz="1400" dirty="0"/>
              <a:t>, S </a:t>
            </a:r>
            <a:r>
              <a:rPr lang="en-US" sz="1400" dirty="0" err="1"/>
              <a:t>Åberg</a:t>
            </a:r>
            <a:r>
              <a:rPr lang="en-US" sz="1400" dirty="0"/>
              <a:t>, PRC</a:t>
            </a:r>
            <a:r>
              <a:rPr lang="en-US" sz="1400" b="1" dirty="0"/>
              <a:t>95</a:t>
            </a:r>
            <a:r>
              <a:rPr lang="en-US" sz="1400" dirty="0"/>
              <a:t> (2017) 024618</a:t>
            </a:r>
          </a:p>
        </p:txBody>
      </p:sp>
    </p:spTree>
    <p:extLst>
      <p:ext uri="{BB962C8B-B14F-4D97-AF65-F5344CB8AC3E}">
        <p14:creationId xmlns:p14="http://schemas.microsoft.com/office/powerpoint/2010/main" val="3098378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F4B84-5F9F-3A80-462E-B27A8DDAE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76A67C3-D6FE-F93A-2DDD-870B05163463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2: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EED8F2-7C8E-AF99-EA10-038F70CCE443}"/>
              </a:ext>
            </a:extLst>
          </p:cNvPr>
          <p:cNvSpPr txBox="1"/>
          <p:nvPr/>
        </p:nvSpPr>
        <p:spPr>
          <a:xfrm>
            <a:off x="1221147" y="436328"/>
            <a:ext cx="6701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Division of excitation energy between the fragments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094B4419-1765-86E7-838C-090A1617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69D98EF-9325-6FCB-3F8D-315903FD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5BFB9FD-D7B1-2923-0675-05A4F195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ACD1E-E2B5-B294-B93F-49AC027EC8A1}"/>
              </a:ext>
            </a:extLst>
          </p:cNvPr>
          <p:cNvSpPr/>
          <p:nvPr/>
        </p:nvSpPr>
        <p:spPr>
          <a:xfrm>
            <a:off x="547765" y="5251411"/>
            <a:ext cx="918320" cy="475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47E2B-33E4-9E81-28D0-FE3CDC985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58" t="37277" r="33263" b="32043"/>
          <a:stretch/>
        </p:blipFill>
        <p:spPr>
          <a:xfrm rot="16200000">
            <a:off x="3771901" y="1485901"/>
            <a:ext cx="1905000" cy="3657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B8A39D-5613-2A43-26AA-FCA56016895D}"/>
              </a:ext>
            </a:extLst>
          </p:cNvPr>
          <p:cNvSpPr/>
          <p:nvPr/>
        </p:nvSpPr>
        <p:spPr>
          <a:xfrm>
            <a:off x="6096000" y="3628554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13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79A37-CCEC-9062-1C82-1B5EF98E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870A326-5A91-F5B3-7D47-426C4A02950B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2: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6E90F-D776-B7EF-23D2-7803C87C2BC5}"/>
              </a:ext>
            </a:extLst>
          </p:cNvPr>
          <p:cNvSpPr txBox="1"/>
          <p:nvPr/>
        </p:nvSpPr>
        <p:spPr>
          <a:xfrm>
            <a:off x="1221147" y="436328"/>
            <a:ext cx="6701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Division of excitation energy between the fragments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61BC3BF7-B9BC-4F12-E3D7-9ABC72F9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972B9D-5DCD-3EA5-96D0-D7FE65F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7B639B19-DE72-9054-A09B-67ADD5FD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07AD14-A770-65E1-88F1-CB0D836DDC5F}"/>
              </a:ext>
            </a:extLst>
          </p:cNvPr>
          <p:cNvGrpSpPr/>
          <p:nvPr/>
        </p:nvGrpSpPr>
        <p:grpSpPr>
          <a:xfrm>
            <a:off x="1756966" y="824803"/>
            <a:ext cx="5630067" cy="707886"/>
            <a:chOff x="1859366" y="1461378"/>
            <a:chExt cx="5630067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242823-320E-8461-C6B3-8C90F80A7D33}"/>
                </a:ext>
              </a:extLst>
            </p:cNvPr>
            <p:cNvSpPr txBox="1"/>
            <p:nvPr/>
          </p:nvSpPr>
          <p:spPr>
            <a:xfrm>
              <a:off x="1859366" y="1461378"/>
              <a:ext cx="56300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336FE"/>
                  </a:solidFill>
                </a:rPr>
                <a:t>The mean </a:t>
              </a:r>
              <a:r>
                <a:rPr lang="en-US" sz="2000" i="1" dirty="0">
                  <a:solidFill>
                    <a:srgbClr val="0336FE"/>
                  </a:solidFill>
                </a:rPr>
                <a:t>neutron multiplicity </a:t>
              </a:r>
              <a:r>
                <a:rPr lang="en-US" sz="2000" dirty="0">
                  <a:solidFill>
                    <a:srgbClr val="0336FE"/>
                  </a:solidFill>
                  <a:latin typeface="Symbol" pitchFamily="2" charset="2"/>
                </a:rPr>
                <a:t>n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rgbClr val="0336FE"/>
                  </a:solidFill>
                </a:rPr>
                <a:t>exhibits a </a:t>
              </a:r>
              <a:r>
                <a:rPr lang="en-US" sz="2000" i="1" u="sng" dirty="0">
                  <a:solidFill>
                    <a:srgbClr val="0336FE"/>
                  </a:solidFill>
                </a:rPr>
                <a:t>sawtooth</a:t>
              </a:r>
            </a:p>
            <a:p>
              <a:r>
                <a:rPr lang="en-US" sz="2000" dirty="0">
                  <a:solidFill>
                    <a:srgbClr val="0336FE"/>
                  </a:solidFill>
                </a:rPr>
                <a:t>shape as a function of the fragment mass number </a:t>
              </a:r>
              <a:r>
                <a:rPr lang="en-US" sz="2000" i="1" dirty="0">
                  <a:solidFill>
                    <a:srgbClr val="0336FE"/>
                  </a:solidFill>
                </a:rPr>
                <a:t>A</a:t>
              </a:r>
              <a:r>
                <a:rPr lang="en-US" sz="2000" dirty="0">
                  <a:solidFill>
                    <a:srgbClr val="0336FE"/>
                  </a:solidFill>
                </a:rPr>
                <a:t> </a:t>
              </a:r>
              <a:endParaRPr lang="en-US" sz="2000" i="1" dirty="0">
                <a:solidFill>
                  <a:srgbClr val="0336FE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69F982-AE1A-09CF-D596-91A3269BB81B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52" y="1600200"/>
              <a:ext cx="13716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E4B0529-3124-D0E0-4C40-5B46DB2058EF}"/>
              </a:ext>
            </a:extLst>
          </p:cNvPr>
          <p:cNvSpPr/>
          <p:nvPr/>
        </p:nvSpPr>
        <p:spPr>
          <a:xfrm>
            <a:off x="547765" y="5251411"/>
            <a:ext cx="918320" cy="475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B896F-B4F3-383F-6C3D-9AFFADFB065A}"/>
              </a:ext>
            </a:extLst>
          </p:cNvPr>
          <p:cNvSpPr txBox="1"/>
          <p:nvPr/>
        </p:nvSpPr>
        <p:spPr>
          <a:xfrm>
            <a:off x="2241715" y="5056825"/>
            <a:ext cx="4660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36FE"/>
                </a:solidFill>
              </a:rPr>
              <a:t>The sawtooth can be understood from</a:t>
            </a:r>
          </a:p>
          <a:p>
            <a:r>
              <a:rPr lang="en-US" sz="2000" dirty="0">
                <a:solidFill>
                  <a:srgbClr val="0336FE"/>
                </a:solidFill>
              </a:rPr>
              <a:t>the </a:t>
            </a:r>
            <a:r>
              <a:rPr lang="en-US" sz="2000" i="1" dirty="0">
                <a:solidFill>
                  <a:srgbClr val="0336FE"/>
                </a:solidFill>
              </a:rPr>
              <a:t>structure </a:t>
            </a:r>
            <a:r>
              <a:rPr lang="en-US" sz="2000" dirty="0">
                <a:solidFill>
                  <a:srgbClr val="0336FE"/>
                </a:solidFill>
              </a:rPr>
              <a:t>of the scission configurations </a:t>
            </a:r>
          </a:p>
          <a:p>
            <a:r>
              <a:rPr lang="en-US" sz="2000" dirty="0">
                <a:solidFill>
                  <a:srgbClr val="0336FE"/>
                </a:solidFill>
              </a:rPr>
              <a:t>that the Brownian shape diffusion leads to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6CFEF5-3BF5-F55B-0FDD-E069942600AF}"/>
              </a:ext>
            </a:extLst>
          </p:cNvPr>
          <p:cNvGrpSpPr/>
          <p:nvPr/>
        </p:nvGrpSpPr>
        <p:grpSpPr>
          <a:xfrm>
            <a:off x="2362200" y="1921164"/>
            <a:ext cx="3920247" cy="2931434"/>
            <a:chOff x="2251952" y="1964222"/>
            <a:chExt cx="3920247" cy="29314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4A4E1D-7B1A-5078-E9EF-DD3FB83D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8390"/>
            <a:stretch/>
          </p:blipFill>
          <p:spPr>
            <a:xfrm>
              <a:off x="2251952" y="1964222"/>
              <a:ext cx="3920247" cy="2583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FEF0AD-569F-F3D4-9991-20CBC7727D6F}"/>
                </a:ext>
              </a:extLst>
            </p:cNvPr>
            <p:cNvSpPr txBox="1"/>
            <p:nvPr/>
          </p:nvSpPr>
          <p:spPr>
            <a:xfrm>
              <a:off x="3276600" y="4557102"/>
              <a:ext cx="23217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Fragment mass number </a:t>
              </a:r>
              <a:r>
                <a:rPr lang="en-US" sz="1600" i="1" dirty="0"/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E6A90F-00EA-80EB-3A14-5976E3E3CBCB}"/>
                </a:ext>
              </a:extLst>
            </p:cNvPr>
            <p:cNvSpPr txBox="1"/>
            <p:nvPr/>
          </p:nvSpPr>
          <p:spPr>
            <a:xfrm>
              <a:off x="4365894" y="2143021"/>
              <a:ext cx="109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235</a:t>
              </a:r>
              <a:r>
                <a:rPr lang="en-US" dirty="0"/>
                <a:t>U(</a:t>
              </a:r>
              <a:r>
                <a:rPr lang="en-US" dirty="0" err="1"/>
                <a:t>n</a:t>
              </a:r>
              <a:r>
                <a:rPr lang="en-US" baseline="-25000" dirty="0" err="1"/>
                <a:t>th</a:t>
              </a:r>
              <a:r>
                <a:rPr lang="en-US" dirty="0" err="1"/>
                <a:t>,f</a:t>
              </a:r>
              <a:r>
                <a:rPr lang="en-US" dirty="0"/>
                <a:t>)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CA51A4E-74AF-9CAE-43D4-157DF2945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1688" y="2057400"/>
              <a:ext cx="0" cy="232090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20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7ECA6-A0B2-7A86-14CB-3D5D6697F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pdf">
            <a:extLst>
              <a:ext uri="{FF2B5EF4-FFF2-40B4-BE49-F238E27FC236}">
                <a16:creationId xmlns:a16="http://schemas.microsoft.com/office/drawing/2014/main" id="{5108A0C5-7171-54EC-E8BF-17D1B5BF5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9" y="2040337"/>
            <a:ext cx="4876800" cy="38754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B2D1E36-25AC-B782-EA03-675E395A0F1B}"/>
              </a:ext>
            </a:extLst>
          </p:cNvPr>
          <p:cNvSpPr/>
          <p:nvPr/>
        </p:nvSpPr>
        <p:spPr>
          <a:xfrm>
            <a:off x="6862233" y="2519337"/>
            <a:ext cx="694770" cy="454812"/>
          </a:xfrm>
          <a:prstGeom prst="ellipse">
            <a:avLst/>
          </a:prstGeom>
          <a:solidFill>
            <a:srgbClr val="FF66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11B0D6-1818-7727-9EC8-EF2DC700F249}"/>
              </a:ext>
            </a:extLst>
          </p:cNvPr>
          <p:cNvSpPr/>
          <p:nvPr/>
        </p:nvSpPr>
        <p:spPr>
          <a:xfrm>
            <a:off x="7632342" y="2418933"/>
            <a:ext cx="694770" cy="6226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EDB7D-9E7E-806E-9921-0A062BE7D00D}"/>
              </a:ext>
            </a:extLst>
          </p:cNvPr>
          <p:cNvSpPr txBox="1"/>
          <p:nvPr/>
        </p:nvSpPr>
        <p:spPr>
          <a:xfrm>
            <a:off x="7762734" y="2559389"/>
            <a:ext cx="490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baseline="-25000" dirty="0"/>
              <a:t>H</a:t>
            </a:r>
            <a:r>
              <a:rPr lang="en-US" sz="16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B588E-098F-6A7F-2006-367F4088CBBE}"/>
              </a:ext>
            </a:extLst>
          </p:cNvPr>
          <p:cNvSpPr txBox="1"/>
          <p:nvPr/>
        </p:nvSpPr>
        <p:spPr>
          <a:xfrm>
            <a:off x="7010697" y="2559389"/>
            <a:ext cx="46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baseline="-25000" dirty="0"/>
              <a:t>L</a:t>
            </a:r>
            <a:r>
              <a:rPr lang="en-US" sz="1600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F6F18-9244-CF0D-86FD-669D8B86B473}"/>
              </a:ext>
            </a:extLst>
          </p:cNvPr>
          <p:cNvSpPr txBox="1"/>
          <p:nvPr/>
        </p:nvSpPr>
        <p:spPr>
          <a:xfrm>
            <a:off x="7101533" y="321328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106:130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E81CB-0F7B-25E8-80EE-4EA67ADE17E2}"/>
              </a:ext>
            </a:extLst>
          </p:cNvPr>
          <p:cNvSpPr txBox="1"/>
          <p:nvPr/>
        </p:nvSpPr>
        <p:spPr>
          <a:xfrm>
            <a:off x="7216641" y="5028408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84:152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ECA952-7C56-3A52-8355-F6381C11919A}"/>
              </a:ext>
            </a:extLst>
          </p:cNvPr>
          <p:cNvSpPr/>
          <p:nvPr/>
        </p:nvSpPr>
        <p:spPr>
          <a:xfrm>
            <a:off x="7088843" y="4351170"/>
            <a:ext cx="486889" cy="43449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9463D2-C22E-B510-AF66-4728C058312F}"/>
              </a:ext>
            </a:extLst>
          </p:cNvPr>
          <p:cNvSpPr/>
          <p:nvPr/>
        </p:nvSpPr>
        <p:spPr>
          <a:xfrm>
            <a:off x="7632342" y="4287782"/>
            <a:ext cx="779128" cy="561274"/>
          </a:xfrm>
          <a:prstGeom prst="ellipse">
            <a:avLst/>
          </a:prstGeom>
          <a:solidFill>
            <a:srgbClr val="FF66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18889-C840-58BC-0B82-1F89AA6FDB58}"/>
              </a:ext>
            </a:extLst>
          </p:cNvPr>
          <p:cNvSpPr txBox="1"/>
          <p:nvPr/>
        </p:nvSpPr>
        <p:spPr>
          <a:xfrm>
            <a:off x="7820650" y="4412371"/>
            <a:ext cx="490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baseline="-25000" dirty="0"/>
              <a:t>H</a:t>
            </a:r>
            <a:r>
              <a:rPr lang="en-US" sz="1600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EAFA8B-E4E2-AC1C-C6E7-391233342015}"/>
              </a:ext>
            </a:extLst>
          </p:cNvPr>
          <p:cNvSpPr txBox="1"/>
          <p:nvPr/>
        </p:nvSpPr>
        <p:spPr>
          <a:xfrm>
            <a:off x="7137573" y="4412371"/>
            <a:ext cx="46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baseline="-25000" dirty="0"/>
              <a:t>L</a:t>
            </a:r>
            <a:r>
              <a:rPr lang="en-US" sz="1600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11E56-171A-46B7-CDBB-AA37B6B615B5}"/>
              </a:ext>
            </a:extLst>
          </p:cNvPr>
          <p:cNvSpPr txBox="1"/>
          <p:nvPr/>
        </p:nvSpPr>
        <p:spPr>
          <a:xfrm>
            <a:off x="2095490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*=10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69C07F-106E-653B-FC5F-D52E47452A72}"/>
              </a:ext>
            </a:extLst>
          </p:cNvPr>
          <p:cNvSpPr txBox="1"/>
          <p:nvPr/>
        </p:nvSpPr>
        <p:spPr>
          <a:xfrm>
            <a:off x="3537487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*=20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46D1-5B22-604F-6EE5-6AC5642A34F2}"/>
              </a:ext>
            </a:extLst>
          </p:cNvPr>
          <p:cNvSpPr txBox="1"/>
          <p:nvPr/>
        </p:nvSpPr>
        <p:spPr>
          <a:xfrm>
            <a:off x="4979484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*=40 MeV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D83444-74D5-868D-C69B-3182E9F3930A}"/>
              </a:ext>
            </a:extLst>
          </p:cNvPr>
          <p:cNvSpPr txBox="1"/>
          <p:nvPr/>
        </p:nvSpPr>
        <p:spPr>
          <a:xfrm>
            <a:off x="2225404" y="1236354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P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*)   ~ 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*-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dirty="0">
                <a:solidFill>
                  <a:srgbClr val="008000"/>
                </a:solidFill>
              </a:rPr>
              <a:t>)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1D62EC-6DCA-714D-3108-DA826F91B2AE}"/>
              </a:ext>
            </a:extLst>
          </p:cNvPr>
          <p:cNvSpPr txBox="1"/>
          <p:nvPr/>
        </p:nvSpPr>
        <p:spPr>
          <a:xfrm>
            <a:off x="6873404" y="2857146"/>
            <a:ext cx="3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68DE2C-92F6-2598-7F7D-3F31390B905C}"/>
              </a:ext>
            </a:extLst>
          </p:cNvPr>
          <p:cNvSpPr txBox="1"/>
          <p:nvPr/>
        </p:nvSpPr>
        <p:spPr>
          <a:xfrm>
            <a:off x="6949861" y="4646356"/>
            <a:ext cx="3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5F48AB-59A7-50E6-00AD-09C0A6CEC712}"/>
              </a:ext>
            </a:extLst>
          </p:cNvPr>
          <p:cNvSpPr txBox="1"/>
          <p:nvPr/>
        </p:nvSpPr>
        <p:spPr>
          <a:xfrm>
            <a:off x="8005552" y="2901149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F45D3D-FC4B-59AA-A37C-32487AED0808}"/>
              </a:ext>
            </a:extLst>
          </p:cNvPr>
          <p:cNvSpPr txBox="1"/>
          <p:nvPr/>
        </p:nvSpPr>
        <p:spPr>
          <a:xfrm>
            <a:off x="7989403" y="4754066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521ED4-E6B2-3199-3E19-4A06B33E5838}"/>
              </a:ext>
            </a:extLst>
          </p:cNvPr>
          <p:cNvSpPr txBox="1"/>
          <p:nvPr/>
        </p:nvSpPr>
        <p:spPr>
          <a:xfrm>
            <a:off x="1633664" y="71608"/>
            <a:ext cx="562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Partition of the excitation energy at scission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7E49B1-1A36-EA72-A02D-4853F86E8E55}"/>
              </a:ext>
            </a:extLst>
          </p:cNvPr>
          <p:cNvSpPr txBox="1"/>
          <p:nvPr/>
        </p:nvSpPr>
        <p:spPr>
          <a:xfrm>
            <a:off x="5461234" y="5900023"/>
            <a:ext cx="3098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M. </a:t>
            </a:r>
            <a:r>
              <a:rPr lang="en-US" sz="1100" dirty="0" err="1"/>
              <a:t>Albertsson</a:t>
            </a:r>
            <a:r>
              <a:rPr lang="en-US" sz="1100" dirty="0"/>
              <a:t>, B.G. </a:t>
            </a:r>
            <a:r>
              <a:rPr lang="en-US" sz="1100" dirty="0" err="1"/>
              <a:t>Carlsson</a:t>
            </a:r>
            <a:r>
              <a:rPr lang="en-US" sz="1100" dirty="0"/>
              <a:t>, T. </a:t>
            </a:r>
            <a:r>
              <a:rPr lang="en-US" sz="1100" dirty="0" err="1"/>
              <a:t>Døssing</a:t>
            </a:r>
            <a:r>
              <a:rPr lang="en-US" sz="1100" dirty="0"/>
              <a:t>, P. </a:t>
            </a:r>
            <a:r>
              <a:rPr lang="en-US" sz="1100" dirty="0" err="1"/>
              <a:t>Möller</a:t>
            </a:r>
            <a:r>
              <a:rPr lang="en-US" sz="1100" dirty="0"/>
              <a:t>, </a:t>
            </a:r>
          </a:p>
          <a:p>
            <a:r>
              <a:rPr lang="en-US" sz="1100" dirty="0"/>
              <a:t>J. Randrup, and S. </a:t>
            </a:r>
            <a:r>
              <a:rPr lang="en-US" sz="1100" dirty="0" err="1"/>
              <a:t>Åberg</a:t>
            </a:r>
            <a:r>
              <a:rPr lang="en-US" sz="1100" dirty="0"/>
              <a:t>, PLB </a:t>
            </a:r>
            <a:r>
              <a:rPr lang="en-US" sz="1100" b="1" dirty="0"/>
              <a:t>803</a:t>
            </a:r>
            <a:r>
              <a:rPr lang="en-US" sz="1100" dirty="0"/>
              <a:t> (2020) 135276</a:t>
            </a:r>
            <a:endParaRPr lang="en-US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32A10C-E56F-B856-0F37-22FDC5E6F7DE}"/>
              </a:ext>
            </a:extLst>
          </p:cNvPr>
          <p:cNvSpPr/>
          <p:nvPr/>
        </p:nvSpPr>
        <p:spPr>
          <a:xfrm>
            <a:off x="1992936" y="1095329"/>
            <a:ext cx="3924310" cy="62998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D6501E-3EDA-9576-64B3-A993C20DA14A}"/>
              </a:ext>
            </a:extLst>
          </p:cNvPr>
          <p:cNvSpPr txBox="1"/>
          <p:nvPr/>
        </p:nvSpPr>
        <p:spPr>
          <a:xfrm>
            <a:off x="6801296" y="988091"/>
            <a:ext cx="1610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Available excitation</a:t>
            </a:r>
          </a:p>
          <a:p>
            <a:r>
              <a:rPr lang="en-US" sz="1400" dirty="0"/>
              <a:t>energy at scission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5272756-8493-FD2B-8C52-EE07BAB8CC67}"/>
              </a:ext>
            </a:extLst>
          </p:cNvPr>
          <p:cNvCxnSpPr>
            <a:cxnSpLocks/>
          </p:cNvCxnSpPr>
          <p:nvPr/>
        </p:nvCxnSpPr>
        <p:spPr>
          <a:xfrm flipH="1">
            <a:off x="6618393" y="1200084"/>
            <a:ext cx="102554" cy="3837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715C35-D2C9-CF2A-B642-B63DBA95D877}"/>
              </a:ext>
            </a:extLst>
          </p:cNvPr>
          <p:cNvSpPr txBox="1"/>
          <p:nvPr/>
        </p:nvSpPr>
        <p:spPr>
          <a:xfrm>
            <a:off x="114707" y="2651803"/>
            <a:ext cx="1258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Light </a:t>
            </a:r>
            <a:r>
              <a:rPr lang="en-US" sz="1400" dirty="0">
                <a:solidFill>
                  <a:srgbClr val="0336FE"/>
                </a:solidFill>
              </a:rPr>
              <a:t>fragment</a:t>
            </a:r>
          </a:p>
          <a:p>
            <a:r>
              <a:rPr lang="en-US" sz="1400" dirty="0">
                <a:solidFill>
                  <a:srgbClr val="0336FE"/>
                </a:solidFill>
              </a:rPr>
              <a:t>is favored: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261791-7FDC-B095-434E-A1E570554A60}"/>
              </a:ext>
            </a:extLst>
          </p:cNvPr>
          <p:cNvSpPr txBox="1"/>
          <p:nvPr/>
        </p:nvSpPr>
        <p:spPr>
          <a:xfrm>
            <a:off x="114707" y="4158867"/>
            <a:ext cx="1400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Heavy </a:t>
            </a:r>
            <a:r>
              <a:rPr lang="en-US" sz="1400" dirty="0">
                <a:solidFill>
                  <a:srgbClr val="0336FE"/>
                </a:solidFill>
              </a:rPr>
              <a:t>fragment</a:t>
            </a:r>
          </a:p>
          <a:p>
            <a:r>
              <a:rPr lang="en-US" sz="1400" dirty="0">
                <a:solidFill>
                  <a:srgbClr val="0336FE"/>
                </a:solidFill>
              </a:rPr>
              <a:t>is favored: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BDDB9-5B2B-FC4E-FE56-DE3302317148}"/>
              </a:ext>
            </a:extLst>
          </p:cNvPr>
          <p:cNvSpPr txBox="1"/>
          <p:nvPr/>
        </p:nvSpPr>
        <p:spPr>
          <a:xfrm>
            <a:off x="3824691" y="48171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Density of states in</a:t>
            </a:r>
          </a:p>
          <a:p>
            <a:r>
              <a:rPr lang="en-US" sz="1200" dirty="0"/>
              <a:t>the proto fragments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B6FD26-B106-6CB4-8971-C0D74E7AA7E2}"/>
              </a:ext>
            </a:extLst>
          </p:cNvPr>
          <p:cNvCxnSpPr>
            <a:cxnSpLocks/>
          </p:cNvCxnSpPr>
          <p:nvPr/>
        </p:nvCxnSpPr>
        <p:spPr>
          <a:xfrm flipH="1">
            <a:off x="3911690" y="931554"/>
            <a:ext cx="208831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A21C6A-1426-82A4-8D2D-642DF8DA84A4}"/>
              </a:ext>
            </a:extLst>
          </p:cNvPr>
          <p:cNvCxnSpPr>
            <a:cxnSpLocks/>
          </p:cNvCxnSpPr>
          <p:nvPr/>
        </p:nvCxnSpPr>
        <p:spPr>
          <a:xfrm>
            <a:off x="4732892" y="931554"/>
            <a:ext cx="207266" cy="2803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84BFD8B-A15F-6679-AE33-BCEBC432FFFC}"/>
              </a:ext>
            </a:extLst>
          </p:cNvPr>
          <p:cNvSpPr txBox="1"/>
          <p:nvPr/>
        </p:nvSpPr>
        <p:spPr>
          <a:xfrm>
            <a:off x="254678" y="5112939"/>
            <a:ext cx="126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Macroscopic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(Fermi-gas) </a:t>
            </a:r>
            <a:r>
              <a:rPr lang="en-US" sz="1400" i="1" dirty="0" err="1">
                <a:solidFill>
                  <a:srgbClr val="FF0000"/>
                </a:solidFill>
                <a:latin typeface="Symbol" pitchFamily="2" charset="2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</a:rPr>
              <a:t>FG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2D4BC0-4301-2E4E-DA01-1ECA4475A7E5}"/>
              </a:ext>
            </a:extLst>
          </p:cNvPr>
          <p:cNvSpPr txBox="1"/>
          <p:nvPr/>
        </p:nvSpPr>
        <p:spPr>
          <a:xfrm>
            <a:off x="283709" y="5734644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36FE"/>
                </a:solidFill>
              </a:rPr>
              <a:t>Microscopic</a:t>
            </a:r>
          </a:p>
          <a:p>
            <a:r>
              <a:rPr lang="en-US" sz="1400" dirty="0">
                <a:solidFill>
                  <a:srgbClr val="0336FE"/>
                </a:solidFill>
              </a:rPr>
              <a:t>(shape-dep) </a:t>
            </a:r>
            <a:r>
              <a:rPr lang="en-US" sz="1400" i="1" dirty="0" err="1">
                <a:solidFill>
                  <a:srgbClr val="0336FE"/>
                </a:solidFill>
                <a:latin typeface="Symbol" pitchFamily="2" charset="2"/>
              </a:rPr>
              <a:t>r</a:t>
            </a:r>
            <a:r>
              <a:rPr lang="en-US" sz="1400" baseline="-25000" dirty="0" err="1">
                <a:solidFill>
                  <a:srgbClr val="0336FE"/>
                </a:solidFill>
              </a:rPr>
              <a:t>micro</a:t>
            </a:r>
            <a:endParaRPr lang="en-US" sz="1400" baseline="-25000" dirty="0">
              <a:solidFill>
                <a:srgbClr val="0336F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C6B7BD-1FED-9292-E1E9-63D8FD234A9E}"/>
              </a:ext>
            </a:extLst>
          </p:cNvPr>
          <p:cNvSpPr txBox="1"/>
          <p:nvPr/>
        </p:nvSpPr>
        <p:spPr>
          <a:xfrm>
            <a:off x="114707" y="2255594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L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</a:rPr>
              <a:t> = 106:130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7AB376-9837-0D66-5C34-A52044E3F9F1}"/>
              </a:ext>
            </a:extLst>
          </p:cNvPr>
          <p:cNvSpPr txBox="1"/>
          <p:nvPr/>
        </p:nvSpPr>
        <p:spPr>
          <a:xfrm>
            <a:off x="114707" y="3786490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L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</a:rPr>
              <a:t> = 84:152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A4A16E-F049-DD60-136F-CD8EB472E4FC}"/>
              </a:ext>
            </a:extLst>
          </p:cNvPr>
          <p:cNvSpPr/>
          <p:nvPr/>
        </p:nvSpPr>
        <p:spPr>
          <a:xfrm>
            <a:off x="2480076" y="2313249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120562-844A-2882-733B-2E20F8BC8E6D}"/>
              </a:ext>
            </a:extLst>
          </p:cNvPr>
          <p:cNvSpPr/>
          <p:nvPr/>
        </p:nvSpPr>
        <p:spPr>
          <a:xfrm>
            <a:off x="3844271" y="2285395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9DA2B18-A508-DC6A-B396-6CF12ACF40EB}"/>
              </a:ext>
            </a:extLst>
          </p:cNvPr>
          <p:cNvSpPr/>
          <p:nvPr/>
        </p:nvSpPr>
        <p:spPr>
          <a:xfrm>
            <a:off x="5204256" y="2344150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0186C7-B6DC-A2C9-B472-8CBB93370291}"/>
              </a:ext>
            </a:extLst>
          </p:cNvPr>
          <p:cNvSpPr/>
          <p:nvPr/>
        </p:nvSpPr>
        <p:spPr>
          <a:xfrm>
            <a:off x="2458474" y="3940377"/>
            <a:ext cx="415142" cy="218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C6C02C-1E0F-F02A-EA0A-6C52EAE0A551}"/>
              </a:ext>
            </a:extLst>
          </p:cNvPr>
          <p:cNvSpPr/>
          <p:nvPr/>
        </p:nvSpPr>
        <p:spPr>
          <a:xfrm>
            <a:off x="3754830" y="3940378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613EB1-E9A9-D330-9D92-A30C86448C0B}"/>
              </a:ext>
            </a:extLst>
          </p:cNvPr>
          <p:cNvSpPr/>
          <p:nvPr/>
        </p:nvSpPr>
        <p:spPr>
          <a:xfrm>
            <a:off x="5181600" y="3940378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5F29E-3EF5-8C59-AAE0-3FA8F2CB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B89011B-FB64-E278-F2F3-EC754ADB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6795E6-CAF3-26BE-E300-99C530B6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8A5BC-3513-2923-DF2F-3E04D9C21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" t="23339" r="3114"/>
          <a:stretch/>
        </p:blipFill>
        <p:spPr>
          <a:xfrm>
            <a:off x="148012" y="158502"/>
            <a:ext cx="1265806" cy="848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F7E931-5FD0-5ACE-9F5C-947D6C3D951E}"/>
              </a:ext>
            </a:extLst>
          </p:cNvPr>
          <p:cNvSpPr/>
          <p:nvPr/>
        </p:nvSpPr>
        <p:spPr>
          <a:xfrm>
            <a:off x="176931" y="1744918"/>
            <a:ext cx="8538788" cy="4553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F8B5D4-1085-79FC-934E-5FF18248BFF3}"/>
              </a:ext>
            </a:extLst>
          </p:cNvPr>
          <p:cNvGrpSpPr/>
          <p:nvPr/>
        </p:nvGrpSpPr>
        <p:grpSpPr>
          <a:xfrm>
            <a:off x="3955091" y="2185170"/>
            <a:ext cx="1464879" cy="622665"/>
            <a:chOff x="6862233" y="2418933"/>
            <a:chExt cx="1464879" cy="62266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42C920-263F-567A-8849-0E140D608585}"/>
                </a:ext>
              </a:extLst>
            </p:cNvPr>
            <p:cNvSpPr/>
            <p:nvPr/>
          </p:nvSpPr>
          <p:spPr>
            <a:xfrm>
              <a:off x="6862233" y="2519337"/>
              <a:ext cx="694770" cy="4548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BB7BB85-C69F-BB3D-FF75-E13B1A597D57}"/>
                </a:ext>
              </a:extLst>
            </p:cNvPr>
            <p:cNvSpPr/>
            <p:nvPr/>
          </p:nvSpPr>
          <p:spPr>
            <a:xfrm>
              <a:off x="7632342" y="2418933"/>
              <a:ext cx="694770" cy="62266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8A1F03A-E6CE-8EF7-1ECD-B1A51643A2AF}"/>
                </a:ext>
              </a:extLst>
            </p:cNvPr>
            <p:cNvSpPr txBox="1"/>
            <p:nvPr/>
          </p:nvSpPr>
          <p:spPr>
            <a:xfrm>
              <a:off x="7762734" y="2559389"/>
              <a:ext cx="49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50"/>
                  </a:solidFill>
                </a:rPr>
                <a:t>E</a:t>
              </a:r>
              <a:r>
                <a:rPr lang="en-US" sz="1600" baseline="-25000" dirty="0">
                  <a:solidFill>
                    <a:srgbClr val="00B050"/>
                  </a:solidFill>
                </a:rPr>
                <a:t>H</a:t>
              </a:r>
              <a:r>
                <a:rPr lang="en-US" sz="1600" dirty="0">
                  <a:solidFill>
                    <a:srgbClr val="00B050"/>
                  </a:solidFill>
                </a:rPr>
                <a:t>*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E40FBC-FE01-2A58-DEC0-78DC536EE5C3}"/>
                </a:ext>
              </a:extLst>
            </p:cNvPr>
            <p:cNvSpPr txBox="1"/>
            <p:nvPr/>
          </p:nvSpPr>
          <p:spPr>
            <a:xfrm>
              <a:off x="7010697" y="2559389"/>
              <a:ext cx="46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50"/>
                  </a:solidFill>
                </a:rPr>
                <a:t>E</a:t>
              </a:r>
              <a:r>
                <a:rPr lang="en-US" sz="1600" baseline="-25000" dirty="0">
                  <a:solidFill>
                    <a:srgbClr val="00B050"/>
                  </a:solidFill>
                </a:rPr>
                <a:t>L</a:t>
              </a:r>
              <a:r>
                <a:rPr lang="en-US" sz="1600" dirty="0">
                  <a:solidFill>
                    <a:srgbClr val="00B050"/>
                  </a:solidFill>
                </a:rPr>
                <a:t>*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96EF4D-24A0-6409-F432-527F46C66405}"/>
              </a:ext>
            </a:extLst>
          </p:cNvPr>
          <p:cNvGrpSpPr/>
          <p:nvPr/>
        </p:nvGrpSpPr>
        <p:grpSpPr>
          <a:xfrm>
            <a:off x="4135373" y="3472498"/>
            <a:ext cx="1322627" cy="561274"/>
            <a:chOff x="7088843" y="4287782"/>
            <a:chExt cx="1322627" cy="56127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15B223F-8AE6-3D16-98E7-F78AEFA48908}"/>
                </a:ext>
              </a:extLst>
            </p:cNvPr>
            <p:cNvSpPr/>
            <p:nvPr/>
          </p:nvSpPr>
          <p:spPr>
            <a:xfrm>
              <a:off x="7088843" y="4351170"/>
              <a:ext cx="486889" cy="43449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D7BF473-7310-0C69-2F58-2587EBB8049F}"/>
                </a:ext>
              </a:extLst>
            </p:cNvPr>
            <p:cNvSpPr/>
            <p:nvPr/>
          </p:nvSpPr>
          <p:spPr>
            <a:xfrm>
              <a:off x="7632342" y="4287782"/>
              <a:ext cx="779128" cy="56127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ECF4421-95E0-941D-C998-F3E034A7046B}"/>
                </a:ext>
              </a:extLst>
            </p:cNvPr>
            <p:cNvSpPr txBox="1"/>
            <p:nvPr/>
          </p:nvSpPr>
          <p:spPr>
            <a:xfrm>
              <a:off x="7820650" y="4412371"/>
              <a:ext cx="49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50"/>
                  </a:solidFill>
                </a:rPr>
                <a:t>E</a:t>
              </a:r>
              <a:r>
                <a:rPr lang="en-US" sz="1600" baseline="-25000" dirty="0">
                  <a:solidFill>
                    <a:srgbClr val="00B050"/>
                  </a:solidFill>
                </a:rPr>
                <a:t>H</a:t>
              </a:r>
              <a:r>
                <a:rPr lang="en-US" sz="1600" dirty="0">
                  <a:solidFill>
                    <a:srgbClr val="00B050"/>
                  </a:solidFill>
                </a:rPr>
                <a:t>*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F6C04E0-3BEA-ACB9-ED15-239F7785C6FA}"/>
                </a:ext>
              </a:extLst>
            </p:cNvPr>
            <p:cNvSpPr txBox="1"/>
            <p:nvPr/>
          </p:nvSpPr>
          <p:spPr>
            <a:xfrm>
              <a:off x="7137573" y="4412371"/>
              <a:ext cx="46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50"/>
                  </a:solidFill>
                </a:rPr>
                <a:t>E</a:t>
              </a:r>
              <a:r>
                <a:rPr lang="en-US" sz="1600" baseline="-25000" dirty="0">
                  <a:solidFill>
                    <a:srgbClr val="00B050"/>
                  </a:solidFill>
                </a:rPr>
                <a:t>L</a:t>
              </a:r>
              <a:r>
                <a:rPr lang="en-US" sz="1600" dirty="0">
                  <a:solidFill>
                    <a:srgbClr val="00B050"/>
                  </a:solidFill>
                </a:rPr>
                <a:t>*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65BB82C-A5BF-068B-CDF2-E5EE709249E8}"/>
              </a:ext>
            </a:extLst>
          </p:cNvPr>
          <p:cNvSpPr txBox="1"/>
          <p:nvPr/>
        </p:nvSpPr>
        <p:spPr>
          <a:xfrm>
            <a:off x="150271" y="1129126"/>
            <a:ext cx="1400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Statistical</a:t>
            </a:r>
          </a:p>
          <a:p>
            <a:r>
              <a:rPr lang="en-US" sz="1400" i="1" dirty="0">
                <a:solidFill>
                  <a:srgbClr val="008000"/>
                </a:solidFill>
              </a:rPr>
              <a:t>(microcanonical)</a:t>
            </a:r>
          </a:p>
          <a:p>
            <a:r>
              <a:rPr lang="en-US" sz="1400" i="1" dirty="0">
                <a:solidFill>
                  <a:srgbClr val="008000"/>
                </a:solidFill>
              </a:rPr>
              <a:t>energy sharing: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CBCC57-3806-BE5D-08F9-6831F1D44B3F}"/>
              </a:ext>
            </a:extLst>
          </p:cNvPr>
          <p:cNvSpPr txBox="1"/>
          <p:nvPr/>
        </p:nvSpPr>
        <p:spPr>
          <a:xfrm>
            <a:off x="6474730" y="1571100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E*   =   E</a:t>
            </a:r>
            <a:r>
              <a:rPr lang="en-US" sz="1600" baseline="-25000" dirty="0">
                <a:solidFill>
                  <a:srgbClr val="00B050"/>
                </a:solidFill>
              </a:rPr>
              <a:t>L</a:t>
            </a:r>
            <a:r>
              <a:rPr lang="en-US" sz="1600" dirty="0">
                <a:solidFill>
                  <a:srgbClr val="00B050"/>
                </a:solidFill>
              </a:rPr>
              <a:t>*  +    </a:t>
            </a:r>
            <a:r>
              <a:rPr lang="en-US" sz="1600" i="1" dirty="0">
                <a:solidFill>
                  <a:srgbClr val="00B050"/>
                </a:solidFill>
              </a:rPr>
              <a:t>E</a:t>
            </a:r>
            <a:r>
              <a:rPr lang="en-US" sz="1600" baseline="-25000" dirty="0">
                <a:solidFill>
                  <a:srgbClr val="00B050"/>
                </a:solidFill>
              </a:rPr>
              <a:t>H</a:t>
            </a:r>
            <a:r>
              <a:rPr lang="en-US" sz="1600" dirty="0">
                <a:solidFill>
                  <a:srgbClr val="00B05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5727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21A73-0155-2FCA-48CE-7C710415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pdf">
            <a:extLst>
              <a:ext uri="{FF2B5EF4-FFF2-40B4-BE49-F238E27FC236}">
                <a16:creationId xmlns:a16="http://schemas.microsoft.com/office/drawing/2014/main" id="{D6DF9491-43FD-6DD1-548E-8DF24BF85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9" y="2040337"/>
            <a:ext cx="4876800" cy="38754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DB2201-4AF4-061A-4330-0A9F28F137EB}"/>
              </a:ext>
            </a:extLst>
          </p:cNvPr>
          <p:cNvGrpSpPr/>
          <p:nvPr/>
        </p:nvGrpSpPr>
        <p:grpSpPr>
          <a:xfrm>
            <a:off x="6862233" y="2418933"/>
            <a:ext cx="1464879" cy="622665"/>
            <a:chOff x="6862233" y="2418933"/>
            <a:chExt cx="1464879" cy="6226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AF350D-7364-8912-91E1-9D69F84DA333}"/>
                </a:ext>
              </a:extLst>
            </p:cNvPr>
            <p:cNvSpPr/>
            <p:nvPr/>
          </p:nvSpPr>
          <p:spPr>
            <a:xfrm>
              <a:off x="6862233" y="2519337"/>
              <a:ext cx="694770" cy="454812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B13676B-8465-1782-8E79-1D1E3B9EB4E4}"/>
                </a:ext>
              </a:extLst>
            </p:cNvPr>
            <p:cNvSpPr/>
            <p:nvPr/>
          </p:nvSpPr>
          <p:spPr>
            <a:xfrm>
              <a:off x="7632342" y="2418933"/>
              <a:ext cx="694770" cy="62266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5185EE-2FB2-AFBE-97D6-4E2E0C080117}"/>
                </a:ext>
              </a:extLst>
            </p:cNvPr>
            <p:cNvSpPr txBox="1"/>
            <p:nvPr/>
          </p:nvSpPr>
          <p:spPr>
            <a:xfrm>
              <a:off x="7762734" y="2559389"/>
              <a:ext cx="49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H</a:t>
              </a:r>
              <a:r>
                <a:rPr lang="en-US" sz="1600" dirty="0"/>
                <a:t>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CEC18E-AF84-7CC2-B6E0-3AA38E11B599}"/>
                </a:ext>
              </a:extLst>
            </p:cNvPr>
            <p:cNvSpPr txBox="1"/>
            <p:nvPr/>
          </p:nvSpPr>
          <p:spPr>
            <a:xfrm>
              <a:off x="7010697" y="2559389"/>
              <a:ext cx="46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L</a:t>
              </a:r>
              <a:r>
                <a:rPr lang="en-US" sz="1600" dirty="0"/>
                <a:t>*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518337-6D38-A145-F144-992B9C00EEBD}"/>
              </a:ext>
            </a:extLst>
          </p:cNvPr>
          <p:cNvSpPr txBox="1"/>
          <p:nvPr/>
        </p:nvSpPr>
        <p:spPr>
          <a:xfrm>
            <a:off x="7101533" y="321328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106:130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1E588-03D8-FC21-F9F7-F3DD8E7F6EBC}"/>
              </a:ext>
            </a:extLst>
          </p:cNvPr>
          <p:cNvSpPr txBox="1"/>
          <p:nvPr/>
        </p:nvSpPr>
        <p:spPr>
          <a:xfrm>
            <a:off x="7216641" y="5028408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84:152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CC3657-01C9-5F9F-4998-FA617E7C4E0B}"/>
              </a:ext>
            </a:extLst>
          </p:cNvPr>
          <p:cNvGrpSpPr/>
          <p:nvPr/>
        </p:nvGrpSpPr>
        <p:grpSpPr>
          <a:xfrm>
            <a:off x="7088843" y="4287782"/>
            <a:ext cx="1322627" cy="561274"/>
            <a:chOff x="7088843" y="4287782"/>
            <a:chExt cx="1322627" cy="5612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CD280-CBDB-EF01-B7A8-6FF3689CE312}"/>
                </a:ext>
              </a:extLst>
            </p:cNvPr>
            <p:cNvSpPr/>
            <p:nvPr/>
          </p:nvSpPr>
          <p:spPr>
            <a:xfrm>
              <a:off x="7088843" y="4351170"/>
              <a:ext cx="486889" cy="43449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B8F77-5B31-D136-4009-8049B5697D62}"/>
                </a:ext>
              </a:extLst>
            </p:cNvPr>
            <p:cNvSpPr/>
            <p:nvPr/>
          </p:nvSpPr>
          <p:spPr>
            <a:xfrm>
              <a:off x="7632342" y="4287782"/>
              <a:ext cx="779128" cy="561274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7F1456-EB20-C3C4-B2F8-35F249F6B99C}"/>
                </a:ext>
              </a:extLst>
            </p:cNvPr>
            <p:cNvSpPr txBox="1"/>
            <p:nvPr/>
          </p:nvSpPr>
          <p:spPr>
            <a:xfrm>
              <a:off x="7820650" y="4412371"/>
              <a:ext cx="49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H</a:t>
              </a:r>
              <a:r>
                <a:rPr lang="en-US" sz="1600" dirty="0"/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CFE953-00AE-23CC-8FD9-DBF66661BF56}"/>
                </a:ext>
              </a:extLst>
            </p:cNvPr>
            <p:cNvSpPr txBox="1"/>
            <p:nvPr/>
          </p:nvSpPr>
          <p:spPr>
            <a:xfrm>
              <a:off x="7137573" y="4412371"/>
              <a:ext cx="46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L</a:t>
              </a:r>
              <a:r>
                <a:rPr lang="en-US" sz="1600" dirty="0"/>
                <a:t>*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147CB-CE04-F3BD-54B1-7D030BC95BA9}"/>
              </a:ext>
            </a:extLst>
          </p:cNvPr>
          <p:cNvSpPr txBox="1"/>
          <p:nvPr/>
        </p:nvSpPr>
        <p:spPr>
          <a:xfrm>
            <a:off x="2095490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*=10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12C74E-2099-E809-0994-C9CA62B9811E}"/>
              </a:ext>
            </a:extLst>
          </p:cNvPr>
          <p:cNvSpPr txBox="1"/>
          <p:nvPr/>
        </p:nvSpPr>
        <p:spPr>
          <a:xfrm>
            <a:off x="3537487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*=20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13A64-0F87-6DBE-AD04-A0C370DE9D33}"/>
              </a:ext>
            </a:extLst>
          </p:cNvPr>
          <p:cNvSpPr txBox="1"/>
          <p:nvPr/>
        </p:nvSpPr>
        <p:spPr>
          <a:xfrm>
            <a:off x="4979484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*=40 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251761-5ECF-7706-CDF4-02CDD84A8708}"/>
              </a:ext>
            </a:extLst>
          </p:cNvPr>
          <p:cNvSpPr txBox="1"/>
          <p:nvPr/>
        </p:nvSpPr>
        <p:spPr>
          <a:xfrm>
            <a:off x="6873404" y="2857146"/>
            <a:ext cx="3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20D277-A7B1-2B80-529D-F3E8C6B2D484}"/>
              </a:ext>
            </a:extLst>
          </p:cNvPr>
          <p:cNvSpPr txBox="1"/>
          <p:nvPr/>
        </p:nvSpPr>
        <p:spPr>
          <a:xfrm>
            <a:off x="6949861" y="4646356"/>
            <a:ext cx="3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B80220-213C-33D3-CF9B-49921E5514C3}"/>
              </a:ext>
            </a:extLst>
          </p:cNvPr>
          <p:cNvSpPr txBox="1"/>
          <p:nvPr/>
        </p:nvSpPr>
        <p:spPr>
          <a:xfrm>
            <a:off x="8005552" y="2901149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423D5E-0EED-A909-57CF-6A49EEE3CFAB}"/>
              </a:ext>
            </a:extLst>
          </p:cNvPr>
          <p:cNvSpPr txBox="1"/>
          <p:nvPr/>
        </p:nvSpPr>
        <p:spPr>
          <a:xfrm>
            <a:off x="7989403" y="4754066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968CE7-AAB8-312E-43C4-E4D60E6E5930}"/>
              </a:ext>
            </a:extLst>
          </p:cNvPr>
          <p:cNvSpPr txBox="1"/>
          <p:nvPr/>
        </p:nvSpPr>
        <p:spPr>
          <a:xfrm>
            <a:off x="1633664" y="71608"/>
            <a:ext cx="562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Partition of the excitation energy at scission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FCA6B4-4C30-9180-0C05-61F9B14C9C28}"/>
              </a:ext>
            </a:extLst>
          </p:cNvPr>
          <p:cNvSpPr txBox="1"/>
          <p:nvPr/>
        </p:nvSpPr>
        <p:spPr>
          <a:xfrm>
            <a:off x="5461234" y="5900023"/>
            <a:ext cx="3098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M. </a:t>
            </a:r>
            <a:r>
              <a:rPr lang="en-US" sz="1100" dirty="0" err="1"/>
              <a:t>Albertsson</a:t>
            </a:r>
            <a:r>
              <a:rPr lang="en-US" sz="1100" dirty="0"/>
              <a:t>, B.G. </a:t>
            </a:r>
            <a:r>
              <a:rPr lang="en-US" sz="1100" dirty="0" err="1"/>
              <a:t>Carlsson</a:t>
            </a:r>
            <a:r>
              <a:rPr lang="en-US" sz="1100" dirty="0"/>
              <a:t>, T. </a:t>
            </a:r>
            <a:r>
              <a:rPr lang="en-US" sz="1100" dirty="0" err="1"/>
              <a:t>Døssing</a:t>
            </a:r>
            <a:r>
              <a:rPr lang="en-US" sz="1100" dirty="0"/>
              <a:t>, P. </a:t>
            </a:r>
            <a:r>
              <a:rPr lang="en-US" sz="1100" dirty="0" err="1"/>
              <a:t>Möller</a:t>
            </a:r>
            <a:r>
              <a:rPr lang="en-US" sz="1100" dirty="0"/>
              <a:t>, </a:t>
            </a:r>
          </a:p>
          <a:p>
            <a:r>
              <a:rPr lang="en-US" sz="1100" dirty="0"/>
              <a:t>J. Randrup, and S. </a:t>
            </a:r>
            <a:r>
              <a:rPr lang="en-US" sz="1100" dirty="0" err="1"/>
              <a:t>Åberg</a:t>
            </a:r>
            <a:r>
              <a:rPr lang="en-US" sz="1100" dirty="0"/>
              <a:t>, PLB </a:t>
            </a:r>
            <a:r>
              <a:rPr lang="en-US" sz="1100" b="1" dirty="0"/>
              <a:t>803</a:t>
            </a:r>
            <a:r>
              <a:rPr lang="en-US" sz="1100" dirty="0"/>
              <a:t> (2020) 135276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13DE41-A3FB-D056-2121-B43668B14AB6}"/>
              </a:ext>
            </a:extLst>
          </p:cNvPr>
          <p:cNvSpPr txBox="1"/>
          <p:nvPr/>
        </p:nvSpPr>
        <p:spPr>
          <a:xfrm>
            <a:off x="6474730" y="1571100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E*   =   E</a:t>
            </a:r>
            <a:r>
              <a:rPr lang="en-US" sz="1600" baseline="-25000" dirty="0">
                <a:solidFill>
                  <a:srgbClr val="00B050"/>
                </a:solidFill>
              </a:rPr>
              <a:t>L</a:t>
            </a:r>
            <a:r>
              <a:rPr lang="en-US" sz="1600" dirty="0">
                <a:solidFill>
                  <a:srgbClr val="00B050"/>
                </a:solidFill>
              </a:rPr>
              <a:t>*  +    </a:t>
            </a:r>
            <a:r>
              <a:rPr lang="en-US" sz="1600" i="1" dirty="0">
                <a:solidFill>
                  <a:srgbClr val="00B050"/>
                </a:solidFill>
              </a:rPr>
              <a:t>E</a:t>
            </a:r>
            <a:r>
              <a:rPr lang="en-US" sz="1600" baseline="-25000" dirty="0">
                <a:solidFill>
                  <a:srgbClr val="00B050"/>
                </a:solidFill>
              </a:rPr>
              <a:t>H</a:t>
            </a:r>
            <a:r>
              <a:rPr lang="en-US" sz="1600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E399DF-B209-D4E2-BD7A-6ECD7A7CDA3C}"/>
              </a:ext>
            </a:extLst>
          </p:cNvPr>
          <p:cNvSpPr txBox="1"/>
          <p:nvPr/>
        </p:nvSpPr>
        <p:spPr>
          <a:xfrm>
            <a:off x="150271" y="1129126"/>
            <a:ext cx="1400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Statistical</a:t>
            </a:r>
          </a:p>
          <a:p>
            <a:r>
              <a:rPr lang="en-US" sz="1400" i="1" dirty="0">
                <a:solidFill>
                  <a:srgbClr val="008000"/>
                </a:solidFill>
              </a:rPr>
              <a:t>(microcanonical)</a:t>
            </a:r>
          </a:p>
          <a:p>
            <a:r>
              <a:rPr lang="en-US" sz="1400" i="1" dirty="0">
                <a:solidFill>
                  <a:srgbClr val="008000"/>
                </a:solidFill>
              </a:rPr>
              <a:t>energy sharing: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F69FC3-A381-67C1-3D42-7A8993ECA757}"/>
              </a:ext>
            </a:extLst>
          </p:cNvPr>
          <p:cNvSpPr/>
          <p:nvPr/>
        </p:nvSpPr>
        <p:spPr>
          <a:xfrm>
            <a:off x="1992936" y="1095329"/>
            <a:ext cx="3924310" cy="62998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9FD832-D135-7853-6933-C4A8361B44FB}"/>
              </a:ext>
            </a:extLst>
          </p:cNvPr>
          <p:cNvSpPr txBox="1"/>
          <p:nvPr/>
        </p:nvSpPr>
        <p:spPr>
          <a:xfrm>
            <a:off x="6801296" y="988091"/>
            <a:ext cx="1610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Available excitation</a:t>
            </a:r>
          </a:p>
          <a:p>
            <a:r>
              <a:rPr lang="en-US" sz="1400" dirty="0"/>
              <a:t>energy at scission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EB6A1A-D7EB-EFDE-BC2E-A375E202D37F}"/>
              </a:ext>
            </a:extLst>
          </p:cNvPr>
          <p:cNvCxnSpPr>
            <a:cxnSpLocks/>
          </p:cNvCxnSpPr>
          <p:nvPr/>
        </p:nvCxnSpPr>
        <p:spPr>
          <a:xfrm flipH="1">
            <a:off x="6618393" y="1200084"/>
            <a:ext cx="102554" cy="3837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4C4DEF3-3BFB-A57C-A99B-15A5F90DD1E7}"/>
              </a:ext>
            </a:extLst>
          </p:cNvPr>
          <p:cNvSpPr txBox="1"/>
          <p:nvPr/>
        </p:nvSpPr>
        <p:spPr>
          <a:xfrm>
            <a:off x="114707" y="2651803"/>
            <a:ext cx="1258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Light </a:t>
            </a:r>
            <a:r>
              <a:rPr lang="en-US" sz="1400" dirty="0">
                <a:solidFill>
                  <a:srgbClr val="0336FE"/>
                </a:solidFill>
              </a:rPr>
              <a:t>fragment</a:t>
            </a:r>
          </a:p>
          <a:p>
            <a:r>
              <a:rPr lang="en-US" sz="1400" dirty="0">
                <a:solidFill>
                  <a:srgbClr val="0336FE"/>
                </a:solidFill>
              </a:rPr>
              <a:t>is favored: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73F804-89DC-4A63-9570-CF63C772E3CF}"/>
              </a:ext>
            </a:extLst>
          </p:cNvPr>
          <p:cNvSpPr txBox="1"/>
          <p:nvPr/>
        </p:nvSpPr>
        <p:spPr>
          <a:xfrm>
            <a:off x="114707" y="4158867"/>
            <a:ext cx="1400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Heavy </a:t>
            </a:r>
            <a:r>
              <a:rPr lang="en-US" sz="1400" dirty="0">
                <a:solidFill>
                  <a:srgbClr val="0336FE"/>
                </a:solidFill>
              </a:rPr>
              <a:t>fragment</a:t>
            </a:r>
          </a:p>
          <a:p>
            <a:r>
              <a:rPr lang="en-US" sz="1400" dirty="0">
                <a:solidFill>
                  <a:srgbClr val="0336FE"/>
                </a:solidFill>
              </a:rPr>
              <a:t>is favored: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1EC5A-DBF8-1BCD-0DE4-14D1899FAB5A}"/>
              </a:ext>
            </a:extLst>
          </p:cNvPr>
          <p:cNvSpPr txBox="1"/>
          <p:nvPr/>
        </p:nvSpPr>
        <p:spPr>
          <a:xfrm>
            <a:off x="3824691" y="48171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Density of states in</a:t>
            </a:r>
          </a:p>
          <a:p>
            <a:r>
              <a:rPr lang="en-US" sz="1200" dirty="0"/>
              <a:t>the proto fragments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A260B54-BFB2-A653-7125-3FCC15DADB5E}"/>
              </a:ext>
            </a:extLst>
          </p:cNvPr>
          <p:cNvCxnSpPr>
            <a:cxnSpLocks/>
          </p:cNvCxnSpPr>
          <p:nvPr/>
        </p:nvCxnSpPr>
        <p:spPr>
          <a:xfrm flipH="1">
            <a:off x="3911690" y="931554"/>
            <a:ext cx="208831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713F2B0-ED6F-6F3D-298E-F54BE7A9B8E0}"/>
              </a:ext>
            </a:extLst>
          </p:cNvPr>
          <p:cNvCxnSpPr>
            <a:cxnSpLocks/>
          </p:cNvCxnSpPr>
          <p:nvPr/>
        </p:nvCxnSpPr>
        <p:spPr>
          <a:xfrm>
            <a:off x="4732892" y="931554"/>
            <a:ext cx="207266" cy="2803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B0161F-92B6-55F7-4B64-BF6CF0120AA2}"/>
              </a:ext>
            </a:extLst>
          </p:cNvPr>
          <p:cNvSpPr txBox="1"/>
          <p:nvPr/>
        </p:nvSpPr>
        <p:spPr>
          <a:xfrm>
            <a:off x="254678" y="5112939"/>
            <a:ext cx="126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Macroscopic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(Fermi-gas) </a:t>
            </a:r>
            <a:r>
              <a:rPr lang="en-US" sz="1400" i="1" dirty="0" err="1">
                <a:solidFill>
                  <a:srgbClr val="FF0000"/>
                </a:solidFill>
                <a:latin typeface="Symbol" pitchFamily="2" charset="2"/>
              </a:rPr>
              <a:t>r</a:t>
            </a:r>
            <a:r>
              <a:rPr lang="en-US" sz="1400" baseline="-25000" dirty="0" err="1">
                <a:solidFill>
                  <a:srgbClr val="FF0000"/>
                </a:solidFill>
              </a:rPr>
              <a:t>FG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26BE22-0DC0-253D-8FBD-646F0F2CF4E8}"/>
              </a:ext>
            </a:extLst>
          </p:cNvPr>
          <p:cNvSpPr txBox="1"/>
          <p:nvPr/>
        </p:nvSpPr>
        <p:spPr>
          <a:xfrm>
            <a:off x="283709" y="5734644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36FE"/>
                </a:solidFill>
              </a:rPr>
              <a:t>Microscopic</a:t>
            </a:r>
          </a:p>
          <a:p>
            <a:r>
              <a:rPr lang="en-US" sz="1400" dirty="0">
                <a:solidFill>
                  <a:srgbClr val="0336FE"/>
                </a:solidFill>
              </a:rPr>
              <a:t>(shape-dep) </a:t>
            </a:r>
            <a:r>
              <a:rPr lang="en-US" sz="1400" i="1" dirty="0" err="1">
                <a:solidFill>
                  <a:srgbClr val="0336FE"/>
                </a:solidFill>
                <a:latin typeface="Symbol" pitchFamily="2" charset="2"/>
              </a:rPr>
              <a:t>r</a:t>
            </a:r>
            <a:r>
              <a:rPr lang="en-US" sz="1400" baseline="-25000" dirty="0" err="1">
                <a:solidFill>
                  <a:srgbClr val="0336FE"/>
                </a:solidFill>
              </a:rPr>
              <a:t>micro</a:t>
            </a:r>
            <a:endParaRPr lang="en-US" sz="1400" baseline="-25000" dirty="0">
              <a:solidFill>
                <a:srgbClr val="0336F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75CEB1-BF91-ACD2-8754-80C39B147EFE}"/>
              </a:ext>
            </a:extLst>
          </p:cNvPr>
          <p:cNvSpPr txBox="1"/>
          <p:nvPr/>
        </p:nvSpPr>
        <p:spPr>
          <a:xfrm>
            <a:off x="114707" y="2255594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L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</a:rPr>
              <a:t> = 106:130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CD5D5E-26C4-9A1E-46A5-C31406491AC4}"/>
              </a:ext>
            </a:extLst>
          </p:cNvPr>
          <p:cNvSpPr txBox="1"/>
          <p:nvPr/>
        </p:nvSpPr>
        <p:spPr>
          <a:xfrm>
            <a:off x="114707" y="3786490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L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</a:rPr>
              <a:t> = 84:152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AA9459-146A-EE39-BBCE-34562F5D928C}"/>
              </a:ext>
            </a:extLst>
          </p:cNvPr>
          <p:cNvSpPr/>
          <p:nvPr/>
        </p:nvSpPr>
        <p:spPr>
          <a:xfrm>
            <a:off x="2480076" y="2313249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4F44F1-48C2-C7DE-3D94-47C9ACCF5CAA}"/>
              </a:ext>
            </a:extLst>
          </p:cNvPr>
          <p:cNvSpPr/>
          <p:nvPr/>
        </p:nvSpPr>
        <p:spPr>
          <a:xfrm>
            <a:off x="3844271" y="2285395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40D6AF6-4D03-F856-562D-5E56FD78FF11}"/>
              </a:ext>
            </a:extLst>
          </p:cNvPr>
          <p:cNvSpPr/>
          <p:nvPr/>
        </p:nvSpPr>
        <p:spPr>
          <a:xfrm>
            <a:off x="5204256" y="2344150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612DD-B574-3758-30A3-CE35536E05D4}"/>
              </a:ext>
            </a:extLst>
          </p:cNvPr>
          <p:cNvSpPr/>
          <p:nvPr/>
        </p:nvSpPr>
        <p:spPr>
          <a:xfrm>
            <a:off x="2458474" y="3940377"/>
            <a:ext cx="415142" cy="218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5B1EC03-0A91-3ACE-4B23-3CB6FFA0BB7A}"/>
              </a:ext>
            </a:extLst>
          </p:cNvPr>
          <p:cNvSpPr/>
          <p:nvPr/>
        </p:nvSpPr>
        <p:spPr>
          <a:xfrm>
            <a:off x="3754830" y="3940378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38B35F-C507-835B-7887-2F1EAF1A40D7}"/>
              </a:ext>
            </a:extLst>
          </p:cNvPr>
          <p:cNvSpPr/>
          <p:nvPr/>
        </p:nvSpPr>
        <p:spPr>
          <a:xfrm>
            <a:off x="5181600" y="3940378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F0B71-456B-A915-10B0-96ECAC10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CEC2D7C-FAF9-53C0-F888-8988D46E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0B7DC19-C345-8B3F-0CE9-D5EA25E0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079E4-BDAF-36FB-CF86-98C85D426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" t="23339" r="3114"/>
          <a:stretch/>
        </p:blipFill>
        <p:spPr>
          <a:xfrm>
            <a:off x="148012" y="158502"/>
            <a:ext cx="1265806" cy="84803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F92BABB-325A-F024-97D3-49C41DF2FBDC}"/>
              </a:ext>
            </a:extLst>
          </p:cNvPr>
          <p:cNvSpPr txBox="1"/>
          <p:nvPr/>
        </p:nvSpPr>
        <p:spPr>
          <a:xfrm>
            <a:off x="2225404" y="1236354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P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*)   ~ 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*-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dirty="0">
                <a:solidFill>
                  <a:srgbClr val="008000"/>
                </a:solidFill>
              </a:rPr>
              <a:t>)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81E783-0C98-7626-C70D-7BFD0167E543}"/>
              </a:ext>
            </a:extLst>
          </p:cNvPr>
          <p:cNvSpPr/>
          <p:nvPr/>
        </p:nvSpPr>
        <p:spPr>
          <a:xfrm>
            <a:off x="176931" y="3881948"/>
            <a:ext cx="8538788" cy="24164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fig1.pdf">
            <a:extLst>
              <a:ext uri="{FF2B5EF4-FFF2-40B4-BE49-F238E27FC236}">
                <a16:creationId xmlns:a16="http://schemas.microsoft.com/office/drawing/2014/main" id="{76D2E57E-300B-1322-01CA-3AD12508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0" b="2292"/>
          <a:stretch/>
        </p:blipFill>
        <p:spPr>
          <a:xfrm>
            <a:off x="1472884" y="3940377"/>
            <a:ext cx="4876800" cy="3634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31AC9B2-7C2B-7AC1-C2C9-108F8786894E}"/>
              </a:ext>
            </a:extLst>
          </p:cNvPr>
          <p:cNvSpPr txBox="1"/>
          <p:nvPr/>
        </p:nvSpPr>
        <p:spPr>
          <a:xfrm>
            <a:off x="7043884" y="200555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baseline="-25000" dirty="0">
                <a:solidFill>
                  <a:srgbClr val="008000"/>
                </a:solidFill>
              </a:rPr>
              <a:t>  </a:t>
            </a:r>
            <a:r>
              <a:rPr lang="en-US" dirty="0">
                <a:solidFill>
                  <a:srgbClr val="008000"/>
                </a:solidFill>
              </a:rPr>
              <a:t>&gt;&gt; 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endParaRPr lang="en-US" dirty="0"/>
          </a:p>
        </p:txBody>
      </p:sp>
      <p:pic>
        <p:nvPicPr>
          <p:cNvPr id="53" name="Picture 52" descr="fig1.pdf">
            <a:extLst>
              <a:ext uri="{FF2B5EF4-FFF2-40B4-BE49-F238E27FC236}">
                <a16:creationId xmlns:a16="http://schemas.microsoft.com/office/drawing/2014/main" id="{C3045D63-3D9E-4EC0-98D2-A638576EB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56332" r="73972" b="33465"/>
          <a:stretch/>
        </p:blipFill>
        <p:spPr>
          <a:xfrm>
            <a:off x="2445706" y="2315709"/>
            <a:ext cx="614471" cy="3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38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54C87-6993-EAC7-8C95-CE784792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pdf">
            <a:extLst>
              <a:ext uri="{FF2B5EF4-FFF2-40B4-BE49-F238E27FC236}">
                <a16:creationId xmlns:a16="http://schemas.microsoft.com/office/drawing/2014/main" id="{02A6AAD4-9E28-06AA-72D7-1D75F8C7A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9" y="2040337"/>
            <a:ext cx="4876800" cy="38754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B95E-89EF-9AB2-588E-FEE57A410516}"/>
              </a:ext>
            </a:extLst>
          </p:cNvPr>
          <p:cNvGrpSpPr/>
          <p:nvPr/>
        </p:nvGrpSpPr>
        <p:grpSpPr>
          <a:xfrm>
            <a:off x="6862233" y="2418933"/>
            <a:ext cx="1464879" cy="622665"/>
            <a:chOff x="6862233" y="2418933"/>
            <a:chExt cx="1464879" cy="6226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9A9DF6-F585-EC61-DA9E-355E4EB5B361}"/>
                </a:ext>
              </a:extLst>
            </p:cNvPr>
            <p:cNvSpPr/>
            <p:nvPr/>
          </p:nvSpPr>
          <p:spPr>
            <a:xfrm>
              <a:off x="6862233" y="2519337"/>
              <a:ext cx="694770" cy="454812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A5C957D-D95E-9BBA-3C82-81547B060830}"/>
                </a:ext>
              </a:extLst>
            </p:cNvPr>
            <p:cNvSpPr/>
            <p:nvPr/>
          </p:nvSpPr>
          <p:spPr>
            <a:xfrm>
              <a:off x="7632342" y="2418933"/>
              <a:ext cx="694770" cy="62266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3666CE-DD18-34F8-8EA3-340F52E7CEA8}"/>
                </a:ext>
              </a:extLst>
            </p:cNvPr>
            <p:cNvSpPr txBox="1"/>
            <p:nvPr/>
          </p:nvSpPr>
          <p:spPr>
            <a:xfrm>
              <a:off x="7762734" y="2559389"/>
              <a:ext cx="49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H</a:t>
              </a:r>
              <a:r>
                <a:rPr lang="en-US" sz="1600" dirty="0"/>
                <a:t>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0C2068-032C-46D1-5580-CAE4909EA85A}"/>
                </a:ext>
              </a:extLst>
            </p:cNvPr>
            <p:cNvSpPr txBox="1"/>
            <p:nvPr/>
          </p:nvSpPr>
          <p:spPr>
            <a:xfrm>
              <a:off x="7010697" y="2559389"/>
              <a:ext cx="46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L</a:t>
              </a:r>
              <a:r>
                <a:rPr lang="en-US" sz="1600" dirty="0"/>
                <a:t>*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3DF049-0079-6A35-D57B-5524EE315AB7}"/>
              </a:ext>
            </a:extLst>
          </p:cNvPr>
          <p:cNvSpPr txBox="1"/>
          <p:nvPr/>
        </p:nvSpPr>
        <p:spPr>
          <a:xfrm>
            <a:off x="7101533" y="321328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106:130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1BF49-686C-D829-1200-C99E1EF4EFE3}"/>
              </a:ext>
            </a:extLst>
          </p:cNvPr>
          <p:cNvSpPr txBox="1"/>
          <p:nvPr/>
        </p:nvSpPr>
        <p:spPr>
          <a:xfrm>
            <a:off x="7216641" y="5028408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84:152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D900C1-495E-3A68-4471-6AC9DBFD2550}"/>
              </a:ext>
            </a:extLst>
          </p:cNvPr>
          <p:cNvGrpSpPr/>
          <p:nvPr/>
        </p:nvGrpSpPr>
        <p:grpSpPr>
          <a:xfrm>
            <a:off x="7088843" y="4287782"/>
            <a:ext cx="1322627" cy="561274"/>
            <a:chOff x="7088843" y="4287782"/>
            <a:chExt cx="1322627" cy="5612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716F24-F0F1-E65B-ED5F-46CB4ACA4A8A}"/>
                </a:ext>
              </a:extLst>
            </p:cNvPr>
            <p:cNvSpPr/>
            <p:nvPr/>
          </p:nvSpPr>
          <p:spPr>
            <a:xfrm>
              <a:off x="7088843" y="4351170"/>
              <a:ext cx="486889" cy="43449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934A71-EC33-60DB-7A47-2A05DABE6CAE}"/>
                </a:ext>
              </a:extLst>
            </p:cNvPr>
            <p:cNvSpPr/>
            <p:nvPr/>
          </p:nvSpPr>
          <p:spPr>
            <a:xfrm>
              <a:off x="7632342" y="4287782"/>
              <a:ext cx="779128" cy="561274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1B831B-BBA1-AC73-229B-009AF0B935C3}"/>
                </a:ext>
              </a:extLst>
            </p:cNvPr>
            <p:cNvSpPr txBox="1"/>
            <p:nvPr/>
          </p:nvSpPr>
          <p:spPr>
            <a:xfrm>
              <a:off x="7820650" y="4412371"/>
              <a:ext cx="49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H</a:t>
              </a:r>
              <a:r>
                <a:rPr lang="en-US" sz="1600" dirty="0"/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B86286-D157-4D62-7613-7073B6CE1CE0}"/>
                </a:ext>
              </a:extLst>
            </p:cNvPr>
            <p:cNvSpPr txBox="1"/>
            <p:nvPr/>
          </p:nvSpPr>
          <p:spPr>
            <a:xfrm>
              <a:off x="7137573" y="4412371"/>
              <a:ext cx="46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E</a:t>
              </a:r>
              <a:r>
                <a:rPr lang="en-US" sz="1600" baseline="-25000" dirty="0"/>
                <a:t>L</a:t>
              </a:r>
              <a:r>
                <a:rPr lang="en-US" sz="1600" dirty="0"/>
                <a:t>*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74E4DB0-9F1B-D043-E660-1E46745A1FD5}"/>
              </a:ext>
            </a:extLst>
          </p:cNvPr>
          <p:cNvSpPr txBox="1"/>
          <p:nvPr/>
        </p:nvSpPr>
        <p:spPr>
          <a:xfrm>
            <a:off x="2095490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*=10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2B38C-5BBB-532B-376C-A978DFF7F889}"/>
              </a:ext>
            </a:extLst>
          </p:cNvPr>
          <p:cNvSpPr txBox="1"/>
          <p:nvPr/>
        </p:nvSpPr>
        <p:spPr>
          <a:xfrm>
            <a:off x="3537487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*=20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49E71B-8F09-A101-2832-BFC7134D50AC}"/>
              </a:ext>
            </a:extLst>
          </p:cNvPr>
          <p:cNvSpPr txBox="1"/>
          <p:nvPr/>
        </p:nvSpPr>
        <p:spPr>
          <a:xfrm>
            <a:off x="4979484" y="1817119"/>
            <a:ext cx="102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dirty="0"/>
              <a:t>*=40 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14F73-4D2E-4645-1A49-EA4A92AF45B8}"/>
              </a:ext>
            </a:extLst>
          </p:cNvPr>
          <p:cNvSpPr txBox="1"/>
          <p:nvPr/>
        </p:nvSpPr>
        <p:spPr>
          <a:xfrm>
            <a:off x="6873404" y="2857146"/>
            <a:ext cx="3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A16CC8-C739-8EBC-5B07-4FF3390BCDA1}"/>
              </a:ext>
            </a:extLst>
          </p:cNvPr>
          <p:cNvSpPr txBox="1"/>
          <p:nvPr/>
        </p:nvSpPr>
        <p:spPr>
          <a:xfrm>
            <a:off x="6949861" y="4646356"/>
            <a:ext cx="3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982154-CC80-8FDD-5915-9CCC5CF0D0A9}"/>
              </a:ext>
            </a:extLst>
          </p:cNvPr>
          <p:cNvSpPr txBox="1"/>
          <p:nvPr/>
        </p:nvSpPr>
        <p:spPr>
          <a:xfrm>
            <a:off x="8005552" y="2901149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BD2DB-9FC7-30B3-D1B9-DEC76A8EC7C5}"/>
              </a:ext>
            </a:extLst>
          </p:cNvPr>
          <p:cNvSpPr txBox="1"/>
          <p:nvPr/>
        </p:nvSpPr>
        <p:spPr>
          <a:xfrm>
            <a:off x="7989403" y="4754066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H</a:t>
            </a:r>
            <a:endParaRPr lang="en-US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A9C66E-5D04-BFE4-4565-49842643298A}"/>
              </a:ext>
            </a:extLst>
          </p:cNvPr>
          <p:cNvSpPr txBox="1"/>
          <p:nvPr/>
        </p:nvSpPr>
        <p:spPr>
          <a:xfrm>
            <a:off x="1633664" y="71608"/>
            <a:ext cx="562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Partition of the excitation energy at scission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B77F2E-72FA-A917-1CFB-65B9ED0C1FCC}"/>
              </a:ext>
            </a:extLst>
          </p:cNvPr>
          <p:cNvSpPr txBox="1"/>
          <p:nvPr/>
        </p:nvSpPr>
        <p:spPr>
          <a:xfrm>
            <a:off x="6474730" y="1571100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E*   =   E</a:t>
            </a:r>
            <a:r>
              <a:rPr lang="en-US" sz="1600" baseline="-25000" dirty="0">
                <a:solidFill>
                  <a:srgbClr val="00B050"/>
                </a:solidFill>
              </a:rPr>
              <a:t>L</a:t>
            </a:r>
            <a:r>
              <a:rPr lang="en-US" sz="1600" dirty="0">
                <a:solidFill>
                  <a:srgbClr val="00B050"/>
                </a:solidFill>
              </a:rPr>
              <a:t>*  +    </a:t>
            </a:r>
            <a:r>
              <a:rPr lang="en-US" sz="1600" i="1" dirty="0">
                <a:solidFill>
                  <a:srgbClr val="00B050"/>
                </a:solidFill>
              </a:rPr>
              <a:t>E</a:t>
            </a:r>
            <a:r>
              <a:rPr lang="en-US" sz="1600" baseline="-25000" dirty="0">
                <a:solidFill>
                  <a:srgbClr val="00B050"/>
                </a:solidFill>
              </a:rPr>
              <a:t>H</a:t>
            </a:r>
            <a:r>
              <a:rPr lang="en-US" sz="1600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BB3371-A8FB-110B-325A-32B345F59270}"/>
              </a:ext>
            </a:extLst>
          </p:cNvPr>
          <p:cNvSpPr txBox="1"/>
          <p:nvPr/>
        </p:nvSpPr>
        <p:spPr>
          <a:xfrm>
            <a:off x="150271" y="1129126"/>
            <a:ext cx="1400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Statistical</a:t>
            </a:r>
          </a:p>
          <a:p>
            <a:r>
              <a:rPr lang="en-US" sz="1400" i="1" dirty="0">
                <a:solidFill>
                  <a:srgbClr val="008000"/>
                </a:solidFill>
              </a:rPr>
              <a:t>(microcanonical)</a:t>
            </a:r>
          </a:p>
          <a:p>
            <a:r>
              <a:rPr lang="en-US" sz="1400" i="1" dirty="0">
                <a:solidFill>
                  <a:srgbClr val="008000"/>
                </a:solidFill>
              </a:rPr>
              <a:t>energy sharing: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C42EF5-C62F-A602-134D-86313751E3D5}"/>
              </a:ext>
            </a:extLst>
          </p:cNvPr>
          <p:cNvSpPr/>
          <p:nvPr/>
        </p:nvSpPr>
        <p:spPr>
          <a:xfrm>
            <a:off x="1992936" y="1095329"/>
            <a:ext cx="3924310" cy="62998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2DFD77-B788-1E82-4A68-733E7ACA1A39}"/>
              </a:ext>
            </a:extLst>
          </p:cNvPr>
          <p:cNvSpPr txBox="1"/>
          <p:nvPr/>
        </p:nvSpPr>
        <p:spPr>
          <a:xfrm>
            <a:off x="6801296" y="988091"/>
            <a:ext cx="1610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Available excitation</a:t>
            </a:r>
          </a:p>
          <a:p>
            <a:r>
              <a:rPr lang="en-US" sz="1400" dirty="0"/>
              <a:t>energy at scission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9CDF73-138C-F390-4EC2-79267FC1BE20}"/>
              </a:ext>
            </a:extLst>
          </p:cNvPr>
          <p:cNvCxnSpPr>
            <a:cxnSpLocks/>
          </p:cNvCxnSpPr>
          <p:nvPr/>
        </p:nvCxnSpPr>
        <p:spPr>
          <a:xfrm flipH="1">
            <a:off x="6618393" y="1200084"/>
            <a:ext cx="102554" cy="3837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AA3C985-A9CE-7971-78F0-F507953D90AB}"/>
              </a:ext>
            </a:extLst>
          </p:cNvPr>
          <p:cNvSpPr txBox="1"/>
          <p:nvPr/>
        </p:nvSpPr>
        <p:spPr>
          <a:xfrm>
            <a:off x="114707" y="2651803"/>
            <a:ext cx="1258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Light </a:t>
            </a:r>
            <a:r>
              <a:rPr lang="en-US" sz="1400" dirty="0">
                <a:solidFill>
                  <a:srgbClr val="0336FE"/>
                </a:solidFill>
              </a:rPr>
              <a:t>fragment</a:t>
            </a:r>
          </a:p>
          <a:p>
            <a:r>
              <a:rPr lang="en-US" sz="1400" dirty="0">
                <a:solidFill>
                  <a:srgbClr val="0336FE"/>
                </a:solidFill>
              </a:rPr>
              <a:t>is favored: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713934-A9B9-86B5-C038-A3BE7256B25B}"/>
              </a:ext>
            </a:extLst>
          </p:cNvPr>
          <p:cNvSpPr txBox="1"/>
          <p:nvPr/>
        </p:nvSpPr>
        <p:spPr>
          <a:xfrm>
            <a:off x="114707" y="4158867"/>
            <a:ext cx="1400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36FE"/>
                </a:solidFill>
              </a:rPr>
              <a:t>Heavy </a:t>
            </a:r>
            <a:r>
              <a:rPr lang="en-US" sz="1400" dirty="0">
                <a:solidFill>
                  <a:srgbClr val="0336FE"/>
                </a:solidFill>
              </a:rPr>
              <a:t>fragment</a:t>
            </a:r>
          </a:p>
          <a:p>
            <a:r>
              <a:rPr lang="en-US" sz="1400" dirty="0">
                <a:solidFill>
                  <a:srgbClr val="0336FE"/>
                </a:solidFill>
              </a:rPr>
              <a:t>is favored: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FCC50-CE0A-162D-DBCB-BB9960D415BE}"/>
              </a:ext>
            </a:extLst>
          </p:cNvPr>
          <p:cNvSpPr txBox="1"/>
          <p:nvPr/>
        </p:nvSpPr>
        <p:spPr>
          <a:xfrm>
            <a:off x="3824691" y="48171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Density of states in</a:t>
            </a:r>
          </a:p>
          <a:p>
            <a:r>
              <a:rPr lang="en-US" sz="1200" dirty="0"/>
              <a:t>the proto fragments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8972E96-C1A6-3B4E-C37A-3306F4EF33B7}"/>
              </a:ext>
            </a:extLst>
          </p:cNvPr>
          <p:cNvCxnSpPr>
            <a:cxnSpLocks/>
          </p:cNvCxnSpPr>
          <p:nvPr/>
        </p:nvCxnSpPr>
        <p:spPr>
          <a:xfrm flipH="1">
            <a:off x="3911690" y="931554"/>
            <a:ext cx="208831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4CC826-34BD-2D11-5BB2-1A40AB8FC485}"/>
              </a:ext>
            </a:extLst>
          </p:cNvPr>
          <p:cNvCxnSpPr>
            <a:cxnSpLocks/>
          </p:cNvCxnSpPr>
          <p:nvPr/>
        </p:nvCxnSpPr>
        <p:spPr>
          <a:xfrm>
            <a:off x="4732892" y="931554"/>
            <a:ext cx="207266" cy="2803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D3F524-BE32-1C7A-607A-45A687C7ECCD}"/>
              </a:ext>
            </a:extLst>
          </p:cNvPr>
          <p:cNvSpPr txBox="1"/>
          <p:nvPr/>
        </p:nvSpPr>
        <p:spPr>
          <a:xfrm>
            <a:off x="114707" y="2255594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L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</a:rPr>
              <a:t> = 106:130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2DCB7E-A26D-BA34-1C6E-1324673402ED}"/>
              </a:ext>
            </a:extLst>
          </p:cNvPr>
          <p:cNvSpPr txBox="1"/>
          <p:nvPr/>
        </p:nvSpPr>
        <p:spPr>
          <a:xfrm>
            <a:off x="114707" y="3786490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L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r>
              <a:rPr lang="en-US" sz="1400" i="1" dirty="0">
                <a:solidFill>
                  <a:srgbClr val="008000"/>
                </a:solidFill>
              </a:rPr>
              <a:t>A</a:t>
            </a:r>
            <a:r>
              <a:rPr lang="en-US" sz="1400" baseline="-250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</a:rPr>
              <a:t> = 84:152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B2A1D6-8BDB-4748-3FE7-21DC0E36F7C1}"/>
              </a:ext>
            </a:extLst>
          </p:cNvPr>
          <p:cNvSpPr/>
          <p:nvPr/>
        </p:nvSpPr>
        <p:spPr>
          <a:xfrm>
            <a:off x="2480076" y="2313249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B63D71-93BE-E3BF-81E3-FE52F15BC9C1}"/>
              </a:ext>
            </a:extLst>
          </p:cNvPr>
          <p:cNvSpPr/>
          <p:nvPr/>
        </p:nvSpPr>
        <p:spPr>
          <a:xfrm>
            <a:off x="3844271" y="2285395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F04E392-C447-6209-34F8-788AD94699AD}"/>
              </a:ext>
            </a:extLst>
          </p:cNvPr>
          <p:cNvSpPr/>
          <p:nvPr/>
        </p:nvSpPr>
        <p:spPr>
          <a:xfrm>
            <a:off x="5204256" y="2344150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9BB1363-231A-D50C-C08D-82C6F5989FCF}"/>
              </a:ext>
            </a:extLst>
          </p:cNvPr>
          <p:cNvSpPr/>
          <p:nvPr/>
        </p:nvSpPr>
        <p:spPr>
          <a:xfrm>
            <a:off x="2458474" y="3940377"/>
            <a:ext cx="415142" cy="218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095097-4BAC-3E39-A839-E9B262B31E79}"/>
              </a:ext>
            </a:extLst>
          </p:cNvPr>
          <p:cNvSpPr/>
          <p:nvPr/>
        </p:nvSpPr>
        <p:spPr>
          <a:xfrm>
            <a:off x="3754830" y="3940378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48767C-78AE-83F7-4B1E-C9C4892F4C06}"/>
              </a:ext>
            </a:extLst>
          </p:cNvPr>
          <p:cNvSpPr/>
          <p:nvPr/>
        </p:nvSpPr>
        <p:spPr>
          <a:xfrm>
            <a:off x="5181600" y="3940378"/>
            <a:ext cx="41514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E4AE9-70F5-656A-561A-7CE71FDB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4D4B42B-5E9E-6CC2-6FE6-2A9EDA89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967409-091D-E3A2-4147-CE2D12B0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178E4-E7D6-0F84-1159-698F591A7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" t="23339" r="3114"/>
          <a:stretch/>
        </p:blipFill>
        <p:spPr>
          <a:xfrm>
            <a:off x="148012" y="158502"/>
            <a:ext cx="1265806" cy="84803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1D77AC7-8037-DA8E-A715-706D540B7C5F}"/>
              </a:ext>
            </a:extLst>
          </p:cNvPr>
          <p:cNvSpPr txBox="1"/>
          <p:nvPr/>
        </p:nvSpPr>
        <p:spPr>
          <a:xfrm>
            <a:off x="2225404" y="1236354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P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*)   ~ 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dirty="0">
                <a:solidFill>
                  <a:srgbClr val="008000"/>
                </a:solidFill>
              </a:rPr>
              <a:t>*-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dirty="0">
                <a:solidFill>
                  <a:srgbClr val="008000"/>
                </a:solidFill>
              </a:rPr>
              <a:t>)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i="1" dirty="0">
                <a:solidFill>
                  <a:srgbClr val="008000"/>
                </a:solidFill>
              </a:rPr>
              <a:t>E</a:t>
            </a:r>
            <a:r>
              <a:rPr lang="en-US" baseline="-25000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*;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94459F-2242-E5A8-AC57-DE5F43462E77}"/>
              </a:ext>
            </a:extLst>
          </p:cNvPr>
          <p:cNvSpPr txBox="1"/>
          <p:nvPr/>
        </p:nvSpPr>
        <p:spPr>
          <a:xfrm>
            <a:off x="7177665" y="372493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baseline="-25000" dirty="0">
                <a:solidFill>
                  <a:srgbClr val="008000"/>
                </a:solidFill>
              </a:rPr>
              <a:t>  </a:t>
            </a:r>
            <a:r>
              <a:rPr lang="en-US" dirty="0">
                <a:solidFill>
                  <a:srgbClr val="008000"/>
                </a:solidFill>
              </a:rPr>
              <a:t>&lt;&lt; 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DB5A1D-71DF-97F7-B315-0261A6006A38}"/>
              </a:ext>
            </a:extLst>
          </p:cNvPr>
          <p:cNvSpPr txBox="1"/>
          <p:nvPr/>
        </p:nvSpPr>
        <p:spPr>
          <a:xfrm>
            <a:off x="7043884" y="200555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L</a:t>
            </a:r>
            <a:r>
              <a:rPr lang="en-US" baseline="-25000" dirty="0">
                <a:solidFill>
                  <a:srgbClr val="008000"/>
                </a:solidFill>
              </a:rPr>
              <a:t>  </a:t>
            </a:r>
            <a:r>
              <a:rPr lang="en-US" dirty="0">
                <a:solidFill>
                  <a:srgbClr val="008000"/>
                </a:solidFill>
              </a:rPr>
              <a:t>&gt;&gt; 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30FACF-B4BE-7ABF-04A8-1A03A1C0364E}"/>
              </a:ext>
            </a:extLst>
          </p:cNvPr>
          <p:cNvSpPr txBox="1"/>
          <p:nvPr/>
        </p:nvSpPr>
        <p:spPr>
          <a:xfrm>
            <a:off x="1630329" y="6094740"/>
            <a:ext cx="5883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M. </a:t>
            </a:r>
            <a:r>
              <a:rPr lang="en-US" sz="1100" dirty="0" err="1"/>
              <a:t>Albertsson</a:t>
            </a:r>
            <a:r>
              <a:rPr lang="en-US" sz="1100" dirty="0"/>
              <a:t>, B.G. </a:t>
            </a:r>
            <a:r>
              <a:rPr lang="en-US" sz="1100" dirty="0" err="1"/>
              <a:t>Carlsson</a:t>
            </a:r>
            <a:r>
              <a:rPr lang="en-US" sz="1100" dirty="0"/>
              <a:t>, T. </a:t>
            </a:r>
            <a:r>
              <a:rPr lang="en-US" sz="1100" dirty="0" err="1"/>
              <a:t>Døssing</a:t>
            </a:r>
            <a:r>
              <a:rPr lang="en-US" sz="1100" dirty="0"/>
              <a:t>, P. </a:t>
            </a:r>
            <a:r>
              <a:rPr lang="en-US" sz="1100" dirty="0" err="1"/>
              <a:t>Möller</a:t>
            </a:r>
            <a:r>
              <a:rPr lang="en-US" sz="1100" dirty="0"/>
              <a:t>, J. Randrup, and S. </a:t>
            </a:r>
            <a:r>
              <a:rPr lang="en-US" sz="1100" dirty="0" err="1"/>
              <a:t>Åberg</a:t>
            </a:r>
            <a:r>
              <a:rPr lang="en-US" sz="1100" dirty="0"/>
              <a:t>, PLB </a:t>
            </a:r>
            <a:r>
              <a:rPr lang="en-US" sz="1100" b="1" dirty="0"/>
              <a:t>803</a:t>
            </a:r>
            <a:r>
              <a:rPr lang="en-US" sz="1100" dirty="0"/>
              <a:t> (2020) 135276</a:t>
            </a:r>
            <a:endParaRPr lang="en-US" sz="1200" dirty="0"/>
          </a:p>
        </p:txBody>
      </p:sp>
      <p:pic>
        <p:nvPicPr>
          <p:cNvPr id="15" name="Picture 14" descr="fig1.pdf">
            <a:extLst>
              <a:ext uri="{FF2B5EF4-FFF2-40B4-BE49-F238E27FC236}">
                <a16:creationId xmlns:a16="http://schemas.microsoft.com/office/drawing/2014/main" id="{B995FFB8-2BBD-222B-61E0-84D49ABA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56332" r="73972" b="33465"/>
          <a:stretch/>
        </p:blipFill>
        <p:spPr>
          <a:xfrm>
            <a:off x="2445706" y="2315709"/>
            <a:ext cx="614471" cy="3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23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45" y="1175712"/>
            <a:ext cx="3362324" cy="4898349"/>
          </a:xfrm>
          <a:prstGeom prst="rect">
            <a:avLst/>
          </a:prstGeom>
        </p:spPr>
      </p:pic>
      <p:pic>
        <p:nvPicPr>
          <p:cNvPr id="9" name="Picture 8" descr="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0" y="1146159"/>
            <a:ext cx="3844609" cy="3032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688" y="5627412"/>
            <a:ext cx="330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Calculation:</a:t>
            </a:r>
          </a:p>
          <a:p>
            <a:r>
              <a:rPr lang="en-US" sz="1200" dirty="0"/>
              <a:t>M. </a:t>
            </a:r>
            <a:r>
              <a:rPr lang="en-US" sz="1200" dirty="0" err="1"/>
              <a:t>Albertsson</a:t>
            </a:r>
            <a:r>
              <a:rPr lang="en-US" sz="1200" dirty="0"/>
              <a:t>, B.G. </a:t>
            </a:r>
            <a:r>
              <a:rPr lang="en-US" sz="1200" dirty="0" err="1"/>
              <a:t>Carlsson</a:t>
            </a:r>
            <a:r>
              <a:rPr lang="en-US" sz="1200" dirty="0"/>
              <a:t>, T. </a:t>
            </a:r>
            <a:r>
              <a:rPr lang="en-US" sz="1200" dirty="0" err="1"/>
              <a:t>Døssing</a:t>
            </a:r>
            <a:r>
              <a:rPr lang="en-US" sz="1200" dirty="0"/>
              <a:t>, P. </a:t>
            </a:r>
            <a:r>
              <a:rPr lang="en-US" sz="1200" dirty="0" err="1"/>
              <a:t>Möller</a:t>
            </a:r>
            <a:r>
              <a:rPr lang="en-US" sz="1200" dirty="0"/>
              <a:t>,</a:t>
            </a:r>
          </a:p>
          <a:p>
            <a:r>
              <a:rPr lang="en-US" sz="1200" dirty="0"/>
              <a:t>J. Randrup, and S. </a:t>
            </a:r>
            <a:r>
              <a:rPr lang="en-US" sz="1200" dirty="0" err="1"/>
              <a:t>Åberg</a:t>
            </a:r>
            <a:r>
              <a:rPr lang="en-US" sz="1200" dirty="0"/>
              <a:t>, PLB </a:t>
            </a:r>
            <a:r>
              <a:rPr lang="en-US" sz="1200" b="1" dirty="0"/>
              <a:t>803</a:t>
            </a:r>
            <a:r>
              <a:rPr lang="en-US" sz="1200" dirty="0"/>
              <a:t> (2020) 135276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3366" y="263604"/>
            <a:ext cx="675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Neutron evaporation from each fission fragment     =&gt;     </a:t>
            </a:r>
            <a:r>
              <a:rPr lang="en-US" sz="2000" i="1" dirty="0">
                <a:solidFill>
                  <a:srgbClr val="FF0000"/>
                </a:solidFill>
                <a:latin typeface="Symbol" charset="2"/>
                <a:cs typeface="Symbol" charset="2"/>
              </a:rPr>
              <a:t>n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)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4313396"/>
            <a:ext cx="3044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106:130  </a:t>
            </a:r>
            <a:r>
              <a:rPr lang="en-US" sz="1600" i="1" dirty="0">
                <a:solidFill>
                  <a:srgbClr val="FF0000"/>
                </a:solidFill>
              </a:rPr>
              <a:t>Light</a:t>
            </a:r>
            <a:r>
              <a:rPr lang="en-US" sz="1600" dirty="0">
                <a:solidFill>
                  <a:srgbClr val="FF0000"/>
                </a:solidFill>
              </a:rPr>
              <a:t> fragment is favored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692928"/>
            <a:ext cx="309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600" dirty="0">
                <a:solidFill>
                  <a:srgbClr val="0000FF"/>
                </a:solidFill>
              </a:rPr>
              <a:t>84:152  </a:t>
            </a:r>
            <a:r>
              <a:rPr lang="en-US" sz="1600" i="1" dirty="0">
                <a:solidFill>
                  <a:srgbClr val="0000FF"/>
                </a:solidFill>
              </a:rPr>
              <a:t>Heavy</a:t>
            </a:r>
            <a:r>
              <a:rPr lang="en-US" sz="1600" dirty="0">
                <a:solidFill>
                  <a:srgbClr val="0000FF"/>
                </a:solidFill>
              </a:rPr>
              <a:t> fragment is favored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04594" y="4498479"/>
            <a:ext cx="400094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5177" y="4879479"/>
            <a:ext cx="400094" cy="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78745" y="840869"/>
            <a:ext cx="2501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 dependence of </a:t>
            </a:r>
            <a:r>
              <a:rPr lang="en-US" sz="1600" i="1" dirty="0">
                <a:latin typeface="Symbol" charset="2"/>
                <a:cs typeface="Symbol" charset="2"/>
              </a:rPr>
              <a:t>n 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8E438-9C7D-2483-AF6A-B0401350AAE1}"/>
              </a:ext>
            </a:extLst>
          </p:cNvPr>
          <p:cNvSpPr txBox="1"/>
          <p:nvPr/>
        </p:nvSpPr>
        <p:spPr>
          <a:xfrm>
            <a:off x="5738654" y="6030575"/>
            <a:ext cx="271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  <a:latin typeface="Gulliver"/>
              </a:rPr>
              <a:t>Data:  R. </a:t>
            </a:r>
            <a:r>
              <a:rPr lang="en-US" sz="1200" dirty="0" err="1">
                <a:effectLst/>
                <a:latin typeface="Gulliver"/>
              </a:rPr>
              <a:t>Müller</a:t>
            </a:r>
            <a:r>
              <a:rPr lang="en-US" sz="1200" dirty="0">
                <a:effectLst/>
                <a:latin typeface="Gulliver"/>
              </a:rPr>
              <a:t>, A.A. Naqvi, F. </a:t>
            </a:r>
            <a:r>
              <a:rPr lang="en-US" sz="1200" dirty="0" err="1">
                <a:effectLst/>
                <a:latin typeface="Gulliver"/>
              </a:rPr>
              <a:t>Käppeler</a:t>
            </a:r>
            <a:r>
              <a:rPr lang="en-US" sz="1200" dirty="0">
                <a:effectLst/>
                <a:latin typeface="Gulliver"/>
              </a:rPr>
              <a:t>, </a:t>
            </a:r>
          </a:p>
          <a:p>
            <a:r>
              <a:rPr lang="en-US" sz="1200" dirty="0">
                <a:effectLst/>
                <a:latin typeface="Gulliver"/>
              </a:rPr>
              <a:t>            F. </a:t>
            </a:r>
            <a:r>
              <a:rPr lang="en-US" sz="1200" dirty="0" err="1">
                <a:effectLst/>
                <a:latin typeface="Gulliver"/>
              </a:rPr>
              <a:t>Dickmann</a:t>
            </a:r>
            <a:r>
              <a:rPr lang="en-US" sz="1200" dirty="0">
                <a:effectLst/>
                <a:latin typeface="Gulliver"/>
              </a:rPr>
              <a:t>,  PRC </a:t>
            </a:r>
            <a:r>
              <a:rPr lang="en-US" sz="1200" b="1" dirty="0">
                <a:effectLst/>
                <a:latin typeface="Gulliver"/>
              </a:rPr>
              <a:t>29 </a:t>
            </a:r>
            <a:r>
              <a:rPr lang="en-US" sz="1200" dirty="0">
                <a:effectLst/>
                <a:latin typeface="Gulliver"/>
              </a:rPr>
              <a:t>(1984) 885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A5533-BECC-CF1F-8844-BA4D1CE8C961}"/>
              </a:ext>
            </a:extLst>
          </p:cNvPr>
          <p:cNvSpPr txBox="1"/>
          <p:nvPr/>
        </p:nvSpPr>
        <p:spPr>
          <a:xfrm>
            <a:off x="5585896" y="18288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Symbol" pitchFamily="2" charset="2"/>
              </a:rPr>
              <a:t>r</a:t>
            </a:r>
            <a:r>
              <a:rPr lang="en-US" sz="1400" baseline="-25000" dirty="0" err="1"/>
              <a:t>FG</a:t>
            </a:r>
            <a:endParaRPr lang="en-US" sz="1400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9C6CA0-DBE3-23D0-7668-C19032C6AA22}"/>
              </a:ext>
            </a:extLst>
          </p:cNvPr>
          <p:cNvCxnSpPr>
            <a:cxnSpLocks/>
          </p:cNvCxnSpPr>
          <p:nvPr/>
        </p:nvCxnSpPr>
        <p:spPr>
          <a:xfrm>
            <a:off x="7178040" y="365760"/>
            <a:ext cx="146304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E6A9E3-89F2-08E1-034E-CCDBC05152AC}"/>
              </a:ext>
            </a:extLst>
          </p:cNvPr>
          <p:cNvCxnSpPr>
            <a:cxnSpLocks/>
          </p:cNvCxnSpPr>
          <p:nvPr/>
        </p:nvCxnSpPr>
        <p:spPr>
          <a:xfrm>
            <a:off x="7772400" y="914400"/>
            <a:ext cx="14630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84A4BB1-5A62-0B0F-73D5-36988600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07CD7E7-C832-9786-9461-152DF3D6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857EF93-3713-5BAC-7704-B30383CC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2A9FE2-FF01-2BCE-4B2C-811CBF49DBF0}"/>
              </a:ext>
            </a:extLst>
          </p:cNvPr>
          <p:cNvSpPr txBox="1"/>
          <p:nvPr/>
        </p:nvSpPr>
        <p:spPr>
          <a:xfrm>
            <a:off x="6293457" y="205888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r</a:t>
            </a:r>
            <a:r>
              <a:rPr lang="en-US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</a:t>
            </a:r>
            <a:endParaRPr lang="en-US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7DB6F-5D54-7C77-70D1-66A53194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344DF-5EA7-F598-A930-97348228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14F86-2BB3-3604-CCB2-BB74BB02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NuDat 3">
            <a:extLst>
              <a:ext uri="{FF2B5EF4-FFF2-40B4-BE49-F238E27FC236}">
                <a16:creationId xmlns:a16="http://schemas.microsoft.com/office/drawing/2014/main" id="{DAF65AB1-B43C-07D0-127E-FDA8A91B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31900"/>
            <a:ext cx="6345936" cy="43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9F4874-344F-921B-5CFA-F8D839A4B33C}"/>
              </a:ext>
            </a:extLst>
          </p:cNvPr>
          <p:cNvSpPr/>
          <p:nvPr/>
        </p:nvSpPr>
        <p:spPr>
          <a:xfrm>
            <a:off x="1752600" y="5234317"/>
            <a:ext cx="6172200" cy="406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D367B3-6014-C5C1-5CD3-DC58AFA63FB0}"/>
              </a:ext>
            </a:extLst>
          </p:cNvPr>
          <p:cNvGrpSpPr/>
          <p:nvPr/>
        </p:nvGrpSpPr>
        <p:grpSpPr>
          <a:xfrm>
            <a:off x="1752600" y="4827226"/>
            <a:ext cx="6248400" cy="954440"/>
            <a:chOff x="1752600" y="4827226"/>
            <a:chExt cx="6248400" cy="954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A27B13-7B1F-CD55-EAED-0F07634CE6AE}"/>
                </a:ext>
              </a:extLst>
            </p:cNvPr>
            <p:cNvGrpSpPr/>
            <p:nvPr/>
          </p:nvGrpSpPr>
          <p:grpSpPr>
            <a:xfrm>
              <a:off x="1752600" y="4827226"/>
              <a:ext cx="6248400" cy="412265"/>
              <a:chOff x="1752600" y="4827226"/>
              <a:chExt cx="6248400" cy="41226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F1B337-66C4-74A9-4F0B-42A24D674820}"/>
                  </a:ext>
                </a:extLst>
              </p:cNvPr>
              <p:cNvSpPr txBox="1"/>
              <p:nvPr/>
            </p:nvSpPr>
            <p:spPr>
              <a:xfrm>
                <a:off x="3271394" y="4862162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  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2522C29-80AE-5418-662C-155EBEE4350F}"/>
                  </a:ext>
                </a:extLst>
              </p:cNvPr>
              <p:cNvGrpSpPr/>
              <p:nvPr/>
            </p:nvGrpSpPr>
            <p:grpSpPr>
              <a:xfrm>
                <a:off x="1752600" y="4827226"/>
                <a:ext cx="6248400" cy="412265"/>
                <a:chOff x="1905000" y="5872778"/>
                <a:chExt cx="6248400" cy="412265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164AA356-7F14-B514-5F0B-1942BB9F4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5000" y="6257183"/>
                  <a:ext cx="6248400" cy="278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D8CD29E-136E-6870-1850-D5FABA99FB5F}"/>
                    </a:ext>
                  </a:extLst>
                </p:cNvPr>
                <p:cNvSpPr txBox="1"/>
                <p:nvPr/>
              </p:nvSpPr>
              <p:spPr>
                <a:xfrm>
                  <a:off x="4876800" y="587277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88F3F83-7F41-03A3-4112-2E45A99DD361}"/>
                    </a:ext>
                  </a:extLst>
                </p:cNvPr>
                <p:cNvSpPr txBox="1"/>
                <p:nvPr/>
              </p:nvSpPr>
              <p:spPr>
                <a:xfrm>
                  <a:off x="6586330" y="59157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150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2DF67B-BBD2-59A4-E8DF-A2B43BCEEEDC}"/>
                </a:ext>
              </a:extLst>
            </p:cNvPr>
            <p:cNvSpPr txBox="1"/>
            <p:nvPr/>
          </p:nvSpPr>
          <p:spPr>
            <a:xfrm>
              <a:off x="3996226" y="5320001"/>
              <a:ext cx="1684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Neutrons  </a:t>
              </a:r>
              <a:r>
                <a:rPr lang="en-US" sz="2400" i="1" dirty="0"/>
                <a:t>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C5CF685-7773-0A2C-BBB3-11AFF79997DC}"/>
              </a:ext>
            </a:extLst>
          </p:cNvPr>
          <p:cNvSpPr/>
          <p:nvPr/>
        </p:nvSpPr>
        <p:spPr>
          <a:xfrm>
            <a:off x="1391474" y="609600"/>
            <a:ext cx="418704" cy="5031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36441A-1F82-26A9-A95F-5B8CCD454387}"/>
              </a:ext>
            </a:extLst>
          </p:cNvPr>
          <p:cNvGrpSpPr/>
          <p:nvPr/>
        </p:nvGrpSpPr>
        <p:grpSpPr>
          <a:xfrm>
            <a:off x="1143000" y="652705"/>
            <a:ext cx="1190569" cy="4566539"/>
            <a:chOff x="236074" y="929895"/>
            <a:chExt cx="1190569" cy="45665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054AD58-2B95-832C-C637-8382EF9BBB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39" y="929895"/>
              <a:ext cx="26121" cy="4566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0C91E-D13F-2D3D-437A-E29D3C05A4AC}"/>
                </a:ext>
              </a:extLst>
            </p:cNvPr>
            <p:cNvSpPr txBox="1"/>
            <p:nvPr/>
          </p:nvSpPr>
          <p:spPr>
            <a:xfrm rot="16200000">
              <a:off x="-249828" y="3133051"/>
              <a:ext cx="1433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Protons  </a:t>
              </a:r>
              <a:r>
                <a:rPr lang="en-US" sz="2400" i="1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DEC4AC-DEBB-420F-F956-42789116220E}"/>
                </a:ext>
              </a:extLst>
            </p:cNvPr>
            <p:cNvSpPr txBox="1"/>
            <p:nvPr/>
          </p:nvSpPr>
          <p:spPr>
            <a:xfrm>
              <a:off x="890919" y="192257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24196-CACF-DB9A-E666-A2677D3A5550}"/>
                </a:ext>
              </a:extLst>
            </p:cNvPr>
            <p:cNvSpPr txBox="1"/>
            <p:nvPr/>
          </p:nvSpPr>
          <p:spPr>
            <a:xfrm>
              <a:off x="908778" y="36703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F1DDDC8-871E-824E-4517-328FAA9FE0F9}"/>
              </a:ext>
            </a:extLst>
          </p:cNvPr>
          <p:cNvSpPr txBox="1"/>
          <p:nvPr/>
        </p:nvSpPr>
        <p:spPr>
          <a:xfrm>
            <a:off x="3635100" y="285890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Chart of Nuclei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C8F3A3-DA87-7E5E-4378-A1740622FF7A}"/>
              </a:ext>
            </a:extLst>
          </p:cNvPr>
          <p:cNvSpPr txBox="1"/>
          <p:nvPr/>
        </p:nvSpPr>
        <p:spPr>
          <a:xfrm>
            <a:off x="1770752" y="382209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</a:t>
            </a:r>
            <a:r>
              <a:rPr lang="en-US" dirty="0"/>
              <a:t>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37DF85-78AF-B9AD-20CE-D1F6EC584352}"/>
              </a:ext>
            </a:extLst>
          </p:cNvPr>
          <p:cNvSpPr txBox="1"/>
          <p:nvPr/>
        </p:nvSpPr>
        <p:spPr>
          <a:xfrm>
            <a:off x="5105400" y="164538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AC7B11-8F4C-F825-2337-D73A85A0A359}"/>
              </a:ext>
            </a:extLst>
          </p:cNvPr>
          <p:cNvCxnSpPr>
            <a:cxnSpLocks/>
          </p:cNvCxnSpPr>
          <p:nvPr/>
        </p:nvCxnSpPr>
        <p:spPr>
          <a:xfrm>
            <a:off x="5534826" y="1960714"/>
            <a:ext cx="358332" cy="428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60DCDD-2484-05A1-0247-3F162CE49C80}"/>
              </a:ext>
            </a:extLst>
          </p:cNvPr>
          <p:cNvCxnSpPr>
            <a:cxnSpLocks/>
          </p:cNvCxnSpPr>
          <p:nvPr/>
        </p:nvCxnSpPr>
        <p:spPr>
          <a:xfrm>
            <a:off x="2083064" y="4147258"/>
            <a:ext cx="333919" cy="33042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542394F-5661-48F0-BDD4-3D303928599E}"/>
              </a:ext>
            </a:extLst>
          </p:cNvPr>
          <p:cNvSpPr>
            <a:spLocks noChangeAspect="1"/>
          </p:cNvSpPr>
          <p:nvPr/>
        </p:nvSpPr>
        <p:spPr>
          <a:xfrm>
            <a:off x="5925312" y="2386584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0BC90A-87EA-A2BD-103E-F7FA4198128F}"/>
              </a:ext>
            </a:extLst>
          </p:cNvPr>
          <p:cNvSpPr>
            <a:spLocks noChangeAspect="1"/>
          </p:cNvSpPr>
          <p:nvPr/>
        </p:nvSpPr>
        <p:spPr>
          <a:xfrm>
            <a:off x="2386584" y="4462272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Atomic Nuclei">
            <a:extLst>
              <a:ext uri="{FF2B5EF4-FFF2-40B4-BE49-F238E27FC236}">
                <a16:creationId xmlns:a16="http://schemas.microsoft.com/office/drawing/2014/main" id="{195293FC-7638-3DF4-6263-9998D6AC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72" y="1026702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F5A1AE-397C-A767-8068-A1BA6C08FD30}"/>
              </a:ext>
            </a:extLst>
          </p:cNvPr>
          <p:cNvSpPr txBox="1"/>
          <p:nvPr/>
        </p:nvSpPr>
        <p:spPr>
          <a:xfrm>
            <a:off x="2715012" y="1822153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dirty="0"/>
              <a:t> = </a:t>
            </a:r>
            <a:r>
              <a:rPr lang="en-US" sz="2000" i="1" dirty="0"/>
              <a:t>Z</a:t>
            </a:r>
            <a:r>
              <a:rPr lang="en-US" sz="2000" dirty="0"/>
              <a:t> + </a:t>
            </a:r>
            <a:r>
              <a:rPr lang="en-US" sz="2000" i="1" dirty="0"/>
              <a:t>N </a:t>
            </a:r>
            <a:endParaRPr lang="en-US" sz="2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AEDBAB-515B-BB5F-6B63-44015C198F54}"/>
              </a:ext>
            </a:extLst>
          </p:cNvPr>
          <p:cNvSpPr>
            <a:spLocks noChangeAspect="1"/>
          </p:cNvSpPr>
          <p:nvPr/>
        </p:nvSpPr>
        <p:spPr>
          <a:xfrm>
            <a:off x="4480560" y="3493008"/>
            <a:ext cx="137160" cy="1371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BE1514-44AE-9789-9D64-343F9E13F1BB}"/>
              </a:ext>
            </a:extLst>
          </p:cNvPr>
          <p:cNvSpPr txBox="1"/>
          <p:nvPr/>
        </p:nvSpPr>
        <p:spPr>
          <a:xfrm>
            <a:off x="4598499" y="357784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132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4025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 animBg="1"/>
      <p:bldP spid="30" grpId="0" animBg="1"/>
      <p:bldP spid="26" grpId="0" animBg="1"/>
      <p:bldP spid="3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9E22F-5B08-080D-C36C-BB5768F7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2097A-B22D-69ED-3D01-0C02863D31E3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1960B-08D0-E31B-C2A9-11D1C5F67A42}"/>
              </a:ext>
            </a:extLst>
          </p:cNvPr>
          <p:cNvSpPr txBox="1"/>
          <p:nvPr/>
        </p:nvSpPr>
        <p:spPr>
          <a:xfrm>
            <a:off x="989128" y="567869"/>
            <a:ext cx="7165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Dependence of the fragment angular momentum on </a:t>
            </a:r>
            <a:r>
              <a:rPr lang="en-US" sz="2400" i="1" dirty="0"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F553A5-7798-FD38-C6E7-C4E1E9E0B993}"/>
              </a:ext>
            </a:extLst>
          </p:cNvPr>
          <p:cNvGrpSpPr/>
          <p:nvPr/>
        </p:nvGrpSpPr>
        <p:grpSpPr>
          <a:xfrm rot="1800000">
            <a:off x="6729036" y="780547"/>
            <a:ext cx="758952" cy="1733356"/>
            <a:chOff x="4163396" y="3354763"/>
            <a:chExt cx="757831" cy="1733356"/>
          </a:xfrm>
        </p:grpSpPr>
        <p:pic>
          <p:nvPicPr>
            <p:cNvPr id="22" name="Picture 2" descr="Nuclear Fission Stock Illustration - Download Image Now - iStock">
              <a:extLst>
                <a:ext uri="{FF2B5EF4-FFF2-40B4-BE49-F238E27FC236}">
                  <a16:creationId xmlns:a16="http://schemas.microsoft.com/office/drawing/2014/main" id="{3F92A901-FC42-41CA-9122-A40C9B68AE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33" t="14814" r="41667" b="63195"/>
            <a:stretch/>
          </p:blipFill>
          <p:spPr bwMode="auto">
            <a:xfrm>
              <a:off x="4288400" y="4466988"/>
              <a:ext cx="622301" cy="621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1973D84-ADD8-042F-EEE4-DB17EBDBF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1283" y="3729884"/>
              <a:ext cx="0" cy="1040462"/>
            </a:xfrm>
            <a:prstGeom prst="straightConnector1">
              <a:avLst/>
            </a:prstGeom>
            <a:ln w="50800">
              <a:solidFill>
                <a:srgbClr val="00D200"/>
              </a:solidFill>
              <a:headEnd type="none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3A060EA2-5A37-BC21-9C13-B968059DB4CE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163396" y="3354763"/>
              <a:ext cx="757831" cy="794451"/>
            </a:xfrm>
            <a:prstGeom prst="arc">
              <a:avLst>
                <a:gd name="adj1" fmla="val 12118898"/>
                <a:gd name="adj2" fmla="val 19994535"/>
              </a:avLst>
            </a:prstGeom>
            <a:ln>
              <a:solidFill>
                <a:srgbClr val="00D2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E20EB19A-9502-EE1E-6ECF-AADCA098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842F6A3-1282-2274-A008-824C0307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4C026CA-3601-103B-6046-D15515B9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8C6121-1E69-CD8C-0E41-F3A6750F2B69}"/>
              </a:ext>
            </a:extLst>
          </p:cNvPr>
          <p:cNvSpPr txBox="1"/>
          <p:nvPr/>
        </p:nvSpPr>
        <p:spPr>
          <a:xfrm>
            <a:off x="7501200" y="1077724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D200"/>
                </a:solidFill>
              </a:rPr>
              <a:t>J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F696E-1F94-D30E-014B-78D4B862D069}"/>
              </a:ext>
            </a:extLst>
          </p:cNvPr>
          <p:cNvSpPr txBox="1"/>
          <p:nvPr/>
        </p:nvSpPr>
        <p:spPr>
          <a:xfrm>
            <a:off x="7134800" y="1863494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104F9-EF87-BFC9-DAC4-6AD63F6F5A75}"/>
              </a:ext>
            </a:extLst>
          </p:cNvPr>
          <p:cNvSpPr txBox="1"/>
          <p:nvPr/>
        </p:nvSpPr>
        <p:spPr>
          <a:xfrm>
            <a:off x="1266484" y="3667704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36FE"/>
                </a:solidFill>
              </a:rPr>
              <a:t>&lt;</a:t>
            </a:r>
            <a:r>
              <a:rPr lang="en-US" sz="2000" i="1" dirty="0">
                <a:solidFill>
                  <a:srgbClr val="0336FE"/>
                </a:solidFill>
              </a:rPr>
              <a:t>E</a:t>
            </a:r>
            <a:r>
              <a:rPr lang="en-US" sz="2000" dirty="0">
                <a:solidFill>
                  <a:srgbClr val="0336FE"/>
                </a:solidFill>
              </a:rPr>
              <a:t>*&gt;(</a:t>
            </a:r>
            <a:r>
              <a:rPr lang="en-US" sz="2000" i="1" dirty="0">
                <a:solidFill>
                  <a:srgbClr val="0336FE"/>
                </a:solidFill>
              </a:rPr>
              <a:t>A</a:t>
            </a:r>
            <a:r>
              <a:rPr lang="en-US" sz="2000" dirty="0">
                <a:solidFill>
                  <a:srgbClr val="0336FE"/>
                </a:solidFill>
              </a:rPr>
              <a:t>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5F34F5-22A3-28C5-2168-066469B3FD61}"/>
              </a:ext>
            </a:extLst>
          </p:cNvPr>
          <p:cNvGrpSpPr/>
          <p:nvPr/>
        </p:nvGrpSpPr>
        <p:grpSpPr>
          <a:xfrm>
            <a:off x="2528447" y="3237024"/>
            <a:ext cx="3374506" cy="1836699"/>
            <a:chOff x="2475998" y="2798265"/>
            <a:chExt cx="3374506" cy="183669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E796AE-A235-C4CF-31A5-393E2AC97F83}"/>
                </a:ext>
              </a:extLst>
            </p:cNvPr>
            <p:cNvGrpSpPr/>
            <p:nvPr/>
          </p:nvGrpSpPr>
          <p:grpSpPr>
            <a:xfrm>
              <a:off x="2475998" y="2798265"/>
              <a:ext cx="3374506" cy="1828858"/>
              <a:chOff x="2475998" y="2798265"/>
              <a:chExt cx="3374506" cy="182885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E3B5A20-BF6E-C153-204F-B1A65D148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0634" r="12578" b="38907"/>
              <a:stretch/>
            </p:blipFill>
            <p:spPr>
              <a:xfrm>
                <a:off x="2475998" y="2798265"/>
                <a:ext cx="3331573" cy="140186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FDA8383-4FCE-06B4-5564-F1E0F786E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9695" r="12578"/>
              <a:stretch/>
            </p:blipFill>
            <p:spPr>
              <a:xfrm>
                <a:off x="2518931" y="4152817"/>
                <a:ext cx="3331573" cy="47430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26DB66-CE78-C24A-B95C-BB2166762F73}"/>
                  </a:ext>
                </a:extLst>
              </p:cNvPr>
              <p:cNvSpPr txBox="1"/>
              <p:nvPr/>
            </p:nvSpPr>
            <p:spPr>
              <a:xfrm>
                <a:off x="4460494" y="2905780"/>
                <a:ext cx="9236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Fragment</a:t>
                </a:r>
              </a:p>
              <a:p>
                <a:r>
                  <a:rPr lang="en-US" sz="1400" dirty="0"/>
                  <a:t>excitation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931D8F-5164-C26B-C59D-476E058D0943}"/>
                </a:ext>
              </a:extLst>
            </p:cNvPr>
            <p:cNvSpPr txBox="1"/>
            <p:nvPr/>
          </p:nvSpPr>
          <p:spPr>
            <a:xfrm>
              <a:off x="5125678" y="4296410"/>
              <a:ext cx="303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A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26DE9B-8948-7106-7725-5CDE7BF6E473}"/>
              </a:ext>
            </a:extLst>
          </p:cNvPr>
          <p:cNvSpPr txBox="1"/>
          <p:nvPr/>
        </p:nvSpPr>
        <p:spPr>
          <a:xfrm>
            <a:off x="6089182" y="3524429"/>
            <a:ext cx="2405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Microcanonical sharing</a:t>
            </a:r>
          </a:p>
          <a:p>
            <a:r>
              <a:rPr lang="en-US" dirty="0"/>
              <a:t>of the excitation energy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E24B73-9B0D-D78F-87AC-538E8723EC01}"/>
              </a:ext>
            </a:extLst>
          </p:cNvPr>
          <p:cNvGrpSpPr/>
          <p:nvPr/>
        </p:nvGrpSpPr>
        <p:grpSpPr>
          <a:xfrm>
            <a:off x="6706390" y="4254959"/>
            <a:ext cx="1050373" cy="480210"/>
            <a:chOff x="6862233" y="2418933"/>
            <a:chExt cx="1464879" cy="62266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066A84-4865-875B-57C6-129343019F13}"/>
                </a:ext>
              </a:extLst>
            </p:cNvPr>
            <p:cNvSpPr/>
            <p:nvPr/>
          </p:nvSpPr>
          <p:spPr>
            <a:xfrm>
              <a:off x="6862233" y="2519337"/>
              <a:ext cx="694770" cy="454812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0606486-32AE-0C35-3FBF-7A5B4DABF721}"/>
                </a:ext>
              </a:extLst>
            </p:cNvPr>
            <p:cNvSpPr/>
            <p:nvPr/>
          </p:nvSpPr>
          <p:spPr>
            <a:xfrm>
              <a:off x="7632342" y="2418933"/>
              <a:ext cx="694770" cy="62266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7F3809-69C5-D112-D544-747D1FEC5430}"/>
              </a:ext>
            </a:extLst>
          </p:cNvPr>
          <p:cNvGrpSpPr/>
          <p:nvPr/>
        </p:nvGrpSpPr>
        <p:grpSpPr>
          <a:xfrm>
            <a:off x="2920168" y="1315075"/>
            <a:ext cx="2953181" cy="1255786"/>
            <a:chOff x="2920168" y="1315075"/>
            <a:chExt cx="2953181" cy="12557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19244F-9E6D-4ECE-9F40-5BD190176E4C}"/>
                </a:ext>
              </a:extLst>
            </p:cNvPr>
            <p:cNvGrpSpPr/>
            <p:nvPr/>
          </p:nvGrpSpPr>
          <p:grpSpPr>
            <a:xfrm>
              <a:off x="2920168" y="2065232"/>
              <a:ext cx="2953181" cy="505629"/>
              <a:chOff x="2767272" y="1382634"/>
              <a:chExt cx="2953181" cy="50562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C053BE-FD44-2B66-33A6-E56E438052F0}"/>
                  </a:ext>
                </a:extLst>
              </p:cNvPr>
              <p:cNvSpPr txBox="1"/>
              <p:nvPr/>
            </p:nvSpPr>
            <p:spPr>
              <a:xfrm>
                <a:off x="2767272" y="1382634"/>
                <a:ext cx="29531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336FE"/>
                    </a:solidFill>
                  </a:rPr>
                  <a:t>&lt; 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J </a:t>
                </a:r>
                <a:r>
                  <a:rPr lang="en-US" sz="2400" dirty="0">
                    <a:solidFill>
                      <a:srgbClr val="0336FE"/>
                    </a:solidFill>
                  </a:rPr>
                  <a:t>&gt;(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A</a:t>
                </a:r>
                <a:r>
                  <a:rPr lang="en-US" sz="2400" dirty="0">
                    <a:solidFill>
                      <a:srgbClr val="0336FE"/>
                    </a:solidFill>
                  </a:rPr>
                  <a:t>)      </a:t>
                </a:r>
                <a:r>
                  <a:rPr lang="en-US" sz="2400" dirty="0">
                    <a:solidFill>
                      <a:srgbClr val="0336FE"/>
                    </a:solidFill>
                    <a:latin typeface="Symbol" pitchFamily="2" charset="2"/>
                  </a:rPr>
                  <a:t>S</a:t>
                </a:r>
                <a:r>
                  <a:rPr lang="en-US" sz="2400" i="1" baseline="-25000" dirty="0">
                    <a:solidFill>
                      <a:srgbClr val="0336FE"/>
                    </a:solidFill>
                  </a:rPr>
                  <a:t>J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 J</a:t>
                </a:r>
                <a:r>
                  <a:rPr lang="en-US" sz="2400" dirty="0">
                    <a:solidFill>
                      <a:srgbClr val="0336FE"/>
                    </a:solidFill>
                    <a:latin typeface="Symbol" pitchFamily="2" charset="2"/>
                  </a:rPr>
                  <a:t> </a:t>
                </a:r>
                <a:r>
                  <a:rPr lang="en-US" sz="2400" dirty="0" err="1">
                    <a:solidFill>
                      <a:srgbClr val="0336FE"/>
                    </a:solidFill>
                    <a:latin typeface="Symbol" pitchFamily="2" charset="2"/>
                  </a:rPr>
                  <a:t>r</a:t>
                </a:r>
                <a:r>
                  <a:rPr lang="en-US" sz="2400" i="1" baseline="-25000" dirty="0" err="1">
                    <a:solidFill>
                      <a:srgbClr val="0336FE"/>
                    </a:solidFill>
                  </a:rPr>
                  <a:t>A</a:t>
                </a:r>
                <a:r>
                  <a:rPr lang="en-US" sz="2400" dirty="0">
                    <a:solidFill>
                      <a:srgbClr val="0336FE"/>
                    </a:solidFill>
                  </a:rPr>
                  <a:t>(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E*,J</a:t>
                </a:r>
                <a:r>
                  <a:rPr lang="en-US" sz="2400" dirty="0">
                    <a:solidFill>
                      <a:srgbClr val="0336FE"/>
                    </a:solidFill>
                  </a:rPr>
                  <a:t>)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0CB97B7-4E56-7849-278C-0022BCBDC878}"/>
                  </a:ext>
                </a:extLst>
              </p:cNvPr>
              <p:cNvSpPr txBox="1"/>
              <p:nvPr/>
            </p:nvSpPr>
            <p:spPr>
              <a:xfrm>
                <a:off x="3759167" y="142659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336FE"/>
                    </a:solidFill>
                  </a:rPr>
                  <a:t>~</a:t>
                </a:r>
                <a:endParaRPr lang="en-US" sz="24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E12CB7-FE76-D4F6-A933-ACBC6C6B48C4}"/>
                </a:ext>
              </a:extLst>
            </p:cNvPr>
            <p:cNvSpPr txBox="1"/>
            <p:nvPr/>
          </p:nvSpPr>
          <p:spPr>
            <a:xfrm>
              <a:off x="2976634" y="1315075"/>
              <a:ext cx="2699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336FE"/>
                  </a:solidFill>
                </a:rPr>
                <a:t>Statistical equilibrium for</a:t>
              </a:r>
            </a:p>
            <a:p>
              <a:r>
                <a:rPr lang="en-US" sz="1800" dirty="0">
                  <a:solidFill>
                    <a:srgbClr val="0336FE"/>
                  </a:solidFill>
                </a:rPr>
                <a:t>each scission configuration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665004F-766C-50D6-EE6D-E4B1EC54EA1C}"/>
              </a:ext>
            </a:extLst>
          </p:cNvPr>
          <p:cNvSpPr/>
          <p:nvPr/>
        </p:nvSpPr>
        <p:spPr>
          <a:xfrm>
            <a:off x="1266483" y="3148948"/>
            <a:ext cx="7228421" cy="2032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2AB6C-038B-7B72-46F4-4BAD53A7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3AA6EA-DA75-BFB3-7D1B-0AD5608E2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78" b="38907"/>
          <a:stretch/>
        </p:blipFill>
        <p:spPr>
          <a:xfrm>
            <a:off x="2380227" y="2264754"/>
            <a:ext cx="3331573" cy="2811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7BB34E-12EA-7F38-4AD2-88248D26EA5E}"/>
              </a:ext>
            </a:extLst>
          </p:cNvPr>
          <p:cNvSpPr txBox="1"/>
          <p:nvPr/>
        </p:nvSpPr>
        <p:spPr>
          <a:xfrm>
            <a:off x="3715035" y="9847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D6FE8-7DFF-838C-BF0F-CF5CCDE9CE10}"/>
              </a:ext>
            </a:extLst>
          </p:cNvPr>
          <p:cNvSpPr txBox="1"/>
          <p:nvPr/>
        </p:nvSpPr>
        <p:spPr>
          <a:xfrm>
            <a:off x="1286902" y="567869"/>
            <a:ext cx="657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 dependence of the fragment angular momentum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3C2D9B-6E81-3EB9-9F0C-9952EF29D9A3}"/>
              </a:ext>
            </a:extLst>
          </p:cNvPr>
          <p:cNvGrpSpPr/>
          <p:nvPr/>
        </p:nvGrpSpPr>
        <p:grpSpPr>
          <a:xfrm>
            <a:off x="1077182" y="2827563"/>
            <a:ext cx="1000595" cy="1756192"/>
            <a:chOff x="932864" y="2096323"/>
            <a:chExt cx="1000595" cy="17561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9EFB42-060F-1757-275F-B18E194080E2}"/>
                </a:ext>
              </a:extLst>
            </p:cNvPr>
            <p:cNvSpPr txBox="1"/>
            <p:nvPr/>
          </p:nvSpPr>
          <p:spPr>
            <a:xfrm>
              <a:off x="932864" y="3452405"/>
              <a:ext cx="1000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336FE"/>
                  </a:solidFill>
                </a:rPr>
                <a:t>&lt;</a:t>
              </a:r>
              <a:r>
                <a:rPr lang="en-US" sz="2000" i="1" dirty="0">
                  <a:solidFill>
                    <a:srgbClr val="0336FE"/>
                  </a:solidFill>
                </a:rPr>
                <a:t>E</a:t>
              </a:r>
              <a:r>
                <a:rPr lang="en-US" sz="2000" dirty="0">
                  <a:solidFill>
                    <a:srgbClr val="0336FE"/>
                  </a:solidFill>
                </a:rPr>
                <a:t>*&gt;(</a:t>
              </a:r>
              <a:r>
                <a:rPr lang="en-US" sz="2000" i="1" dirty="0">
                  <a:solidFill>
                    <a:srgbClr val="0336FE"/>
                  </a:solidFill>
                </a:rPr>
                <a:t>A</a:t>
              </a:r>
              <a:r>
                <a:rPr lang="en-US" sz="2000" dirty="0">
                  <a:solidFill>
                    <a:srgbClr val="0336FE"/>
                  </a:solidFill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457433-31C7-1451-1B53-A507F676E8F9}"/>
                </a:ext>
              </a:extLst>
            </p:cNvPr>
            <p:cNvSpPr txBox="1"/>
            <p:nvPr/>
          </p:nvSpPr>
          <p:spPr>
            <a:xfrm>
              <a:off x="1027441" y="2096323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336FE"/>
                  </a:solidFill>
                </a:rPr>
                <a:t>&lt;</a:t>
              </a:r>
              <a:r>
                <a:rPr lang="en-US" sz="2000" i="1" dirty="0">
                  <a:solidFill>
                    <a:srgbClr val="0336FE"/>
                  </a:solidFill>
                </a:rPr>
                <a:t>J</a:t>
              </a:r>
              <a:r>
                <a:rPr lang="en-US" sz="2000" dirty="0">
                  <a:solidFill>
                    <a:srgbClr val="0336FE"/>
                  </a:solidFill>
                </a:rPr>
                <a:t>&gt;(</a:t>
              </a:r>
              <a:r>
                <a:rPr lang="en-US" sz="2000" i="1" dirty="0">
                  <a:solidFill>
                    <a:srgbClr val="0336FE"/>
                  </a:solidFill>
                </a:rPr>
                <a:t>A</a:t>
              </a:r>
              <a:r>
                <a:rPr lang="en-US" sz="2000" dirty="0">
                  <a:solidFill>
                    <a:srgbClr val="0336FE"/>
                  </a:solidFill>
                </a:rPr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815724-B514-0F4F-ADF5-8F5E58C26CAB}"/>
                </a:ext>
              </a:extLst>
            </p:cNvPr>
            <p:cNvSpPr txBox="1"/>
            <p:nvPr/>
          </p:nvSpPr>
          <p:spPr>
            <a:xfrm rot="16200000">
              <a:off x="1186939" y="268086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=&gt;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1F9124-7333-6EA9-E87A-28495AD3C199}"/>
              </a:ext>
            </a:extLst>
          </p:cNvPr>
          <p:cNvGrpSpPr/>
          <p:nvPr/>
        </p:nvGrpSpPr>
        <p:grpSpPr>
          <a:xfrm>
            <a:off x="5895867" y="2742756"/>
            <a:ext cx="2405723" cy="1953546"/>
            <a:chOff x="6113857" y="2019144"/>
            <a:chExt cx="2405723" cy="19535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72EC90-9D18-4D1F-6FDC-6C7B8A43628C}"/>
                </a:ext>
              </a:extLst>
            </p:cNvPr>
            <p:cNvSpPr txBox="1"/>
            <p:nvPr/>
          </p:nvSpPr>
          <p:spPr>
            <a:xfrm>
              <a:off x="6113857" y="3326359"/>
              <a:ext cx="24057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Microcanonical sharing</a:t>
              </a:r>
            </a:p>
            <a:p>
              <a:r>
                <a:rPr lang="en-US" dirty="0"/>
                <a:t>of the excitation energy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D4B166-9101-C938-8BAF-A9AD6CEECF49}"/>
                </a:ext>
              </a:extLst>
            </p:cNvPr>
            <p:cNvSpPr txBox="1"/>
            <p:nvPr/>
          </p:nvSpPr>
          <p:spPr>
            <a:xfrm>
              <a:off x="6113857" y="2019144"/>
              <a:ext cx="2154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Statistical population</a:t>
              </a:r>
            </a:p>
            <a:p>
              <a:r>
                <a:rPr lang="en-US" dirty="0"/>
                <a:t>of rotational states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2CE70A-F1E2-CF5E-9F34-579B818F8B2F}"/>
                </a:ext>
              </a:extLst>
            </p:cNvPr>
            <p:cNvSpPr txBox="1"/>
            <p:nvPr/>
          </p:nvSpPr>
          <p:spPr>
            <a:xfrm rot="16200000">
              <a:off x="6703368" y="267409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=&gt;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23FA523-CBD2-B7BE-7260-5C5C284708A4}"/>
              </a:ext>
            </a:extLst>
          </p:cNvPr>
          <p:cNvSpPr txBox="1"/>
          <p:nvPr/>
        </p:nvSpPr>
        <p:spPr>
          <a:xfrm>
            <a:off x="3352800" y="3212984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Data:</a:t>
            </a:r>
            <a:r>
              <a:rPr lang="en-US" sz="1200" dirty="0"/>
              <a:t>  J Wilson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</a:p>
          <a:p>
            <a:r>
              <a:rPr lang="en-US" sz="1200" dirty="0"/>
              <a:t>           Nature </a:t>
            </a:r>
            <a:r>
              <a:rPr lang="en-US" sz="1200" b="1" dirty="0"/>
              <a:t>590</a:t>
            </a:r>
            <a:r>
              <a:rPr lang="en-US" sz="1200" dirty="0"/>
              <a:t> (2021) 566</a:t>
            </a:r>
          </a:p>
        </p:txBody>
      </p:sp>
      <p:pic>
        <p:nvPicPr>
          <p:cNvPr id="22" name="Picture 2" descr="Nuclear Fission Stock Illustration - Download Image Now - iStock">
            <a:extLst>
              <a:ext uri="{FF2B5EF4-FFF2-40B4-BE49-F238E27FC236}">
                <a16:creationId xmlns:a16="http://schemas.microsoft.com/office/drawing/2014/main" id="{6C922C0B-10F3-3874-56C1-BF2F38405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14814" r="41667" b="63195"/>
          <a:stretch/>
        </p:blipFill>
        <p:spPr bwMode="auto">
          <a:xfrm rot="1800000">
            <a:off x="8352027" y="3044499"/>
            <a:ext cx="330382" cy="3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7DB1689-BBCB-2008-3E7C-C9641BCA6A26}"/>
              </a:ext>
            </a:extLst>
          </p:cNvPr>
          <p:cNvCxnSpPr>
            <a:cxnSpLocks/>
          </p:cNvCxnSpPr>
          <p:nvPr/>
        </p:nvCxnSpPr>
        <p:spPr>
          <a:xfrm rot="1800000" flipV="1">
            <a:off x="8629300" y="2770392"/>
            <a:ext cx="0" cy="457200"/>
          </a:xfrm>
          <a:prstGeom prst="straightConnector1">
            <a:avLst/>
          </a:prstGeom>
          <a:ln w="34925">
            <a:solidFill>
              <a:srgbClr val="00D200"/>
            </a:solidFill>
            <a:headEnd type="none" w="sm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646075-D51C-EBC4-B343-1FDE3B4170E4}"/>
              </a:ext>
            </a:extLst>
          </p:cNvPr>
          <p:cNvSpPr txBox="1"/>
          <p:nvPr/>
        </p:nvSpPr>
        <p:spPr>
          <a:xfrm>
            <a:off x="1425979" y="5982354"/>
            <a:ext cx="6292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Døssing</a:t>
            </a:r>
            <a:r>
              <a:rPr lang="en-US" sz="1200" dirty="0"/>
              <a:t>, S. </a:t>
            </a:r>
            <a:r>
              <a:rPr lang="en-US" sz="1200" dirty="0" err="1"/>
              <a:t>Åberg</a:t>
            </a:r>
            <a:r>
              <a:rPr lang="en-US" sz="1200" dirty="0"/>
              <a:t>, M. </a:t>
            </a:r>
            <a:r>
              <a:rPr lang="en-US" sz="1200" dirty="0" err="1"/>
              <a:t>Albertsson</a:t>
            </a:r>
            <a:r>
              <a:rPr lang="en-US" sz="1200" dirty="0"/>
              <a:t>, B.G. Carlsson, and J. </a:t>
            </a:r>
            <a:r>
              <a:rPr lang="en-US" sz="1200" dirty="0" err="1"/>
              <a:t>Randrup</a:t>
            </a:r>
            <a:r>
              <a:rPr lang="en-US" sz="1200" dirty="0"/>
              <a:t>, Phys. Rev. C </a:t>
            </a:r>
            <a:r>
              <a:rPr lang="en-US" sz="1200" b="1" dirty="0"/>
              <a:t>109</a:t>
            </a:r>
            <a:r>
              <a:rPr lang="en-US" sz="1200" dirty="0"/>
              <a:t>, 034615 (2024)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E4E58DA2-80FF-1724-8C70-C8DBF19E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10748D25-B9C9-8EB6-1AD5-F6C5DDBC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79DDBF5-4357-E730-66A4-672BC5BD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EB12E6-82D4-0274-E26B-0905D5866E8F}"/>
              </a:ext>
            </a:extLst>
          </p:cNvPr>
          <p:cNvSpPr txBox="1"/>
          <p:nvPr/>
        </p:nvSpPr>
        <p:spPr>
          <a:xfrm>
            <a:off x="8346484" y="2470480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D200"/>
                </a:solidFill>
              </a:rPr>
              <a:t>J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365E8-92BB-C194-14AC-607D9E4F1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95" r="12578"/>
          <a:stretch/>
        </p:blipFill>
        <p:spPr>
          <a:xfrm>
            <a:off x="2423160" y="5029200"/>
            <a:ext cx="3331573" cy="4743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6D36E0-A735-20BC-8367-3E790A381E14}"/>
              </a:ext>
            </a:extLst>
          </p:cNvPr>
          <p:cNvSpPr txBox="1"/>
          <p:nvPr/>
        </p:nvSpPr>
        <p:spPr>
          <a:xfrm>
            <a:off x="5074920" y="5175504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B29372-6750-5C92-34DA-ED899BEF6389}"/>
              </a:ext>
            </a:extLst>
          </p:cNvPr>
          <p:cNvSpPr txBox="1"/>
          <p:nvPr/>
        </p:nvSpPr>
        <p:spPr>
          <a:xfrm>
            <a:off x="3176758" y="2407081"/>
            <a:ext cx="2375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Fragment angular momentum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50ED3F-1F78-345E-099F-2CB006FBD44D}"/>
              </a:ext>
            </a:extLst>
          </p:cNvPr>
          <p:cNvSpPr txBox="1"/>
          <p:nvPr/>
        </p:nvSpPr>
        <p:spPr>
          <a:xfrm>
            <a:off x="4346170" y="3763925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Fragment</a:t>
            </a:r>
          </a:p>
          <a:p>
            <a:r>
              <a:rPr lang="en-US" sz="1400" dirty="0"/>
              <a:t>excitation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3ED8BC-8FD0-3243-6A01-32DC76EA603A}"/>
              </a:ext>
            </a:extLst>
          </p:cNvPr>
          <p:cNvGrpSpPr>
            <a:grpSpLocks noChangeAspect="1"/>
          </p:cNvGrpSpPr>
          <p:nvPr/>
        </p:nvGrpSpPr>
        <p:grpSpPr>
          <a:xfrm>
            <a:off x="8371884" y="4224963"/>
            <a:ext cx="603504" cy="275910"/>
            <a:chOff x="6862233" y="2418933"/>
            <a:chExt cx="1464879" cy="62266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C546F0-D9A9-1B06-287D-A181BE7A64F7}"/>
                </a:ext>
              </a:extLst>
            </p:cNvPr>
            <p:cNvSpPr/>
            <p:nvPr/>
          </p:nvSpPr>
          <p:spPr>
            <a:xfrm>
              <a:off x="6862233" y="2519337"/>
              <a:ext cx="694770" cy="454812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8DCCF8-F1A5-81AC-B0ED-B31900E222A7}"/>
                </a:ext>
              </a:extLst>
            </p:cNvPr>
            <p:cNvSpPr/>
            <p:nvPr/>
          </p:nvSpPr>
          <p:spPr>
            <a:xfrm>
              <a:off x="7632342" y="2418933"/>
              <a:ext cx="694770" cy="62266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EA337-71D9-EC3D-E92E-9D27735BC68A}"/>
              </a:ext>
            </a:extLst>
          </p:cNvPr>
          <p:cNvGrpSpPr/>
          <p:nvPr/>
        </p:nvGrpSpPr>
        <p:grpSpPr>
          <a:xfrm>
            <a:off x="2887864" y="1093242"/>
            <a:ext cx="2953181" cy="1127739"/>
            <a:chOff x="2920168" y="1443122"/>
            <a:chExt cx="2953181" cy="11277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C1DB53-41C4-82D3-E53B-20493C45D4EC}"/>
                </a:ext>
              </a:extLst>
            </p:cNvPr>
            <p:cNvGrpSpPr/>
            <p:nvPr/>
          </p:nvGrpSpPr>
          <p:grpSpPr>
            <a:xfrm>
              <a:off x="2920168" y="2065232"/>
              <a:ext cx="2953181" cy="505629"/>
              <a:chOff x="2767272" y="1382634"/>
              <a:chExt cx="2953181" cy="50562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0E8B9-CB38-F00D-D7AE-A132E99C271D}"/>
                  </a:ext>
                </a:extLst>
              </p:cNvPr>
              <p:cNvSpPr txBox="1"/>
              <p:nvPr/>
            </p:nvSpPr>
            <p:spPr>
              <a:xfrm>
                <a:off x="2767272" y="1382634"/>
                <a:ext cx="29531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336FE"/>
                    </a:solidFill>
                  </a:rPr>
                  <a:t>&lt; 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J </a:t>
                </a:r>
                <a:r>
                  <a:rPr lang="en-US" sz="2400" dirty="0">
                    <a:solidFill>
                      <a:srgbClr val="0336FE"/>
                    </a:solidFill>
                  </a:rPr>
                  <a:t>&gt;(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A</a:t>
                </a:r>
                <a:r>
                  <a:rPr lang="en-US" sz="2400" dirty="0">
                    <a:solidFill>
                      <a:srgbClr val="0336FE"/>
                    </a:solidFill>
                  </a:rPr>
                  <a:t>)      </a:t>
                </a:r>
                <a:r>
                  <a:rPr lang="en-US" sz="2400" dirty="0">
                    <a:solidFill>
                      <a:srgbClr val="0336FE"/>
                    </a:solidFill>
                    <a:latin typeface="Symbol" pitchFamily="2" charset="2"/>
                  </a:rPr>
                  <a:t>S</a:t>
                </a:r>
                <a:r>
                  <a:rPr lang="en-US" sz="2400" i="1" baseline="-25000" dirty="0">
                    <a:solidFill>
                      <a:srgbClr val="0336FE"/>
                    </a:solidFill>
                  </a:rPr>
                  <a:t>J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 J</a:t>
                </a:r>
                <a:r>
                  <a:rPr lang="en-US" sz="2400" dirty="0">
                    <a:solidFill>
                      <a:srgbClr val="0336FE"/>
                    </a:solidFill>
                    <a:latin typeface="Symbol" pitchFamily="2" charset="2"/>
                  </a:rPr>
                  <a:t> </a:t>
                </a:r>
                <a:r>
                  <a:rPr lang="en-US" sz="2400" dirty="0" err="1">
                    <a:solidFill>
                      <a:srgbClr val="0336FE"/>
                    </a:solidFill>
                    <a:latin typeface="Symbol" pitchFamily="2" charset="2"/>
                  </a:rPr>
                  <a:t>r</a:t>
                </a:r>
                <a:r>
                  <a:rPr lang="en-US" sz="2400" i="1" baseline="-25000" dirty="0" err="1">
                    <a:solidFill>
                      <a:srgbClr val="0336FE"/>
                    </a:solidFill>
                  </a:rPr>
                  <a:t>A</a:t>
                </a:r>
                <a:r>
                  <a:rPr lang="en-US" sz="2400" dirty="0">
                    <a:solidFill>
                      <a:srgbClr val="0336FE"/>
                    </a:solidFill>
                  </a:rPr>
                  <a:t>(</a:t>
                </a:r>
                <a:r>
                  <a:rPr lang="en-US" sz="2400" i="1" dirty="0">
                    <a:solidFill>
                      <a:srgbClr val="0336FE"/>
                    </a:solidFill>
                  </a:rPr>
                  <a:t>E*,J</a:t>
                </a:r>
                <a:r>
                  <a:rPr lang="en-US" sz="2400" dirty="0">
                    <a:solidFill>
                      <a:srgbClr val="0336FE"/>
                    </a:solidFill>
                  </a:rPr>
                  <a:t>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C34D66-BB25-F2F6-C98A-8C79AEAFFD61}"/>
                  </a:ext>
                </a:extLst>
              </p:cNvPr>
              <p:cNvSpPr txBox="1"/>
              <p:nvPr/>
            </p:nvSpPr>
            <p:spPr>
              <a:xfrm>
                <a:off x="3759167" y="142659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336FE"/>
                    </a:solidFill>
                  </a:rPr>
                  <a:t>~</a:t>
                </a:r>
                <a:endParaRPr lang="en-US" sz="2400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AA55EA-C2B5-5107-8562-B166A227B3A1}"/>
                </a:ext>
              </a:extLst>
            </p:cNvPr>
            <p:cNvSpPr txBox="1"/>
            <p:nvPr/>
          </p:nvSpPr>
          <p:spPr>
            <a:xfrm>
              <a:off x="3028585" y="1443122"/>
              <a:ext cx="2699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336FE"/>
                  </a:solidFill>
                </a:rPr>
                <a:t>Statistical equilibrium for</a:t>
              </a:r>
            </a:p>
            <a:p>
              <a:r>
                <a:rPr lang="en-US" sz="1800" dirty="0">
                  <a:solidFill>
                    <a:srgbClr val="0336FE"/>
                  </a:solidFill>
                </a:rPr>
                <a:t>each scission configuration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13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5D820-E03C-641A-3AE5-4A98F9A8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ss_delayed.gif">
            <a:extLst>
              <a:ext uri="{FF2B5EF4-FFF2-40B4-BE49-F238E27FC236}">
                <a16:creationId xmlns:a16="http://schemas.microsoft.com/office/drawing/2014/main" id="{F8E3F8AF-5D1C-CFDF-A7B7-4023165B7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" y="1080519"/>
            <a:ext cx="1712879" cy="1328150"/>
          </a:xfrm>
          <a:prstGeom prst="rect">
            <a:avLst/>
          </a:prstGeom>
        </p:spPr>
      </p:pic>
      <p:pic>
        <p:nvPicPr>
          <p:cNvPr id="16" name="Picture 15" descr="IMG_1856.JPG">
            <a:extLst>
              <a:ext uri="{FF2B5EF4-FFF2-40B4-BE49-F238E27FC236}">
                <a16:creationId xmlns:a16="http://schemas.microsoft.com/office/drawing/2014/main" id="{62989BB5-D85F-62F3-AF1A-59C9D52AE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3" t="10560" b="18072"/>
          <a:stretch/>
        </p:blipFill>
        <p:spPr>
          <a:xfrm>
            <a:off x="207549" y="2195213"/>
            <a:ext cx="1222790" cy="691534"/>
          </a:xfrm>
          <a:prstGeom prst="rect">
            <a:avLst/>
          </a:prstGeom>
        </p:spPr>
      </p:pic>
      <p:pic>
        <p:nvPicPr>
          <p:cNvPr id="3" name="Picture 2" descr="nucleus.pdf">
            <a:extLst>
              <a:ext uri="{FF2B5EF4-FFF2-40B4-BE49-F238E27FC236}">
                <a16:creationId xmlns:a16="http://schemas.microsoft.com/office/drawing/2014/main" id="{D23ECA4C-EA4D-70E5-C4D0-ED82B683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91248" y="635551"/>
            <a:ext cx="655392" cy="6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693151-6CF9-7D0B-7F49-3F0F654C9CBC}"/>
              </a:ext>
            </a:extLst>
          </p:cNvPr>
          <p:cNvSpPr txBox="1"/>
          <p:nvPr/>
        </p:nvSpPr>
        <p:spPr>
          <a:xfrm>
            <a:off x="3787811" y="136525"/>
            <a:ext cx="156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336FE"/>
                </a:solidFill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93C69-29B4-C9DF-ABD5-EFC55C558FAB}"/>
              </a:ext>
            </a:extLst>
          </p:cNvPr>
          <p:cNvSpPr txBox="1"/>
          <p:nvPr/>
        </p:nvSpPr>
        <p:spPr>
          <a:xfrm>
            <a:off x="1636179" y="720841"/>
            <a:ext cx="6298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moderate excitations, the nuclear many-body system consists of nearly</a:t>
            </a:r>
          </a:p>
          <a:p>
            <a:r>
              <a:rPr lang="en-US" sz="1600" dirty="0"/>
              <a:t>independent quasi-particles in the evolving effective single-particle field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EDACA-9EA5-8D99-75DE-EEAD4126C07B}"/>
              </a:ext>
            </a:extLst>
          </p:cNvPr>
          <p:cNvSpPr txBox="1"/>
          <p:nvPr/>
        </p:nvSpPr>
        <p:spPr>
          <a:xfrm>
            <a:off x="1636179" y="1440290"/>
            <a:ext cx="5348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time-dependent mean field agitates the quasi-particles,</a:t>
            </a:r>
          </a:p>
          <a:p>
            <a:r>
              <a:rPr lang="en-US" sz="1600" dirty="0"/>
              <a:t>producing a </a:t>
            </a:r>
            <a:r>
              <a:rPr lang="en-US" sz="1600" i="1" dirty="0"/>
              <a:t>strong dissipative force </a:t>
            </a:r>
            <a:r>
              <a:rPr lang="en-US" sz="1600" dirty="0"/>
              <a:t>on the shape evolution</a:t>
            </a:r>
            <a:endParaRPr lang="en-US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0E7B7-519C-0D4D-0798-DD6336381572}"/>
              </a:ext>
            </a:extLst>
          </p:cNvPr>
          <p:cNvSpPr txBox="1"/>
          <p:nvPr/>
        </p:nvSpPr>
        <p:spPr>
          <a:xfrm>
            <a:off x="1636179" y="2159739"/>
            <a:ext cx="5854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that limit, the shape evolution can be simulated as a random walk</a:t>
            </a:r>
          </a:p>
          <a:p>
            <a:r>
              <a:rPr lang="en-US" sz="1600" dirty="0"/>
              <a:t>guided by the local (shape-dependent) </a:t>
            </a:r>
            <a:r>
              <a:rPr lang="en-US" sz="1600" i="1" dirty="0"/>
              <a:t>density of states </a:t>
            </a:r>
            <a:r>
              <a:rPr lang="en-US" sz="1600" dirty="0">
                <a:latin typeface="Symbol" pitchFamily="2" charset="2"/>
              </a:rPr>
              <a:t>r</a:t>
            </a:r>
            <a:r>
              <a:rPr lang="en-US" sz="1600" dirty="0"/>
              <a:t>(</a:t>
            </a:r>
            <a:r>
              <a:rPr lang="en-US" sz="1600" i="1" dirty="0" err="1"/>
              <a:t>E</a:t>
            </a:r>
            <a:r>
              <a:rPr lang="en-US" sz="1600" dirty="0" err="1"/>
              <a:t>;</a:t>
            </a:r>
            <a:r>
              <a:rPr lang="en-US" sz="1600" b="1" i="1" dirty="0" err="1"/>
              <a:t>q</a:t>
            </a:r>
            <a:r>
              <a:rPr lang="en-US" sz="16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806DF-9C0A-50E3-2A23-0D562F388F87}"/>
              </a:ext>
            </a:extLst>
          </p:cNvPr>
          <p:cNvSpPr txBox="1"/>
          <p:nvPr/>
        </p:nvSpPr>
        <p:spPr>
          <a:xfrm>
            <a:off x="1768471" y="5351439"/>
            <a:ext cx="5852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336FE"/>
                </a:solidFill>
              </a:rPr>
              <a:t>The union of (macroscopic) </a:t>
            </a:r>
            <a:r>
              <a:rPr lang="en-US" sz="1600" b="1" i="1" u="sng" dirty="0">
                <a:solidFill>
                  <a:srgbClr val="0336FE"/>
                </a:solidFill>
              </a:rPr>
              <a:t>dynamics</a:t>
            </a:r>
            <a:r>
              <a:rPr lang="en-US" sz="1600" b="1" i="1" dirty="0">
                <a:solidFill>
                  <a:srgbClr val="0336FE"/>
                </a:solidFill>
              </a:rPr>
              <a:t> with (microscopic) </a:t>
            </a:r>
            <a:r>
              <a:rPr lang="en-US" sz="1600" b="1" i="1" u="sng" dirty="0">
                <a:solidFill>
                  <a:srgbClr val="0336FE"/>
                </a:solidFill>
              </a:rPr>
              <a:t>structure</a:t>
            </a:r>
          </a:p>
          <a:p>
            <a:r>
              <a:rPr lang="en-US" sz="1600" b="1" i="1" dirty="0">
                <a:solidFill>
                  <a:srgbClr val="0336FE"/>
                </a:solidFill>
              </a:rPr>
              <a:t>results in a calculational tool with unprecedented predictive power</a:t>
            </a:r>
          </a:p>
        </p:txBody>
      </p:sp>
      <p:pic>
        <p:nvPicPr>
          <p:cNvPr id="6" name="Picture 5" descr="SHE-1.png">
            <a:extLst>
              <a:ext uri="{FF2B5EF4-FFF2-40B4-BE49-F238E27FC236}">
                <a16:creationId xmlns:a16="http://schemas.microsoft.com/office/drawing/2014/main" id="{2BF826C9-38BF-11FD-A8BB-512722B8B9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19123" r="3626" b="14755"/>
          <a:stretch/>
        </p:blipFill>
        <p:spPr>
          <a:xfrm>
            <a:off x="281770" y="3005439"/>
            <a:ext cx="1074348" cy="449246"/>
          </a:xfrm>
          <a:prstGeom prst="rect">
            <a:avLst/>
          </a:prstGeom>
        </p:spPr>
      </p:pic>
      <p:pic>
        <p:nvPicPr>
          <p:cNvPr id="13" name="Picture 12" descr="fig3.pdf">
            <a:extLst>
              <a:ext uri="{FF2B5EF4-FFF2-40B4-BE49-F238E27FC236}">
                <a16:creationId xmlns:a16="http://schemas.microsoft.com/office/drawing/2014/main" id="{B34C5968-8625-4E1A-783C-8AF1C1CCD1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b="11893"/>
          <a:stretch/>
        </p:blipFill>
        <p:spPr>
          <a:xfrm>
            <a:off x="466525" y="4184679"/>
            <a:ext cx="704838" cy="5558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853B042-E349-C7CA-AC0C-DB259D237EC6}"/>
              </a:ext>
            </a:extLst>
          </p:cNvPr>
          <p:cNvGrpSpPr/>
          <p:nvPr/>
        </p:nvGrpSpPr>
        <p:grpSpPr>
          <a:xfrm>
            <a:off x="381878" y="5451448"/>
            <a:ext cx="1022282" cy="477172"/>
            <a:chOff x="266897" y="3201243"/>
            <a:chExt cx="1003853" cy="454676"/>
          </a:xfrm>
        </p:grpSpPr>
        <p:pic>
          <p:nvPicPr>
            <p:cNvPr id="17" name="Picture 2" descr="Amazon.com: Happy Face Vinyl Window Stickers (Yellow 6&quot;) (12 per Pack) :  Home &amp; Kitchen">
              <a:extLst>
                <a:ext uri="{FF2B5EF4-FFF2-40B4-BE49-F238E27FC236}">
                  <a16:creationId xmlns:a16="http://schemas.microsoft.com/office/drawing/2014/main" id="{D8F40944-2A74-565D-3A2E-97B538C77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0000">
              <a:off x="266897" y="3201243"/>
              <a:ext cx="457199" cy="454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mazon.com: Happy Face Vinyl Window Stickers (Yellow 6&quot;) (12 per Pack) :  Home &amp; Kitchen">
              <a:extLst>
                <a:ext uri="{FF2B5EF4-FFF2-40B4-BE49-F238E27FC236}">
                  <a16:creationId xmlns:a16="http://schemas.microsoft.com/office/drawing/2014/main" id="{3FA0D1A9-8BF0-425F-201D-748BA72A7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813549" y="3201245"/>
              <a:ext cx="457201" cy="454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15DC42-50DD-E163-B9A1-C97A4AE12463}"/>
              </a:ext>
            </a:extLst>
          </p:cNvPr>
          <p:cNvGrpSpPr/>
          <p:nvPr/>
        </p:nvGrpSpPr>
        <p:grpSpPr>
          <a:xfrm>
            <a:off x="423376" y="5491202"/>
            <a:ext cx="1023444" cy="459590"/>
            <a:chOff x="291972" y="3387282"/>
            <a:chExt cx="1023444" cy="459590"/>
          </a:xfrm>
        </p:grpSpPr>
        <p:pic>
          <p:nvPicPr>
            <p:cNvPr id="23" name="Picture 6" descr="Angry Face With Horns | Smileys Emotion - Face Negative">
              <a:extLst>
                <a:ext uri="{FF2B5EF4-FFF2-40B4-BE49-F238E27FC236}">
                  <a16:creationId xmlns:a16="http://schemas.microsoft.com/office/drawing/2014/main" id="{660D4538-3391-6A83-AB76-847AB698A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00000">
              <a:off x="858216" y="338728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Angry Face With Horns | Smileys Emotion - Face Negative">
              <a:extLst>
                <a:ext uri="{FF2B5EF4-FFF2-40B4-BE49-F238E27FC236}">
                  <a16:creationId xmlns:a16="http://schemas.microsoft.com/office/drawing/2014/main" id="{5E7E5572-BE43-2E95-7DA9-113EE80F6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291972" y="33896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DBABAE-4B7A-A374-EE60-7C5942D8DD69}"/>
              </a:ext>
            </a:extLst>
          </p:cNvPr>
          <p:cNvGrpSpPr/>
          <p:nvPr/>
        </p:nvGrpSpPr>
        <p:grpSpPr>
          <a:xfrm>
            <a:off x="7481338" y="2886747"/>
            <a:ext cx="1385316" cy="640516"/>
            <a:chOff x="7481338" y="2886747"/>
            <a:chExt cx="1385316" cy="64051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FDA9009-738A-F388-B786-365CB9364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426" y="2886747"/>
              <a:ext cx="1281140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C84E5-1AF9-818C-5289-CA3660F330C4}"/>
                </a:ext>
              </a:extLst>
            </p:cNvPr>
            <p:cNvSpPr txBox="1"/>
            <p:nvPr/>
          </p:nvSpPr>
          <p:spPr>
            <a:xfrm>
              <a:off x="7481338" y="3219486"/>
              <a:ext cx="1385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Milestone paper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245BA72-F395-D0B6-542C-99AA3E3234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804" t="18889" r="28504" b="27778"/>
          <a:stretch/>
        </p:blipFill>
        <p:spPr>
          <a:xfrm rot="16200000">
            <a:off x="505059" y="3400582"/>
            <a:ext cx="627770" cy="838199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A3271F8-915A-4423-9793-39A0EDCB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3FD0358-6747-C6E2-947A-6A7860FF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83F7050-90A4-FB7B-FBCF-838D5577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EFB56-5463-CCCC-C3A9-CF039C115F59}"/>
              </a:ext>
            </a:extLst>
          </p:cNvPr>
          <p:cNvSpPr txBox="1"/>
          <p:nvPr/>
        </p:nvSpPr>
        <p:spPr>
          <a:xfrm>
            <a:off x="1611783" y="3267946"/>
            <a:ext cx="58106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  </a:t>
            </a:r>
            <a:r>
              <a:rPr lang="en-US" sz="1600" dirty="0">
                <a:solidFill>
                  <a:srgbClr val="0336FE"/>
                </a:solidFill>
              </a:rPr>
              <a:t>=&gt; </a:t>
            </a:r>
            <a:r>
              <a:rPr lang="en-US" sz="1600" dirty="0"/>
              <a:t> </a:t>
            </a:r>
            <a:r>
              <a:rPr lang="en-US" sz="1600" i="1" dirty="0"/>
              <a:t>Fission:</a:t>
            </a:r>
            <a:r>
              <a:rPr lang="en-US" sz="1600" dirty="0"/>
              <a:t> fragment mass (&amp; charge) yields:  </a:t>
            </a:r>
            <a:r>
              <a:rPr lang="en-US" sz="1600" i="1" dirty="0"/>
              <a:t>Y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), </a:t>
            </a:r>
            <a:r>
              <a:rPr lang="en-US" sz="1600" i="1" dirty="0"/>
              <a:t> Y</a:t>
            </a:r>
            <a:r>
              <a:rPr lang="en-US" sz="1600" dirty="0"/>
              <a:t>(</a:t>
            </a:r>
            <a:r>
              <a:rPr lang="en-US" sz="1600" i="1" dirty="0"/>
              <a:t>Z</a:t>
            </a:r>
            <a:r>
              <a:rPr lang="en-US" sz="1600" dirty="0"/>
              <a:t>,</a:t>
            </a:r>
            <a:r>
              <a:rPr lang="en-US" sz="1600" i="1"/>
              <a:t>N</a:t>
            </a:r>
            <a:r>
              <a:rPr lang="en-US" sz="1600"/>
              <a:t>);  </a:t>
            </a:r>
            <a:r>
              <a:rPr lang="en-US" sz="1600" dirty="0"/>
              <a:t>TKE(</a:t>
            </a:r>
            <a:r>
              <a:rPr lang="en-US" sz="1600" i="1" dirty="0"/>
              <a:t>A</a:t>
            </a:r>
            <a:r>
              <a:rPr lang="en-US" sz="1600" dirty="0"/>
              <a:t>)</a:t>
            </a:r>
          </a:p>
          <a:p>
            <a:r>
              <a:rPr lang="en-US" sz="1600" dirty="0"/>
              <a:t>    </a:t>
            </a:r>
            <a:r>
              <a:rPr lang="en-US" sz="1600" dirty="0">
                <a:solidFill>
                  <a:srgbClr val="0336FE"/>
                </a:solidFill>
              </a:rPr>
              <a:t>=&gt;</a:t>
            </a:r>
            <a:r>
              <a:rPr lang="en-US" sz="1600" dirty="0"/>
              <a:t>  </a:t>
            </a:r>
            <a:r>
              <a:rPr lang="en-US" sz="1600" i="1" dirty="0"/>
              <a:t>Fusion</a:t>
            </a:r>
            <a:r>
              <a:rPr lang="en-US" sz="1600" dirty="0"/>
              <a:t>:  formation of superheavy nuclei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8AC2D8-A1A1-B7C2-C00E-08BC7F00BC06}"/>
              </a:ext>
            </a:extLst>
          </p:cNvPr>
          <p:cNvSpPr txBox="1"/>
          <p:nvPr/>
        </p:nvSpPr>
        <p:spPr>
          <a:xfrm>
            <a:off x="1621576" y="3906951"/>
            <a:ext cx="6115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336FE"/>
                </a:solidFill>
              </a:rPr>
              <a:t>Refinement:  </a:t>
            </a:r>
            <a:r>
              <a:rPr lang="en-US" sz="1600" dirty="0"/>
              <a:t>Use the shape-dependent </a:t>
            </a:r>
            <a:r>
              <a:rPr lang="en-US" sz="1600" i="1" dirty="0"/>
              <a:t>microscopic</a:t>
            </a:r>
            <a:r>
              <a:rPr lang="en-US" sz="1600" dirty="0"/>
              <a:t> density of states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4BF41-C87C-5840-0593-64002C20C027}"/>
              </a:ext>
            </a:extLst>
          </p:cNvPr>
          <p:cNvSpPr txBox="1"/>
          <p:nvPr/>
        </p:nvSpPr>
        <p:spPr>
          <a:xfrm>
            <a:off x="1611783" y="4181021"/>
            <a:ext cx="66775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   </a:t>
            </a:r>
            <a:r>
              <a:rPr lang="en-US" sz="1600" dirty="0">
                <a:solidFill>
                  <a:srgbClr val="0336FE"/>
                </a:solidFill>
              </a:rPr>
              <a:t>=&gt;</a:t>
            </a:r>
            <a:r>
              <a:rPr lang="en-US" sz="1600" dirty="0"/>
              <a:t>   </a:t>
            </a:r>
            <a:r>
              <a:rPr lang="en-US" sz="1600" i="1" dirty="0"/>
              <a:t>Non</a:t>
            </a:r>
            <a:r>
              <a:rPr lang="en-US" sz="1600" dirty="0"/>
              <a:t>-monotonic energy dependence of </a:t>
            </a:r>
            <a:r>
              <a:rPr lang="en-US" sz="1600" i="1" dirty="0"/>
              <a:t>Y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336FE"/>
                </a:solidFill>
              </a:rPr>
              <a:t>=&gt; </a:t>
            </a:r>
            <a:r>
              <a:rPr lang="en-US" sz="1600" dirty="0"/>
              <a:t>  Division of excitation energy between the fragments:  </a:t>
            </a:r>
            <a:r>
              <a:rPr lang="en-US" sz="1600" i="1" dirty="0"/>
              <a:t>E</a:t>
            </a:r>
            <a:r>
              <a:rPr lang="en-US" sz="1600" baseline="-25000" dirty="0"/>
              <a:t>L</a:t>
            </a:r>
            <a:r>
              <a:rPr lang="en-US" sz="1600" dirty="0"/>
              <a:t>* : </a:t>
            </a:r>
            <a:r>
              <a:rPr lang="en-US" sz="1600" i="1" dirty="0"/>
              <a:t>E</a:t>
            </a:r>
            <a:r>
              <a:rPr lang="en-US" sz="1600" baseline="-25000" dirty="0"/>
              <a:t>H</a:t>
            </a:r>
            <a:r>
              <a:rPr lang="en-US" sz="1600" dirty="0"/>
              <a:t>*,  &lt;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dirty="0"/>
              <a:t>&gt;(</a:t>
            </a:r>
            <a:r>
              <a:rPr lang="en-US" sz="1600" i="1" dirty="0"/>
              <a:t>A</a:t>
            </a:r>
            <a:r>
              <a:rPr lang="en-US" sz="1600" dirty="0"/>
              <a:t>)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336FE"/>
                </a:solidFill>
              </a:rPr>
              <a:t>=&gt;</a:t>
            </a:r>
            <a:r>
              <a:rPr lang="en-US" sz="1600" dirty="0"/>
              <a:t>   The (correlated) fragment angular momenta:  </a:t>
            </a:r>
            <a:r>
              <a:rPr lang="en-US" sz="1600" i="1" dirty="0"/>
              <a:t>P</a:t>
            </a:r>
            <a:r>
              <a:rPr lang="en-US" sz="1600" dirty="0"/>
              <a:t>(</a:t>
            </a:r>
            <a:r>
              <a:rPr lang="en-US" sz="1600" i="1" dirty="0"/>
              <a:t>J</a:t>
            </a:r>
            <a:r>
              <a:rPr lang="en-US" sz="1600" baseline="-25000" dirty="0"/>
              <a:t>L </a:t>
            </a:r>
            <a:r>
              <a:rPr lang="en-US" sz="1600" dirty="0"/>
              <a:t>, </a:t>
            </a:r>
            <a:r>
              <a:rPr lang="en-US" sz="1600" i="1" dirty="0"/>
              <a:t>J</a:t>
            </a:r>
            <a:r>
              <a:rPr lang="en-US" sz="1600" baseline="-25000" dirty="0"/>
              <a:t>H</a:t>
            </a:r>
            <a:r>
              <a:rPr lang="en-US" sz="1600" dirty="0"/>
              <a:t>), incl. &lt;</a:t>
            </a:r>
            <a:r>
              <a:rPr lang="en-US" sz="1600" i="1" dirty="0"/>
              <a:t>J</a:t>
            </a:r>
            <a:r>
              <a:rPr lang="en-US" sz="1600" baseline="-25000" dirty="0"/>
              <a:t>F</a:t>
            </a:r>
            <a:r>
              <a:rPr lang="en-US" sz="1600" dirty="0"/>
              <a:t>&gt;(</a:t>
            </a:r>
            <a:r>
              <a:rPr lang="en-US" sz="1600" i="1" dirty="0"/>
              <a:t>A</a:t>
            </a:r>
            <a:r>
              <a:rPr lang="en-US" sz="1600" dirty="0"/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FA9A01-5276-6976-7AB4-24415815DD67}"/>
              </a:ext>
            </a:extLst>
          </p:cNvPr>
          <p:cNvSpPr/>
          <p:nvPr/>
        </p:nvSpPr>
        <p:spPr>
          <a:xfrm>
            <a:off x="7429138" y="2868840"/>
            <a:ext cx="1504863" cy="691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57AA7-6146-B2D5-4ED3-F690FF3239B8}"/>
              </a:ext>
            </a:extLst>
          </p:cNvPr>
          <p:cNvSpPr txBox="1"/>
          <p:nvPr/>
        </p:nvSpPr>
        <p:spPr>
          <a:xfrm>
            <a:off x="7791043" y="1405868"/>
            <a:ext cx="980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336FE"/>
                </a:solidFill>
              </a:rPr>
              <a:t>Brownian</a:t>
            </a:r>
          </a:p>
          <a:p>
            <a:r>
              <a:rPr lang="en-US" sz="1600" i="1" dirty="0">
                <a:solidFill>
                  <a:srgbClr val="0336FE"/>
                </a:solidFill>
              </a:rPr>
              <a:t>motion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77E93-480C-05C6-5F93-4EEEAF7FDF50}"/>
              </a:ext>
            </a:extLst>
          </p:cNvPr>
          <p:cNvSpPr txBox="1"/>
          <p:nvPr/>
        </p:nvSpPr>
        <p:spPr>
          <a:xfrm>
            <a:off x="7781340" y="5339503"/>
            <a:ext cx="1138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336FE"/>
                </a:solidFill>
              </a:rPr>
              <a:t>No new</a:t>
            </a:r>
          </a:p>
          <a:p>
            <a:r>
              <a:rPr lang="en-US" sz="1600" i="1" dirty="0">
                <a:solidFill>
                  <a:srgbClr val="0336FE"/>
                </a:solidFill>
              </a:rPr>
              <a:t>parameters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7C2D9-8040-7D04-BD0F-3C9DBEBE9DD6}"/>
              </a:ext>
            </a:extLst>
          </p:cNvPr>
          <p:cNvSpPr txBox="1"/>
          <p:nvPr/>
        </p:nvSpPr>
        <p:spPr>
          <a:xfrm>
            <a:off x="1636179" y="2859477"/>
            <a:ext cx="6677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Within this simple framework, the nuclear </a:t>
            </a:r>
            <a:r>
              <a:rPr lang="en-US" sz="1600" i="1" dirty="0"/>
              <a:t>shape evolution </a:t>
            </a:r>
            <a:r>
              <a:rPr lang="en-US" sz="1600" dirty="0"/>
              <a:t>can be calculated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31C8D4-7B9F-031E-A2C3-9BA9EC5D368A}"/>
              </a:ext>
            </a:extLst>
          </p:cNvPr>
          <p:cNvSpPr txBox="1"/>
          <p:nvPr/>
        </p:nvSpPr>
        <p:spPr>
          <a:xfrm>
            <a:off x="7791043" y="223189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336FE"/>
                </a:solidFill>
                <a:latin typeface="Symbol" pitchFamily="2" charset="2"/>
              </a:rPr>
              <a:t>r</a:t>
            </a:r>
            <a:r>
              <a:rPr lang="en-US" sz="1800" dirty="0">
                <a:solidFill>
                  <a:srgbClr val="0336FE"/>
                </a:solidFill>
              </a:rPr>
              <a:t>(</a:t>
            </a:r>
            <a:r>
              <a:rPr lang="en-US" sz="1800" i="1" dirty="0" err="1">
                <a:solidFill>
                  <a:srgbClr val="0336FE"/>
                </a:solidFill>
              </a:rPr>
              <a:t>E</a:t>
            </a:r>
            <a:r>
              <a:rPr lang="en-US" sz="1800" dirty="0" err="1">
                <a:solidFill>
                  <a:srgbClr val="0336FE"/>
                </a:solidFill>
              </a:rPr>
              <a:t>;</a:t>
            </a:r>
            <a:r>
              <a:rPr lang="en-US" sz="1800" b="1" i="1" dirty="0" err="1">
                <a:solidFill>
                  <a:srgbClr val="0336FE"/>
                </a:solidFill>
              </a:rPr>
              <a:t>q</a:t>
            </a:r>
            <a:r>
              <a:rPr lang="en-US" sz="1800" dirty="0">
                <a:solidFill>
                  <a:srgbClr val="0336FE"/>
                </a:solidFill>
              </a:rPr>
              <a:t>)</a:t>
            </a:r>
            <a:endParaRPr lang="en-US" dirty="0">
              <a:solidFill>
                <a:srgbClr val="0336F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8D7598-606A-B610-8881-9AF9F8A1AAFD}"/>
              </a:ext>
            </a:extLst>
          </p:cNvPr>
          <p:cNvSpPr txBox="1"/>
          <p:nvPr/>
        </p:nvSpPr>
        <p:spPr>
          <a:xfrm>
            <a:off x="7789175" y="3836443"/>
            <a:ext cx="110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336FE"/>
                </a:solidFill>
                <a:latin typeface="Symbol" pitchFamily="2" charset="2"/>
              </a:rPr>
              <a:t>r</a:t>
            </a:r>
            <a:r>
              <a:rPr lang="en-US" sz="1800" baseline="-25000" dirty="0" err="1">
                <a:solidFill>
                  <a:srgbClr val="0336FE"/>
                </a:solidFill>
              </a:rPr>
              <a:t>micro</a:t>
            </a:r>
            <a:r>
              <a:rPr lang="en-US" sz="1800" dirty="0">
                <a:solidFill>
                  <a:srgbClr val="0336FE"/>
                </a:solidFill>
              </a:rPr>
              <a:t>(</a:t>
            </a:r>
            <a:r>
              <a:rPr lang="en-US" sz="1800" i="1" dirty="0" err="1">
                <a:solidFill>
                  <a:srgbClr val="0336FE"/>
                </a:solidFill>
              </a:rPr>
              <a:t>E</a:t>
            </a:r>
            <a:r>
              <a:rPr lang="en-US" sz="1800" dirty="0" err="1">
                <a:solidFill>
                  <a:srgbClr val="0336FE"/>
                </a:solidFill>
              </a:rPr>
              <a:t>;</a:t>
            </a:r>
            <a:r>
              <a:rPr lang="en-US" sz="1800" b="1" i="1" dirty="0" err="1">
                <a:solidFill>
                  <a:srgbClr val="0336FE"/>
                </a:solidFill>
              </a:rPr>
              <a:t>q</a:t>
            </a:r>
            <a:r>
              <a:rPr lang="en-US" sz="1800" dirty="0">
                <a:solidFill>
                  <a:srgbClr val="0336FE"/>
                </a:solidFill>
              </a:rPr>
              <a:t>)</a:t>
            </a:r>
            <a:endParaRPr lang="en-US" dirty="0">
              <a:solidFill>
                <a:srgbClr val="0336F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48502BB-A46D-979C-1361-3653FEEC8558}"/>
              </a:ext>
            </a:extLst>
          </p:cNvPr>
          <p:cNvSpPr/>
          <p:nvPr/>
        </p:nvSpPr>
        <p:spPr>
          <a:xfrm>
            <a:off x="5548186" y="3251745"/>
            <a:ext cx="471614" cy="4082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0E2D91-26A5-0EF6-A1FD-E3B138857ECA}"/>
              </a:ext>
            </a:extLst>
          </p:cNvPr>
          <p:cNvSpPr txBox="1"/>
          <p:nvPr/>
        </p:nvSpPr>
        <p:spPr>
          <a:xfrm>
            <a:off x="1787170" y="5963544"/>
            <a:ext cx="4186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Quantum many-body dynamics made tractable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832802-E716-5162-AA57-38B611F28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439" r="12578" b="68709"/>
          <a:stretch/>
        </p:blipFill>
        <p:spPr>
          <a:xfrm>
            <a:off x="330102" y="4791670"/>
            <a:ext cx="977685" cy="5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  <p:bldP spid="11" grpId="0"/>
      <p:bldP spid="22" grpId="0"/>
      <p:bldP spid="31" grpId="0"/>
      <p:bldP spid="5" grpId="0"/>
      <p:bldP spid="14" grpId="0"/>
      <p:bldP spid="12" grpId="0"/>
      <p:bldP spid="29" grpId="0"/>
      <p:bldP spid="33" grpId="0"/>
      <p:bldP spid="34" grpId="1" animBg="1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2DE84-74C6-DCD8-685E-A28EAC3CD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97B89-40DC-4197-565E-E9CD9828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D9963-6AA7-F7AE-4387-2AE29AF3C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60722-93A5-18F4-12D6-9DC5E19F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79A4A-E026-3ACB-A304-08475A9EC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3" y="304800"/>
            <a:ext cx="5399314" cy="963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D5C63C-78EF-32E9-32DE-165647A25B81}"/>
              </a:ext>
            </a:extLst>
          </p:cNvPr>
          <p:cNvSpPr txBox="1"/>
          <p:nvPr/>
        </p:nvSpPr>
        <p:spPr>
          <a:xfrm>
            <a:off x="1466850" y="2384437"/>
            <a:ext cx="621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336FE"/>
                </a:solidFill>
              </a:rPr>
              <a:t>Nuclear Fission as Brownian motion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2BB5F-98C0-0E04-7718-F0651DB1ECF7}"/>
              </a:ext>
            </a:extLst>
          </p:cNvPr>
          <p:cNvSpPr txBox="1"/>
          <p:nvPr/>
        </p:nvSpPr>
        <p:spPr>
          <a:xfrm>
            <a:off x="2527652" y="5734123"/>
            <a:ext cx="397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36FE"/>
                </a:solidFill>
              </a:rPr>
              <a:t>Lawrence Berkeley National Laboratory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017D025-8583-BEF4-0AE9-9DB661456D8F}"/>
              </a:ext>
            </a:extLst>
          </p:cNvPr>
          <p:cNvSpPr txBox="1">
            <a:spLocks/>
          </p:cNvSpPr>
          <p:nvPr/>
        </p:nvSpPr>
        <p:spPr>
          <a:xfrm>
            <a:off x="3239507" y="5207201"/>
            <a:ext cx="2517814" cy="590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 err="1">
                <a:solidFill>
                  <a:srgbClr val="0336FE"/>
                </a:solidFill>
              </a:rPr>
              <a:t>Jørgen</a:t>
            </a:r>
            <a:r>
              <a:rPr lang="en-US" sz="2800" i="1" dirty="0">
                <a:solidFill>
                  <a:srgbClr val="0336FE"/>
                </a:solidFill>
              </a:rPr>
              <a:t> </a:t>
            </a:r>
            <a:r>
              <a:rPr lang="en-US" sz="2800" i="1" dirty="0" err="1">
                <a:solidFill>
                  <a:srgbClr val="0336FE"/>
                </a:solidFill>
              </a:rPr>
              <a:t>Randrup</a:t>
            </a:r>
            <a:endParaRPr lang="en-US" sz="2800" i="1" dirty="0">
              <a:solidFill>
                <a:srgbClr val="0336F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5F928A-2822-A719-4344-9818B2FE7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449"/>
          <a:stretch/>
        </p:blipFill>
        <p:spPr>
          <a:xfrm>
            <a:off x="7427954" y="5319462"/>
            <a:ext cx="1252201" cy="890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423A5A-8B46-FB84-2892-3CA98AD2D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4" y="5239889"/>
            <a:ext cx="909092" cy="895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87CC1D-960C-F0C8-E6AB-DCD4C38679AF}"/>
              </a:ext>
            </a:extLst>
          </p:cNvPr>
          <p:cNvSpPr txBox="1"/>
          <p:nvPr/>
        </p:nvSpPr>
        <p:spPr>
          <a:xfrm>
            <a:off x="1453840" y="2858533"/>
            <a:ext cx="618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Quantum many-body dynamics made tractable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C7082C-78B0-7184-A17C-E9EC504F4F6E}"/>
              </a:ext>
            </a:extLst>
          </p:cNvPr>
          <p:cNvSpPr txBox="1"/>
          <p:nvPr/>
        </p:nvSpPr>
        <p:spPr>
          <a:xfrm>
            <a:off x="2252679" y="1389552"/>
            <a:ext cx="4638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36FE"/>
                </a:solidFill>
              </a:rPr>
              <a:t>Physics Colloquium, Thursday, May 7, 2026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F6DB6-5008-7088-1552-4ED7B05E0D8A}"/>
              </a:ext>
            </a:extLst>
          </p:cNvPr>
          <p:cNvSpPr/>
          <p:nvPr/>
        </p:nvSpPr>
        <p:spPr>
          <a:xfrm>
            <a:off x="2247275" y="3704268"/>
            <a:ext cx="46494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2CC3"/>
                </a:solidFill>
                <a:effectLst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1487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2320-D0FE-ADCC-A334-2701D354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A343A-EC34-C5A9-3060-00B36D98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06490-D412-BE66-8AF6-79D53455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FD8D5-F536-FFFA-6933-C493F674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NuDat 3">
            <a:extLst>
              <a:ext uri="{FF2B5EF4-FFF2-40B4-BE49-F238E27FC236}">
                <a16:creationId xmlns:a16="http://schemas.microsoft.com/office/drawing/2014/main" id="{1EEBAF21-902E-BD98-358A-D4129FFB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31900"/>
            <a:ext cx="63500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EC12E9-5638-90CA-A3CF-43CEC3A6E1A2}"/>
              </a:ext>
            </a:extLst>
          </p:cNvPr>
          <p:cNvSpPr/>
          <p:nvPr/>
        </p:nvSpPr>
        <p:spPr>
          <a:xfrm>
            <a:off x="1752600" y="5234317"/>
            <a:ext cx="6172200" cy="406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2894B5-673C-2EF9-EE8B-B882046A6633}"/>
              </a:ext>
            </a:extLst>
          </p:cNvPr>
          <p:cNvGrpSpPr/>
          <p:nvPr/>
        </p:nvGrpSpPr>
        <p:grpSpPr>
          <a:xfrm>
            <a:off x="1752600" y="4827226"/>
            <a:ext cx="6248400" cy="954440"/>
            <a:chOff x="1752600" y="4827226"/>
            <a:chExt cx="6248400" cy="954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F71041-B723-581C-0CB0-5350ACF1A720}"/>
                </a:ext>
              </a:extLst>
            </p:cNvPr>
            <p:cNvGrpSpPr/>
            <p:nvPr/>
          </p:nvGrpSpPr>
          <p:grpSpPr>
            <a:xfrm>
              <a:off x="1752600" y="4827226"/>
              <a:ext cx="6248400" cy="412265"/>
              <a:chOff x="1752600" y="4827226"/>
              <a:chExt cx="6248400" cy="41226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2DCC2-ABA6-35D2-AF0B-A4774B98EA96}"/>
                  </a:ext>
                </a:extLst>
              </p:cNvPr>
              <p:cNvSpPr txBox="1"/>
              <p:nvPr/>
            </p:nvSpPr>
            <p:spPr>
              <a:xfrm>
                <a:off x="3271394" y="4862162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  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2F9E974-5193-4A61-DA2B-5A66FE6568B0}"/>
                  </a:ext>
                </a:extLst>
              </p:cNvPr>
              <p:cNvGrpSpPr/>
              <p:nvPr/>
            </p:nvGrpSpPr>
            <p:grpSpPr>
              <a:xfrm>
                <a:off x="1752600" y="4827226"/>
                <a:ext cx="6248400" cy="412265"/>
                <a:chOff x="1905000" y="5872778"/>
                <a:chExt cx="6248400" cy="412265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CAA43B1A-9C41-EB1A-94B3-62D4607B4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05000" y="6257183"/>
                  <a:ext cx="6248400" cy="278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55897F5-F092-39A1-422E-A74E3A8C98A1}"/>
                    </a:ext>
                  </a:extLst>
                </p:cNvPr>
                <p:cNvSpPr txBox="1"/>
                <p:nvPr/>
              </p:nvSpPr>
              <p:spPr>
                <a:xfrm>
                  <a:off x="4876800" y="587277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5CB656C-7A2B-E365-01F9-48EF67325490}"/>
                    </a:ext>
                  </a:extLst>
                </p:cNvPr>
                <p:cNvSpPr txBox="1"/>
                <p:nvPr/>
              </p:nvSpPr>
              <p:spPr>
                <a:xfrm>
                  <a:off x="6586330" y="59157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150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1AB1EA-D27B-D9E0-BF4D-8127F6193137}"/>
                </a:ext>
              </a:extLst>
            </p:cNvPr>
            <p:cNvSpPr txBox="1"/>
            <p:nvPr/>
          </p:nvSpPr>
          <p:spPr>
            <a:xfrm>
              <a:off x="3996226" y="5320001"/>
              <a:ext cx="1684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Neutrons  </a:t>
              </a:r>
              <a:r>
                <a:rPr lang="en-US" sz="2400" i="1" dirty="0"/>
                <a:t>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D39C3-27B2-8809-E348-0F0B224AA29A}"/>
              </a:ext>
            </a:extLst>
          </p:cNvPr>
          <p:cNvSpPr/>
          <p:nvPr/>
        </p:nvSpPr>
        <p:spPr>
          <a:xfrm>
            <a:off x="1391474" y="609600"/>
            <a:ext cx="418704" cy="5031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09AA47-6E91-E2CD-02B2-0AB6C8EE2D34}"/>
              </a:ext>
            </a:extLst>
          </p:cNvPr>
          <p:cNvGrpSpPr/>
          <p:nvPr/>
        </p:nvGrpSpPr>
        <p:grpSpPr>
          <a:xfrm>
            <a:off x="1143000" y="652705"/>
            <a:ext cx="1190569" cy="4566539"/>
            <a:chOff x="236074" y="929895"/>
            <a:chExt cx="1190569" cy="45665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28C18E-2468-412E-C544-B781237F6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39" y="929895"/>
              <a:ext cx="26121" cy="4566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DDE3CE-1438-3853-3301-A9E4737468FD}"/>
                </a:ext>
              </a:extLst>
            </p:cNvPr>
            <p:cNvSpPr txBox="1"/>
            <p:nvPr/>
          </p:nvSpPr>
          <p:spPr>
            <a:xfrm rot="16200000">
              <a:off x="-249828" y="3133051"/>
              <a:ext cx="1433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Protons  </a:t>
              </a:r>
              <a:r>
                <a:rPr lang="en-US" sz="2400" i="1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88AA3A-3151-CD99-1290-62965C00B323}"/>
                </a:ext>
              </a:extLst>
            </p:cNvPr>
            <p:cNvSpPr txBox="1"/>
            <p:nvPr/>
          </p:nvSpPr>
          <p:spPr>
            <a:xfrm>
              <a:off x="890919" y="192257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5E20A5-A14D-81C2-CBE0-F80652695F4F}"/>
                </a:ext>
              </a:extLst>
            </p:cNvPr>
            <p:cNvSpPr txBox="1"/>
            <p:nvPr/>
          </p:nvSpPr>
          <p:spPr>
            <a:xfrm>
              <a:off x="908778" y="36703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D31C28F-1B6B-35DF-1AE9-3D242AC61B31}"/>
              </a:ext>
            </a:extLst>
          </p:cNvPr>
          <p:cNvSpPr txBox="1"/>
          <p:nvPr/>
        </p:nvSpPr>
        <p:spPr>
          <a:xfrm>
            <a:off x="3635100" y="285890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Chart of Nuclei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BD09F7-1A7C-B325-933F-708DEE15B246}"/>
              </a:ext>
            </a:extLst>
          </p:cNvPr>
          <p:cNvSpPr txBox="1"/>
          <p:nvPr/>
        </p:nvSpPr>
        <p:spPr>
          <a:xfrm>
            <a:off x="5403137" y="1185584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236</a:t>
            </a:r>
            <a:r>
              <a:rPr lang="en-US" dirty="0"/>
              <a:t>U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BDDE0C-745B-E45D-F61A-2C53E3402EDA}"/>
              </a:ext>
            </a:extLst>
          </p:cNvPr>
          <p:cNvCxnSpPr>
            <a:cxnSpLocks/>
          </p:cNvCxnSpPr>
          <p:nvPr/>
        </p:nvCxnSpPr>
        <p:spPr>
          <a:xfrm>
            <a:off x="6063895" y="1544984"/>
            <a:ext cx="358332" cy="428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D3BA36E-D6F4-FC24-4AEC-95EA03FFC84D}"/>
              </a:ext>
            </a:extLst>
          </p:cNvPr>
          <p:cNvSpPr>
            <a:spLocks/>
          </p:cNvSpPr>
          <p:nvPr/>
        </p:nvSpPr>
        <p:spPr>
          <a:xfrm>
            <a:off x="6492240" y="2011680"/>
            <a:ext cx="18288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77E313-C654-61BA-A653-58C24BF70699}"/>
              </a:ext>
            </a:extLst>
          </p:cNvPr>
          <p:cNvSpPr>
            <a:spLocks noChangeAspect="1"/>
          </p:cNvSpPr>
          <p:nvPr/>
        </p:nvSpPr>
        <p:spPr>
          <a:xfrm rot="-1680000">
            <a:off x="4128659" y="3376917"/>
            <a:ext cx="676656" cy="275641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AA9827-AE3D-091D-223F-8C6A9DC9830F}"/>
              </a:ext>
            </a:extLst>
          </p:cNvPr>
          <p:cNvSpPr>
            <a:spLocks noChangeAspect="1"/>
          </p:cNvSpPr>
          <p:nvPr/>
        </p:nvSpPr>
        <p:spPr>
          <a:xfrm rot="-1680000">
            <a:off x="3502958" y="3794942"/>
            <a:ext cx="676656" cy="27432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CC5CB1B-F2AB-0E8D-3767-42E267E20E7A}"/>
              </a:ext>
            </a:extLst>
          </p:cNvPr>
          <p:cNvSpPr>
            <a:spLocks noChangeAspect="1"/>
          </p:cNvSpPr>
          <p:nvPr/>
        </p:nvSpPr>
        <p:spPr>
          <a:xfrm rot="3000000">
            <a:off x="3584448" y="530352"/>
            <a:ext cx="2630023" cy="3901221"/>
          </a:xfrm>
          <a:prstGeom prst="arc">
            <a:avLst>
              <a:gd name="adj1" fmla="val 17916497"/>
              <a:gd name="adj2" fmla="val 4068327"/>
            </a:avLst>
          </a:prstGeom>
          <a:ln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76FFC51F-3119-FD1C-2A36-9A5BC74BD528}"/>
              </a:ext>
            </a:extLst>
          </p:cNvPr>
          <p:cNvSpPr>
            <a:spLocks noChangeAspect="1"/>
          </p:cNvSpPr>
          <p:nvPr/>
        </p:nvSpPr>
        <p:spPr>
          <a:xfrm rot="3000000">
            <a:off x="3931583" y="484627"/>
            <a:ext cx="2343615" cy="3476380"/>
          </a:xfrm>
          <a:prstGeom prst="arc">
            <a:avLst>
              <a:gd name="adj1" fmla="val 18398201"/>
              <a:gd name="adj2" fmla="val 3081409"/>
            </a:avLst>
          </a:prstGeom>
          <a:ln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BFFEA5-352D-6339-FFE0-BA9DE2AE5646}"/>
              </a:ext>
            </a:extLst>
          </p:cNvPr>
          <p:cNvSpPr txBox="1">
            <a:spLocks noChangeAspect="1"/>
          </p:cNvSpPr>
          <p:nvPr/>
        </p:nvSpPr>
        <p:spPr>
          <a:xfrm rot="-2400000">
            <a:off x="5174830" y="3052993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Heavy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41EB03-E67B-28B3-B3A3-1F323F1D51A2}"/>
              </a:ext>
            </a:extLst>
          </p:cNvPr>
          <p:cNvSpPr txBox="1">
            <a:spLocks noChangeAspect="1"/>
          </p:cNvSpPr>
          <p:nvPr/>
        </p:nvSpPr>
        <p:spPr>
          <a:xfrm rot="-1200000">
            <a:off x="4484429" y="3918011"/>
            <a:ext cx="1258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Light</a:t>
            </a:r>
            <a:r>
              <a:rPr lang="en-US" sz="1400" dirty="0"/>
              <a:t> fragment</a:t>
            </a:r>
          </a:p>
        </p:txBody>
      </p:sp>
      <p:pic>
        <p:nvPicPr>
          <p:cNvPr id="9" name="Picture 2" descr="Atomic Nuclei">
            <a:extLst>
              <a:ext uri="{FF2B5EF4-FFF2-40B4-BE49-F238E27FC236}">
                <a16:creationId xmlns:a16="http://schemas.microsoft.com/office/drawing/2014/main" id="{C9B163F8-66F6-D60E-FC7D-558BE227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72" y="1026702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3A52B3-4708-0109-29CE-161F4D1ABAD8}"/>
              </a:ext>
            </a:extLst>
          </p:cNvPr>
          <p:cNvSpPr txBox="1"/>
          <p:nvPr/>
        </p:nvSpPr>
        <p:spPr>
          <a:xfrm>
            <a:off x="2715012" y="1822153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dirty="0"/>
              <a:t> = </a:t>
            </a:r>
            <a:r>
              <a:rPr lang="en-US" sz="2000" i="1" dirty="0"/>
              <a:t>Z</a:t>
            </a:r>
            <a:r>
              <a:rPr lang="en-US" sz="2000" dirty="0"/>
              <a:t> + </a:t>
            </a:r>
            <a:r>
              <a:rPr lang="en-US" sz="2000" i="1" dirty="0"/>
              <a:t>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7151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96A4-DDAD-901E-702D-C24F4B289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5C022-BEF5-7B86-5131-740C5DA6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5209D-BFC5-0BC5-0A29-D776D80C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3EF90-7226-A585-1C59-50ADAA670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BB538-488E-C783-F0D4-8201AA10F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23" t="18950" r="24872" b="16002"/>
          <a:stretch/>
        </p:blipFill>
        <p:spPr>
          <a:xfrm rot="16200000">
            <a:off x="2787481" y="249527"/>
            <a:ext cx="3703732" cy="7754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5BCDE1-FFA2-92EB-67CF-2054FAA9AA70}"/>
              </a:ext>
            </a:extLst>
          </p:cNvPr>
          <p:cNvSpPr txBox="1"/>
          <p:nvPr/>
        </p:nvSpPr>
        <p:spPr>
          <a:xfrm>
            <a:off x="1219200" y="5931242"/>
            <a:ext cx="1997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Illustration by </a:t>
            </a:r>
            <a:r>
              <a:rPr lang="en-US" sz="1100" i="1" dirty="0"/>
              <a:t>Pierre </a:t>
            </a:r>
            <a:r>
              <a:rPr lang="en-US" sz="1100" i="1" dirty="0" err="1"/>
              <a:t>Morfouace</a:t>
            </a:r>
            <a:endParaRPr lang="en-US" sz="1100" i="1" dirty="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A121EAE-AF65-BAFF-7D74-73FDD0754988}"/>
              </a:ext>
            </a:extLst>
          </p:cNvPr>
          <p:cNvSpPr>
            <a:spLocks noChangeAspect="1"/>
          </p:cNvSpPr>
          <p:nvPr/>
        </p:nvSpPr>
        <p:spPr>
          <a:xfrm rot="1800000">
            <a:off x="3447010" y="3932327"/>
            <a:ext cx="521207" cy="443108"/>
          </a:xfrm>
          <a:prstGeom prst="arc">
            <a:avLst>
              <a:gd name="adj1" fmla="val 17508085"/>
              <a:gd name="adj2" fmla="val 4955091"/>
            </a:avLst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F7CF8E3-057A-1699-786F-2C910347BB78}"/>
              </a:ext>
            </a:extLst>
          </p:cNvPr>
          <p:cNvSpPr>
            <a:spLocks noChangeAspect="1"/>
          </p:cNvSpPr>
          <p:nvPr/>
        </p:nvSpPr>
        <p:spPr>
          <a:xfrm rot="1800000">
            <a:off x="4217245" y="3459232"/>
            <a:ext cx="521207" cy="443108"/>
          </a:xfrm>
          <a:prstGeom prst="arc">
            <a:avLst>
              <a:gd name="adj1" fmla="val 17508085"/>
              <a:gd name="adj2" fmla="val 5384376"/>
            </a:avLst>
          </a:prstGeom>
          <a:ln>
            <a:solidFill>
              <a:schemeClr val="tx1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1036AB-D33D-7ADC-713D-12185FE45809}"/>
              </a:ext>
            </a:extLst>
          </p:cNvPr>
          <p:cNvCxnSpPr>
            <a:cxnSpLocks/>
          </p:cNvCxnSpPr>
          <p:nvPr/>
        </p:nvCxnSpPr>
        <p:spPr>
          <a:xfrm flipV="1">
            <a:off x="4639347" y="3123997"/>
            <a:ext cx="498005" cy="41754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149290-3B50-0960-7CC6-41CFC64A7408}"/>
              </a:ext>
            </a:extLst>
          </p:cNvPr>
          <p:cNvCxnSpPr>
            <a:cxnSpLocks/>
          </p:cNvCxnSpPr>
          <p:nvPr/>
        </p:nvCxnSpPr>
        <p:spPr>
          <a:xfrm flipH="1">
            <a:off x="2994545" y="4331876"/>
            <a:ext cx="470825" cy="3446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7157306C-2992-356E-1464-F44DF594B8FE}"/>
              </a:ext>
            </a:extLst>
          </p:cNvPr>
          <p:cNvSpPr>
            <a:spLocks noChangeAspect="1"/>
          </p:cNvSpPr>
          <p:nvPr/>
        </p:nvSpPr>
        <p:spPr>
          <a:xfrm rot="1800000">
            <a:off x="5866136" y="3595610"/>
            <a:ext cx="521207" cy="443108"/>
          </a:xfrm>
          <a:prstGeom prst="arc">
            <a:avLst>
              <a:gd name="adj1" fmla="val 17508085"/>
              <a:gd name="adj2" fmla="val 5384376"/>
            </a:avLst>
          </a:prstGeom>
          <a:ln>
            <a:solidFill>
              <a:schemeClr val="tx1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7D275E8-6CB5-2413-BB9F-464639A0573F}"/>
              </a:ext>
            </a:extLst>
          </p:cNvPr>
          <p:cNvSpPr>
            <a:spLocks noChangeAspect="1"/>
          </p:cNvSpPr>
          <p:nvPr/>
        </p:nvSpPr>
        <p:spPr>
          <a:xfrm rot="1800000">
            <a:off x="5223210" y="4005797"/>
            <a:ext cx="521207" cy="443108"/>
          </a:xfrm>
          <a:prstGeom prst="arc">
            <a:avLst>
              <a:gd name="adj1" fmla="val 17508085"/>
              <a:gd name="adj2" fmla="val 4955091"/>
            </a:avLst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76D75-6239-54DF-722F-2C56C7429DD7}"/>
              </a:ext>
            </a:extLst>
          </p:cNvPr>
          <p:cNvSpPr txBox="1"/>
          <p:nvPr/>
        </p:nvSpPr>
        <p:spPr>
          <a:xfrm>
            <a:off x="3163725" y="291797"/>
            <a:ext cx="23118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336FE"/>
                </a:solidFill>
              </a:rPr>
              <a:t>Nuclear fission</a:t>
            </a:r>
          </a:p>
          <a:p>
            <a:r>
              <a:rPr lang="en-US" sz="2400" dirty="0">
                <a:solidFill>
                  <a:srgbClr val="0336FE"/>
                </a:solidFill>
              </a:rPr>
              <a:t> has many stages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FDDBB0-201A-3A74-B574-658520ED6237}"/>
              </a:ext>
            </a:extLst>
          </p:cNvPr>
          <p:cNvSpPr/>
          <p:nvPr/>
        </p:nvSpPr>
        <p:spPr>
          <a:xfrm rot="1200000">
            <a:off x="874121" y="2337155"/>
            <a:ext cx="3050841" cy="1525249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2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C4145-6E63-F70A-F5E5-F7C2A209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28AF98-C3BD-940E-CC04-FA2EDDE0E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19" b="16078"/>
          <a:stretch/>
        </p:blipFill>
        <p:spPr>
          <a:xfrm>
            <a:off x="2591600" y="4501635"/>
            <a:ext cx="3960800" cy="19042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DA9DA-971A-C5E1-190E-2DD47D62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B538E-214C-1F25-87ED-815715CD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092CE-813C-AD9F-A93E-E9048A15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88B34-477E-B310-982E-29D8F580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32" t="22785" r="26646" b="54843"/>
          <a:stretch/>
        </p:blipFill>
        <p:spPr>
          <a:xfrm rot="16200000">
            <a:off x="1819314" y="1838289"/>
            <a:ext cx="1466778" cy="2666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ABD04-CAAC-1D98-8513-C20E796B6A5C}"/>
              </a:ext>
            </a:extLst>
          </p:cNvPr>
          <p:cNvSpPr txBox="1"/>
          <p:nvPr/>
        </p:nvSpPr>
        <p:spPr>
          <a:xfrm>
            <a:off x="3192456" y="291797"/>
            <a:ext cx="2759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336FE"/>
                </a:solidFill>
              </a:rPr>
              <a:t>Nuclear dynamics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F24733-7787-CFE0-E38F-B986B117FB7A}"/>
              </a:ext>
            </a:extLst>
          </p:cNvPr>
          <p:cNvSpPr/>
          <p:nvPr/>
        </p:nvSpPr>
        <p:spPr>
          <a:xfrm rot="1200000">
            <a:off x="874121" y="2337155"/>
            <a:ext cx="3050841" cy="1525249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9E015-7BB5-9A5A-A994-B156F9FE17E0}"/>
              </a:ext>
            </a:extLst>
          </p:cNvPr>
          <p:cNvSpPr txBox="1"/>
          <p:nvPr/>
        </p:nvSpPr>
        <p:spPr>
          <a:xfrm>
            <a:off x="3018869" y="1774607"/>
            <a:ext cx="460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How does a nuclear system evolve?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E2188-613A-E4C6-C674-DCBB71F61DC4}"/>
              </a:ext>
            </a:extLst>
          </p:cNvPr>
          <p:cNvSpPr txBox="1"/>
          <p:nvPr/>
        </p:nvSpPr>
        <p:spPr>
          <a:xfrm>
            <a:off x="1102941" y="4368915"/>
            <a:ext cx="693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Particular challenge:  </a:t>
            </a:r>
            <a:r>
              <a:rPr lang="en-US" sz="2000" dirty="0">
                <a:solidFill>
                  <a:srgbClr val="FF0000"/>
                </a:solidFill>
              </a:rPr>
              <a:t>Many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u="sng" dirty="0">
                <a:solidFill>
                  <a:srgbClr val="FF0000"/>
                </a:solidFill>
              </a:rPr>
              <a:t>very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different evolutions are possible:</a:t>
            </a:r>
          </a:p>
        </p:txBody>
      </p:sp>
    </p:spTree>
    <p:extLst>
      <p:ext uri="{BB962C8B-B14F-4D97-AF65-F5344CB8AC3E}">
        <p14:creationId xmlns:p14="http://schemas.microsoft.com/office/powerpoint/2010/main" val="16288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D572F-5CBC-FD6A-5DA6-DFEC5254E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B66AB-B19B-96E4-2A60-5E7076DD1D18}"/>
              </a:ext>
            </a:extLst>
          </p:cNvPr>
          <p:cNvGrpSpPr/>
          <p:nvPr/>
        </p:nvGrpSpPr>
        <p:grpSpPr>
          <a:xfrm>
            <a:off x="1183456" y="4110931"/>
            <a:ext cx="1498336" cy="885742"/>
            <a:chOff x="1183456" y="4110931"/>
            <a:chExt cx="1498336" cy="88574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6584BD-DCD7-44EA-5294-F256F03849CB}"/>
                </a:ext>
              </a:extLst>
            </p:cNvPr>
            <p:cNvSpPr/>
            <p:nvPr/>
          </p:nvSpPr>
          <p:spPr>
            <a:xfrm>
              <a:off x="1932624" y="4343059"/>
              <a:ext cx="627618" cy="5060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90C1AB-1D81-367B-C484-E341ED359126}"/>
                </a:ext>
              </a:extLst>
            </p:cNvPr>
            <p:cNvSpPr/>
            <p:nvPr/>
          </p:nvSpPr>
          <p:spPr>
            <a:xfrm>
              <a:off x="1444752" y="4315968"/>
              <a:ext cx="627618" cy="5060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riken200812-031.pdf">
              <a:extLst>
                <a:ext uri="{FF2B5EF4-FFF2-40B4-BE49-F238E27FC236}">
                  <a16:creationId xmlns:a16="http://schemas.microsoft.com/office/drawing/2014/main" id="{70193921-94E7-64ED-0D0E-60F53699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493" t="48235" r="24588" b="46471"/>
            <a:stretch>
              <a:fillRect/>
            </a:stretch>
          </p:blipFill>
          <p:spPr>
            <a:xfrm>
              <a:off x="1183456" y="4110931"/>
              <a:ext cx="1498336" cy="88574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31285DB-5931-A216-65C3-B643FD01D336}"/>
              </a:ext>
            </a:extLst>
          </p:cNvPr>
          <p:cNvSpPr txBox="1"/>
          <p:nvPr/>
        </p:nvSpPr>
        <p:spPr>
          <a:xfrm>
            <a:off x="1827627" y="136525"/>
            <a:ext cx="548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Nuclear physics refresher: Basic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2D6D1-6F76-4A13-B40E-84315648865B}"/>
              </a:ext>
            </a:extLst>
          </p:cNvPr>
          <p:cNvSpPr txBox="1"/>
          <p:nvPr/>
        </p:nvSpPr>
        <p:spPr>
          <a:xfrm>
            <a:off x="762000" y="775124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Macroscopic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tomic Nuclei">
            <a:extLst>
              <a:ext uri="{FF2B5EF4-FFF2-40B4-BE49-F238E27FC236}">
                <a16:creationId xmlns:a16="http://schemas.microsoft.com/office/drawing/2014/main" id="{0CA44A2F-CCF9-F816-C0E4-5A84C164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" y="1480663"/>
            <a:ext cx="1112464" cy="8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D89347-3035-4B73-331C-35D1E61017D7}"/>
              </a:ext>
            </a:extLst>
          </p:cNvPr>
          <p:cNvSpPr txBox="1"/>
          <p:nvPr/>
        </p:nvSpPr>
        <p:spPr>
          <a:xfrm>
            <a:off x="1394096" y="1624306"/>
            <a:ext cx="111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Z</a:t>
            </a:r>
            <a:r>
              <a:rPr lang="en-US" sz="1600" dirty="0"/>
              <a:t> protons</a:t>
            </a:r>
          </a:p>
          <a:p>
            <a:r>
              <a:rPr lang="en-US" sz="1600" i="1" dirty="0"/>
              <a:t>N</a:t>
            </a:r>
            <a:r>
              <a:rPr lang="en-US" sz="1600" dirty="0"/>
              <a:t>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87CA8A-DF7A-C264-404A-8AD214F272AA}"/>
              </a:ext>
            </a:extLst>
          </p:cNvPr>
          <p:cNvSpPr txBox="1"/>
          <p:nvPr/>
        </p:nvSpPr>
        <p:spPr>
          <a:xfrm>
            <a:off x="2922702" y="174741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dirty="0"/>
              <a:t> nucleons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6EB9C39-1445-C9F6-0DFE-2CC039051366}"/>
              </a:ext>
            </a:extLst>
          </p:cNvPr>
          <p:cNvSpPr/>
          <p:nvPr/>
        </p:nvSpPr>
        <p:spPr>
          <a:xfrm flipH="1">
            <a:off x="2508988" y="1660124"/>
            <a:ext cx="274955" cy="513138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ACED3-0765-F558-5A70-1E706AF67778}"/>
              </a:ext>
            </a:extLst>
          </p:cNvPr>
          <p:cNvSpPr txBox="1"/>
          <p:nvPr/>
        </p:nvSpPr>
        <p:spPr>
          <a:xfrm>
            <a:off x="206075" y="2904610"/>
            <a:ext cx="3701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36FE"/>
                </a:solidFill>
              </a:rPr>
              <a:t>A nucleus resembles a (uniformly) charged</a:t>
            </a:r>
          </a:p>
          <a:p>
            <a:r>
              <a:rPr lang="en-US" sz="1600" dirty="0">
                <a:solidFill>
                  <a:srgbClr val="0336FE"/>
                </a:solidFill>
              </a:rPr>
              <a:t>(incompressible) deformable </a:t>
            </a:r>
            <a:r>
              <a:rPr lang="en-US" sz="1600" i="1" dirty="0">
                <a:solidFill>
                  <a:srgbClr val="0336FE"/>
                </a:solidFill>
              </a:rPr>
              <a:t>liquid drop</a:t>
            </a:r>
            <a:endParaRPr lang="en-US" sz="1600" dirty="0">
              <a:solidFill>
                <a:srgbClr val="0336F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56BBE2-7287-0B6E-2C6D-A843CD761692}"/>
              </a:ext>
            </a:extLst>
          </p:cNvPr>
          <p:cNvSpPr txBox="1"/>
          <p:nvPr/>
        </p:nvSpPr>
        <p:spPr>
          <a:xfrm>
            <a:off x="226513" y="2627610"/>
            <a:ext cx="334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Gamow 1930,  C.F. von </a:t>
            </a:r>
            <a:r>
              <a:rPr lang="en-US" sz="1400" dirty="0" err="1"/>
              <a:t>Weizsäcker</a:t>
            </a:r>
            <a:r>
              <a:rPr lang="en-US" sz="1400" dirty="0"/>
              <a:t> 1935: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844CE-C968-FF09-C596-2BB6A34A9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Jørgen Randrup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EF245-CA2E-8E65-ED9F-EBBB2FA1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IoPP 2026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A6EFD7B-5D78-54C9-DCC8-AE053636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B38C-E31B-AA4E-AB43-6785776C9D88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B0DE35-A20F-D897-7CE0-B38FEEFA624E}"/>
              </a:ext>
            </a:extLst>
          </p:cNvPr>
          <p:cNvCxnSpPr/>
          <p:nvPr/>
        </p:nvCxnSpPr>
        <p:spPr>
          <a:xfrm>
            <a:off x="4267200" y="999145"/>
            <a:ext cx="0" cy="5016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8CC8198-F3B3-24BD-0E34-843A989A609D}"/>
              </a:ext>
            </a:extLst>
          </p:cNvPr>
          <p:cNvSpPr txBox="1"/>
          <p:nvPr/>
        </p:nvSpPr>
        <p:spPr>
          <a:xfrm>
            <a:off x="5122840" y="775124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336FE"/>
                </a:solidFill>
              </a:rPr>
              <a:t>Microscopic features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7039A6-AF14-B943-3035-2D08DA8C9298}"/>
              </a:ext>
            </a:extLst>
          </p:cNvPr>
          <p:cNvGrpSpPr/>
          <p:nvPr/>
        </p:nvGrpSpPr>
        <p:grpSpPr>
          <a:xfrm>
            <a:off x="226513" y="3618155"/>
            <a:ext cx="3537318" cy="461665"/>
            <a:chOff x="226513" y="3618155"/>
            <a:chExt cx="3537318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DB18DA-DDF2-8D49-2C8D-D11C1D029C03}"/>
                </a:ext>
              </a:extLst>
            </p:cNvPr>
            <p:cNvSpPr txBox="1"/>
            <p:nvPr/>
          </p:nvSpPr>
          <p:spPr>
            <a:xfrm>
              <a:off x="2742398" y="3618155"/>
              <a:ext cx="1021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SHAPE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E061B8-F2C5-1966-3EC4-790793BFF955}"/>
                </a:ext>
              </a:extLst>
            </p:cNvPr>
            <p:cNvSpPr txBox="1"/>
            <p:nvPr/>
          </p:nvSpPr>
          <p:spPr>
            <a:xfrm>
              <a:off x="226513" y="3679877"/>
              <a:ext cx="2648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336FE"/>
                  </a:solidFill>
                </a:rPr>
                <a:t>=&gt;  A nuclear system has </a:t>
              </a:r>
              <a:r>
                <a:rPr lang="en-US" dirty="0"/>
                <a:t>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7B3CFE0-B30B-DCF1-D6D9-E0C4FAFA7912}"/>
              </a:ext>
            </a:extLst>
          </p:cNvPr>
          <p:cNvSpPr txBox="1"/>
          <p:nvPr/>
        </p:nvSpPr>
        <p:spPr>
          <a:xfrm>
            <a:off x="979635" y="5135865"/>
            <a:ext cx="2185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Many-body dynamics</a:t>
            </a:r>
          </a:p>
          <a:p>
            <a:r>
              <a:rPr lang="en-US" dirty="0">
                <a:solidFill>
                  <a:srgbClr val="FF0000"/>
                </a:solidFill>
              </a:rPr>
              <a:t> -&gt;  Shape dynamics</a:t>
            </a:r>
          </a:p>
        </p:txBody>
      </p:sp>
    </p:spTree>
    <p:extLst>
      <p:ext uri="{BB962C8B-B14F-4D97-AF65-F5344CB8AC3E}">
        <p14:creationId xmlns:p14="http://schemas.microsoft.com/office/powerpoint/2010/main" val="23631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6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49567</TotalTime>
  <Words>3933</Words>
  <Application>Microsoft Macintosh PowerPoint</Application>
  <PresentationFormat>On-screen Show (4:3)</PresentationFormat>
  <Paragraphs>899</Paragraphs>
  <Slides>53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Cambria Math</vt:lpstr>
      <vt:lpstr>Gulliver</vt:lpstr>
      <vt:lpstr>Helvetica</vt:lpstr>
      <vt:lpstr>Mangal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r-process generates the heavier nuclei, determining the elemental abundances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LBNL 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liquid-gas phase transition</dc:title>
  <dc:creator>Jorgen Randrup</dc:creator>
  <cp:lastModifiedBy>Jørgen Randrup</cp:lastModifiedBy>
  <cp:revision>2161</cp:revision>
  <cp:lastPrinted>2026-05-06T14:37:43Z</cp:lastPrinted>
  <dcterms:created xsi:type="dcterms:W3CDTF">2012-09-27T09:03:56Z</dcterms:created>
  <dcterms:modified xsi:type="dcterms:W3CDTF">2026-05-07T04:00:49Z</dcterms:modified>
</cp:coreProperties>
</file>