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png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54" r:id="rId3"/>
    <p:sldId id="353" r:id="rId4"/>
    <p:sldId id="1861" r:id="rId5"/>
    <p:sldId id="378" r:id="rId6"/>
    <p:sldId id="421" r:id="rId7"/>
    <p:sldId id="343" r:id="rId8"/>
    <p:sldId id="391" r:id="rId9"/>
    <p:sldId id="344" r:id="rId10"/>
    <p:sldId id="298" r:id="rId11"/>
    <p:sldId id="394" r:id="rId12"/>
    <p:sldId id="1860" r:id="rId13"/>
    <p:sldId id="299" r:id="rId14"/>
    <p:sldId id="380" r:id="rId15"/>
    <p:sldId id="379" r:id="rId16"/>
    <p:sldId id="385" r:id="rId17"/>
    <p:sldId id="381" r:id="rId18"/>
    <p:sldId id="1856" r:id="rId19"/>
    <p:sldId id="259" r:id="rId20"/>
    <p:sldId id="260" r:id="rId21"/>
    <p:sldId id="386" r:id="rId22"/>
    <p:sldId id="413" r:id="rId23"/>
    <p:sldId id="412" r:id="rId24"/>
    <p:sldId id="323" r:id="rId25"/>
    <p:sldId id="414" r:id="rId26"/>
    <p:sldId id="1866" r:id="rId27"/>
    <p:sldId id="301" r:id="rId28"/>
    <p:sldId id="304" r:id="rId29"/>
    <p:sldId id="416" r:id="rId30"/>
    <p:sldId id="306" r:id="rId31"/>
    <p:sldId id="389" r:id="rId32"/>
    <p:sldId id="325" r:id="rId33"/>
    <p:sldId id="312" r:id="rId34"/>
    <p:sldId id="328" r:id="rId35"/>
    <p:sldId id="302" r:id="rId36"/>
    <p:sldId id="303" r:id="rId37"/>
    <p:sldId id="360" r:id="rId38"/>
    <p:sldId id="338" r:id="rId39"/>
    <p:sldId id="365" r:id="rId40"/>
    <p:sldId id="268" r:id="rId41"/>
    <p:sldId id="423" r:id="rId42"/>
    <p:sldId id="424" r:id="rId43"/>
    <p:sldId id="426" r:id="rId44"/>
    <p:sldId id="1867" r:id="rId45"/>
    <p:sldId id="355" r:id="rId46"/>
    <p:sldId id="258" r:id="rId47"/>
    <p:sldId id="1857" r:id="rId48"/>
    <p:sldId id="1859" r:id="rId49"/>
    <p:sldId id="1858" r:id="rId50"/>
    <p:sldId id="1853" r:id="rId51"/>
    <p:sldId id="1854" r:id="rId52"/>
    <p:sldId id="1855" r:id="rId53"/>
    <p:sldId id="420" r:id="rId54"/>
    <p:sldId id="1863" r:id="rId55"/>
    <p:sldId id="1864" r:id="rId56"/>
    <p:sldId id="1865" r:id="rId57"/>
    <p:sldId id="1862" r:id="rId58"/>
    <p:sldId id="326" r:id="rId59"/>
    <p:sldId id="305" r:id="rId60"/>
    <p:sldId id="313" r:id="rId61"/>
    <p:sldId id="310" r:id="rId62"/>
    <p:sldId id="318" r:id="rId63"/>
    <p:sldId id="366" r:id="rId64"/>
    <p:sldId id="361" r:id="rId65"/>
    <p:sldId id="347" r:id="rId66"/>
    <p:sldId id="348" r:id="rId67"/>
    <p:sldId id="352" r:id="rId68"/>
    <p:sldId id="311" r:id="rId69"/>
    <p:sldId id="374" r:id="rId70"/>
    <p:sldId id="375" r:id="rId71"/>
    <p:sldId id="377" r:id="rId72"/>
    <p:sldId id="367" r:id="rId7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793" autoAdjust="0"/>
    <p:restoredTop sz="94660"/>
  </p:normalViewPr>
  <p:slideViewPr>
    <p:cSldViewPr>
      <p:cViewPr>
        <p:scale>
          <a:sx n="130" d="100"/>
          <a:sy n="130" d="100"/>
        </p:scale>
        <p:origin x="-192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9E8A1-0F82-4BC3-A37F-74152CD45E7C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22565-2465-44F4-A821-EDC239E3D7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尽管引力</a:t>
            </a:r>
            <a:r>
              <a:rPr lang="en-US" altLang="zh-CN"/>
              <a:t>/</a:t>
            </a:r>
            <a:r>
              <a:rPr lang="zh-CN" altLang="en-US"/>
              <a:t>规范对应的研究取得了很大的进展（</a:t>
            </a:r>
            <a:r>
              <a:rPr lang="en-US" altLang="zh-CN"/>
              <a:t>12000+</a:t>
            </a:r>
            <a:r>
              <a:rPr lang="zh-CN" altLang="en-US"/>
              <a:t>），其影响扩展到了物理学的很多领域，但这个对应关系本身存在着一些基本问题亟待解决。在理论上，我们希望更好地 理解引力</a:t>
            </a:r>
            <a:r>
              <a:rPr lang="en-US" altLang="zh-CN"/>
              <a:t>/</a:t>
            </a:r>
            <a:r>
              <a:rPr lang="zh-CN" altLang="en-US"/>
              <a:t>规范对应的普适性问题，比如说，对于一个一般的引力系统，如何建立它的全息描述？对于非</a:t>
            </a:r>
            <a:r>
              <a:rPr lang="en-US" altLang="zh-CN"/>
              <a:t>AdS</a:t>
            </a:r>
            <a:r>
              <a:rPr lang="zh-CN" altLang="en-US"/>
              <a:t>的时空，如我们的宇宙，它具有暗能量，可以看作是具有一个正的宇宙学常数，是渐近</a:t>
            </a:r>
            <a:r>
              <a:rPr lang="en-US" altLang="zh-CN"/>
              <a:t>dS</a:t>
            </a:r>
            <a:r>
              <a:rPr lang="zh-CN" altLang="en-US"/>
              <a:t>，它们的全息描述是什么？</a:t>
            </a:r>
            <a:r>
              <a:rPr lang="en-US" altLang="zh-CN"/>
              <a:t>AdS/CFT</a:t>
            </a:r>
            <a:r>
              <a:rPr lang="zh-CN" altLang="en-US"/>
              <a:t>说明量子引力可以通过对偶的场论来定义，这让我们重新思考引力和时空的本质，它们是否是基本的，还是只是一种呈展现象？对于量子场论而言，什么样的量子场论可以有引力的描述，以及如何建立更加准确的对应关系来描述实验现象？这些基本问题都需要我们对引力的全息性有更加深入的理解。</a:t>
            </a:r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F8F104D-EAD3-4217-BF1D-FF20CE75799C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4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近年来的研究发现，纠缠熵也许是理解引力全息性的关键。（美国</a:t>
            </a:r>
            <a:r>
              <a:rPr lang="en-US" altLang="zh-CN"/>
              <a:t>Simons</a:t>
            </a:r>
            <a:r>
              <a:rPr lang="zh-CN" altLang="en-US"/>
              <a:t>几何和物理中心资助了该方向的研究）纠缠是量子系统的典型特征，而纠缠熵是对纠缠程度的度量。考虑一个双粒子系统，粒子具有自旋</a:t>
            </a:r>
            <a:r>
              <a:rPr lang="en-US" altLang="zh-CN"/>
              <a:t>1/2</a:t>
            </a:r>
            <a:r>
              <a:rPr lang="zh-CN" altLang="en-US"/>
              <a:t>。如果系统的波函数可以分解成两个粒子波函数的直积，说明这两个粒子没有纠缠，纠缠熵为</a:t>
            </a:r>
            <a:r>
              <a:rPr lang="en-US" altLang="zh-CN"/>
              <a:t>0.</a:t>
            </a:r>
            <a:r>
              <a:rPr lang="zh-CN" altLang="en-US"/>
              <a:t>而如果这个系统的波函数是</a:t>
            </a:r>
            <a:r>
              <a:rPr lang="en-US" altLang="zh-CN"/>
              <a:t>EPR</a:t>
            </a:r>
            <a:r>
              <a:rPr lang="zh-CN" altLang="en-US"/>
              <a:t>态，则这两个粒子互相纠缠，纠缠熵是</a:t>
            </a:r>
            <a:r>
              <a:rPr lang="en-US" altLang="zh-CN"/>
              <a:t>log2. </a:t>
            </a:r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50712BC-F18D-4C02-A312-2D41BEF6779A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295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43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1192324"/>
            <a:ext cx="8229601" cy="416307"/>
          </a:xfrm>
          <a:prstGeom prst="rect">
            <a:avLst/>
          </a:prstGeom>
        </p:spPr>
        <p:txBody>
          <a:bodyPr/>
          <a:lstStyle>
            <a:lvl1pPr marL="0" indent="0" algn="ctr" defTabSz="294084">
              <a:lnSpc>
                <a:spcPct val="100000"/>
              </a:lnSpc>
              <a:spcBef>
                <a:spcPts val="0"/>
              </a:spcBef>
              <a:buSzTx/>
              <a:buNone/>
              <a:defRPr sz="1568" spc="-15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幻灯片副标题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1371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4154-C99E-46EF-92BF-1F15C72AA343}" type="datetimeFigureOut">
              <a:rPr lang="zh-CN" altLang="en-US" smtClean="0"/>
              <a:pPr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420889"/>
            <a:ext cx="8062664" cy="1500654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Wonderful Physics of Black holes</a:t>
            </a:r>
            <a:br>
              <a:rPr lang="en-US" altLang="zh-CN" b="1" dirty="0"/>
            </a:br>
            <a:endParaRPr lang="zh-CN" altLang="en-US" sz="40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05626" y="3717032"/>
            <a:ext cx="6532748" cy="266429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3600" b="1" dirty="0">
                <a:solidFill>
                  <a:schemeClr val="tx1"/>
                </a:solidFill>
              </a:rPr>
              <a:t>Bin Chen</a:t>
            </a:r>
          </a:p>
          <a:p>
            <a:r>
              <a:rPr lang="en-US" altLang="zh-CN" sz="3600" b="1" dirty="0">
                <a:solidFill>
                  <a:schemeClr val="tx1"/>
                </a:solidFill>
              </a:rPr>
              <a:t>NBU/PKU</a:t>
            </a: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en-US" altLang="zh-CN" sz="2400" dirty="0">
                <a:solidFill>
                  <a:schemeClr val="tx1"/>
                </a:solidFill>
              </a:rPr>
              <a:t>IOPP-CCNU</a:t>
            </a:r>
            <a:r>
              <a:rPr lang="zh-CN" altLang="en-US" sz="2400" dirty="0">
                <a:solidFill>
                  <a:schemeClr val="tx1"/>
                </a:solidFill>
              </a:rPr>
              <a:t>，</a:t>
            </a:r>
            <a:r>
              <a:rPr lang="en-US" altLang="zh-CN" sz="2400" dirty="0">
                <a:solidFill>
                  <a:schemeClr val="tx1"/>
                </a:solidFill>
              </a:rPr>
              <a:t>2026-3-31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30370E-F88A-9CCD-AACC-1FB6075FC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2952328" cy="2179355"/>
          </a:xfrm>
          <a:prstGeom prst="rect">
            <a:avLst/>
          </a:prstGeom>
        </p:spPr>
      </p:pic>
      <p:pic>
        <p:nvPicPr>
          <p:cNvPr id="4" name="Picture 9" descr="geom">
            <a:extLst>
              <a:ext uri="{FF2B5EF4-FFF2-40B4-BE49-F238E27FC236}">
                <a16:creationId xmlns:a16="http://schemas.microsoft.com/office/drawing/2014/main" id="{DFB4BD77-8DC8-7B47-8DE3-5A3A3F7CAD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73" y="0"/>
            <a:ext cx="2414227" cy="22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geom">
            <a:extLst>
              <a:ext uri="{FF2B5EF4-FFF2-40B4-BE49-F238E27FC236}">
                <a16:creationId xmlns:a16="http://schemas.microsoft.com/office/drawing/2014/main" id="{A4DFB268-5534-8F4A-E690-3593FA060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73" y="12608"/>
            <a:ext cx="2414227" cy="22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CN" sz="3600" b="1" dirty="0"/>
              <a:t>Newtonian gravity</a:t>
            </a:r>
            <a:endParaRPr lang="zh-CN" altLang="en-US" sz="3600" b="1" dirty="0"/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28650" y="1556792"/>
            <a:ext cx="8058150" cy="433600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defRPr/>
            </a:pPr>
            <a:r>
              <a:rPr lang="en-US" altLang="zh-CN" sz="2800" b="1" dirty="0"/>
              <a:t>Well developed in 18-19th century</a:t>
            </a:r>
            <a:r>
              <a:rPr lang="zh-CN" altLang="en-US" sz="2800" b="1" dirty="0"/>
              <a:t>：</a:t>
            </a:r>
            <a:r>
              <a:rPr lang="en-US" altLang="zh-CN" sz="2800" b="1" dirty="0"/>
              <a:t>Newton, Laplace, Poisson, Hamilton, et al</a:t>
            </a:r>
            <a:endParaRPr lang="en-US" altLang="zh-CN" sz="2400" b="1" dirty="0">
              <a:solidFill>
                <a:srgbClr val="000C34"/>
              </a:solidFill>
            </a:endParaRPr>
          </a:p>
          <a:p>
            <a:pPr>
              <a:defRPr/>
            </a:pP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defRPr/>
            </a:pPr>
            <a:endParaRPr lang="en-US" altLang="zh-CN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zh-CN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zh-CN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zh-CN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</a:rPr>
              <a:t>Tiny anomaly in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" altLang="zh-CN" sz="2400" b="1" dirty="0">
                <a:solidFill>
                  <a:srgbClr val="FF0000"/>
                </a:solidFill>
              </a:rPr>
              <a:t>perihelion precession of Mercury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9D7020-2CB5-F149-98DC-BDF24529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1" y="3429000"/>
            <a:ext cx="4563258" cy="10647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6A5C90-3D9F-9F46-B95A-A0F6AFBCF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17038"/>
            <a:ext cx="3801814" cy="17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FFC92-8F5F-F2BB-E228-8388F45E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Special Relativity</a:t>
            </a:r>
            <a:r>
              <a:rPr kumimoji="1" lang="zh-CN" altLang="en-US" sz="3600" b="1" dirty="0"/>
              <a:t>（</a:t>
            </a:r>
            <a:r>
              <a:rPr kumimoji="1" lang="en-US" altLang="zh-CN" sz="3600" b="1" dirty="0"/>
              <a:t>1905</a:t>
            </a:r>
            <a:r>
              <a:rPr kumimoji="1" lang="zh-CN" altLang="en-US" sz="3600" b="1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4624E6-A4C0-CA83-4418-3D298F995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800" b="1" dirty="0"/>
              <a:t>Relativistic principle</a:t>
            </a:r>
          </a:p>
          <a:p>
            <a:r>
              <a:rPr kumimoji="1" lang="en-US" altLang="zh-CN" sz="2800" b="1" dirty="0"/>
              <a:t>The speed of light is a constant</a:t>
            </a:r>
          </a:p>
          <a:p>
            <a:endParaRPr kumimoji="1" lang="en-US" altLang="zh-CN" sz="2800" b="1" dirty="0"/>
          </a:p>
          <a:p>
            <a:r>
              <a:rPr kumimoji="1" lang="en-US" altLang="zh-CN" sz="2800" b="1" dirty="0"/>
              <a:t>Time and space is unified into spacetime</a:t>
            </a:r>
          </a:p>
          <a:p>
            <a:r>
              <a:rPr kumimoji="1" lang="en-US" altLang="zh-CN" sz="2800" b="1" dirty="0">
                <a:solidFill>
                  <a:srgbClr val="FF0000"/>
                </a:solidFill>
              </a:rPr>
              <a:t>Flat spacetime</a:t>
            </a:r>
          </a:p>
          <a:p>
            <a:endParaRPr kumimoji="1" lang="en-US" altLang="zh-CN" sz="2800" b="1" dirty="0"/>
          </a:p>
          <a:p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3037BC-9B36-2AEB-5093-F85F4050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69" y="4077072"/>
            <a:ext cx="3952042" cy="26430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C6A3EF9-609D-992C-28B2-35C17F29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68520"/>
            <a:ext cx="2434507" cy="30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07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1E550B-CCB9-55CD-1F44-BCB2007C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zh-CN" b="1" dirty="0"/>
              <a:t>Inconsistency between SR and Newtonian gravity (1908)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14B845-3A7F-DDD9-39D4-397D5148E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1" dirty="0"/>
              <a:t>Newtonian gravity</a:t>
            </a:r>
          </a:p>
          <a:p>
            <a:pPr marL="0" indent="0">
              <a:buNone/>
            </a:pPr>
            <a:r>
              <a:rPr kumimoji="1" lang="en-US" altLang="zh-CN" sz="2400" b="1" dirty="0"/>
              <a:t>     Absolute time</a:t>
            </a:r>
          </a:p>
          <a:p>
            <a:pPr marL="0" indent="0">
              <a:buNone/>
            </a:pPr>
            <a:r>
              <a:rPr kumimoji="1" lang="en-US" altLang="zh-CN" sz="2400" b="1" dirty="0"/>
              <a:t>     Instantaneous propagation</a:t>
            </a:r>
          </a:p>
          <a:p>
            <a:pPr marL="0" indent="0">
              <a:buNone/>
            </a:pPr>
            <a:r>
              <a:rPr kumimoji="1" lang="en-US" altLang="zh-CN" sz="2400" b="1" dirty="0"/>
              <a:t>     Non-relativistic 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Relativistic theory of gravitation?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F508B-97C3-FA2F-EC77-DCC0618E3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56324"/>
            <a:ext cx="4563258" cy="10647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D86DBB-DB66-27AC-B7C3-AF4E25468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9727"/>
            <a:ext cx="1927043" cy="20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0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467544" y="54820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4000" b="1" dirty="0"/>
              <a:t>General Relativity (1915)</a:t>
            </a:r>
            <a:br>
              <a:rPr lang="en-US" altLang="zh-CN" sz="3600" b="1" dirty="0"/>
            </a:br>
            <a:endParaRPr lang="zh-CN" altLang="en-US" sz="3100" b="1" dirty="0"/>
          </a:p>
        </p:txBody>
      </p:sp>
      <p:sp>
        <p:nvSpPr>
          <p:cNvPr id="8195" name="内容占位符 1"/>
          <p:cNvSpPr>
            <a:spLocks noGrp="1"/>
          </p:cNvSpPr>
          <p:nvPr>
            <p:ph idx="1"/>
          </p:nvPr>
        </p:nvSpPr>
        <p:spPr>
          <a:xfrm>
            <a:off x="628650" y="1825625"/>
            <a:ext cx="8191500" cy="4411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zh-CN" sz="2800" b="1" dirty="0"/>
              <a:t>Einstein’s theory about time, space, </a:t>
            </a:r>
          </a:p>
          <a:p>
            <a:pPr marL="0" indent="0">
              <a:buNone/>
              <a:defRPr/>
            </a:pPr>
            <a:r>
              <a:rPr lang="en-US" altLang="zh-CN" sz="2800" b="1" dirty="0"/>
              <a:t>     and gravitation</a:t>
            </a:r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r>
              <a:rPr lang="en-US" altLang="zh-CN" sz="2800" b="1" dirty="0"/>
              <a:t>GR</a:t>
            </a:r>
            <a:r>
              <a:rPr lang="zh-CN" altLang="en-US" sz="2800" b="1" dirty="0"/>
              <a:t>（</a:t>
            </a:r>
            <a:r>
              <a:rPr lang="en-US" altLang="zh-CN" sz="2800" b="1" dirty="0"/>
              <a:t>1915</a:t>
            </a:r>
            <a:r>
              <a:rPr lang="zh-CN" altLang="en-US" sz="2800" b="1" dirty="0"/>
              <a:t>）：</a:t>
            </a:r>
            <a:r>
              <a:rPr lang="en-US" altLang="zh-CN" sz="2800" b="1" dirty="0">
                <a:solidFill>
                  <a:srgbClr val="FF0000"/>
                </a:solidFill>
              </a:rPr>
              <a:t>curved spacetime</a:t>
            </a:r>
          </a:p>
          <a:p>
            <a:pPr>
              <a:defRPr/>
            </a:pPr>
            <a:endParaRPr lang="en-US" altLang="zh-CN" sz="2800" dirty="0"/>
          </a:p>
          <a:p>
            <a:pPr marL="0" indent="0">
              <a:buNone/>
              <a:defRPr/>
            </a:pPr>
            <a:r>
              <a:rPr lang="zh-CN" altLang="en-US" sz="2800" b="1" dirty="0"/>
              <a:t>    </a:t>
            </a:r>
            <a:r>
              <a:rPr lang="en-US" altLang="zh-CN" sz="2800" b="1" dirty="0"/>
              <a:t> gravitation= curvature</a:t>
            </a:r>
            <a:endParaRPr lang="en-US" altLang="zh-CN" sz="2800" b="1" dirty="0">
              <a:solidFill>
                <a:srgbClr val="4D40F2"/>
              </a:solidFill>
            </a:endParaRPr>
          </a:p>
          <a:p>
            <a:pPr>
              <a:defRPr/>
            </a:pPr>
            <a:endParaRPr lang="en-US" altLang="zh-CN" sz="2800" b="1" dirty="0">
              <a:solidFill>
                <a:srgbClr val="4D40F2"/>
              </a:solidFill>
            </a:endParaRPr>
          </a:p>
          <a:p>
            <a:pPr marL="0" indent="0">
              <a:buNone/>
              <a:defRPr/>
            </a:pPr>
            <a:r>
              <a:rPr lang="zh-CN" altLang="en-US" sz="2800" dirty="0"/>
              <a:t>    </a:t>
            </a:r>
            <a:endParaRPr lang="en-US" altLang="zh-CN" sz="2800" dirty="0"/>
          </a:p>
          <a:p>
            <a:pPr marL="0" indent="0">
              <a:buNone/>
              <a:defRPr/>
            </a:pPr>
            <a:r>
              <a:rPr lang="en-US" altLang="zh-CN" sz="2800" dirty="0"/>
              <a:t>   </a:t>
            </a:r>
            <a:r>
              <a:rPr lang="en-US" altLang="zh-CN" sz="2800" b="1" dirty="0">
                <a:solidFill>
                  <a:srgbClr val="FF0000"/>
                </a:solidFill>
              </a:rPr>
              <a:t>Spacetime is dynamical!</a:t>
            </a:r>
          </a:p>
          <a:p>
            <a:pPr>
              <a:defRPr/>
            </a:pPr>
            <a:endParaRPr lang="en-US" altLang="zh-CN" sz="2400" dirty="0"/>
          </a:p>
        </p:txBody>
      </p:sp>
      <p:pic>
        <p:nvPicPr>
          <p:cNvPr id="7172" name="Picture 48" descr="225px-Einstein1921_by_F_Schmutzer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08" y="116632"/>
            <a:ext cx="196130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0" descr="445468b-i1">
            <a:extLst>
              <a:ext uri="{FF2B5EF4-FFF2-40B4-BE49-F238E27FC236}">
                <a16:creationId xmlns:a16="http://schemas.microsoft.com/office/drawing/2014/main" id="{642EB07F-C4B9-8228-FE28-AD093D20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11" y="4149080"/>
            <a:ext cx="357557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9" descr="Einsteineq">
            <a:extLst>
              <a:ext uri="{FF2B5EF4-FFF2-40B4-BE49-F238E27FC236}">
                <a16:creationId xmlns:a16="http://schemas.microsoft.com/office/drawing/2014/main" id="{1FB4B3B1-2AC3-37AE-2435-C97FA5D7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22" y="4869160"/>
            <a:ext cx="2904828" cy="6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2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B6F874-2046-A606-8B43-E2DB1CBC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Relativistic effect</a:t>
            </a:r>
            <a:endParaRPr kumimoji="1" lang="zh-CN" alt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980A4D9-24D0-23F3-9CE5-75117EFF5E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63272" cy="45259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800" b="1" dirty="0"/>
                  <a:t>SR</a:t>
                </a:r>
                <a:r>
                  <a:rPr kumimoji="1" lang="zh-CN" altLang="en-US" sz="2800" b="1" dirty="0"/>
                  <a:t>：</a:t>
                </a:r>
                <a:r>
                  <a:rPr kumimoji="1" lang="en-US" altLang="zh-CN" sz="2800" b="1" dirty="0"/>
                  <a:t>v/c</a:t>
                </a:r>
              </a:p>
              <a:p>
                <a:r>
                  <a:rPr kumimoji="1" lang="en-US" altLang="zh-CN" sz="2800" b="1" dirty="0"/>
                  <a:t>GR</a:t>
                </a:r>
                <a:r>
                  <a:rPr kumimoji="1" lang="zh-CN" altLang="en-US" sz="2800" b="1" dirty="0"/>
                  <a:t>：</a:t>
                </a:r>
                <a:r>
                  <a:rPr kumimoji="1" lang="en-US" altLang="zh-CN" sz="2800" b="1" dirty="0"/>
                  <a:t>in a gravitational system of mass M and scale 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dirty="0"/>
                  <a:t>=GM/Rc</a:t>
                </a:r>
                <a:r>
                  <a:rPr kumimoji="1" lang="en-US" altLang="zh-CN" baseline="30000" dirty="0"/>
                  <a:t>2</a:t>
                </a:r>
              </a:p>
              <a:p>
                <a:endParaRPr kumimoji="1" lang="en-US" altLang="zh-CN" baseline="30000" dirty="0"/>
              </a:p>
              <a:p>
                <a:endParaRPr kumimoji="1" lang="en-US" altLang="zh-CN" baseline="30000" dirty="0"/>
              </a:p>
              <a:p>
                <a:endParaRPr kumimoji="1" lang="en-US" altLang="zh-CN" baseline="30000" dirty="0"/>
              </a:p>
              <a:p>
                <a:endParaRPr kumimoji="1" lang="en-US" altLang="zh-CN" baseline="30000" dirty="0"/>
              </a:p>
              <a:p>
                <a:endParaRPr kumimoji="1" lang="en-US" altLang="zh-CN" baseline="30000" dirty="0"/>
              </a:p>
              <a:p>
                <a:r>
                  <a:rPr kumimoji="1" lang="en-US" altLang="zh-CN" b="1" baseline="30000" dirty="0"/>
                  <a:t>GR has wide applications: GPS, solar system, relativistic astrophysics (neutron star, pulsar, quasar, black holes), cosmology 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980A4D9-24D0-23F3-9CE5-75117EFF5E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63272" cy="4525963"/>
              </a:xfrm>
              <a:blipFill>
                <a:blip r:embed="rId2"/>
                <a:stretch>
                  <a:fillRect l="-1821" t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5">
                <a:extLst>
                  <a:ext uri="{FF2B5EF4-FFF2-40B4-BE49-F238E27FC236}">
                    <a16:creationId xmlns:a16="http://schemas.microsoft.com/office/drawing/2014/main" id="{B9E5BC44-65DB-8A6F-7003-FB2823EAD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9933885"/>
                  </p:ext>
                </p:extLst>
              </p:nvPr>
            </p:nvGraphicFramePr>
            <p:xfrm>
              <a:off x="611560" y="3501008"/>
              <a:ext cx="7992887" cy="11807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5115">
                      <a:extLst>
                        <a:ext uri="{9D8B030D-6E8A-4147-A177-3AD203B41FA5}">
                          <a16:colId xmlns:a16="http://schemas.microsoft.com/office/drawing/2014/main" val="516374509"/>
                        </a:ext>
                      </a:extLst>
                    </a:gridCol>
                    <a:gridCol w="779180">
                      <a:extLst>
                        <a:ext uri="{9D8B030D-6E8A-4147-A177-3AD203B41FA5}">
                          <a16:colId xmlns:a16="http://schemas.microsoft.com/office/drawing/2014/main" val="1130114994"/>
                        </a:ext>
                      </a:extLst>
                    </a:gridCol>
                    <a:gridCol w="1181340">
                      <a:extLst>
                        <a:ext uri="{9D8B030D-6E8A-4147-A177-3AD203B41FA5}">
                          <a16:colId xmlns:a16="http://schemas.microsoft.com/office/drawing/2014/main" val="3203251312"/>
                        </a:ext>
                      </a:extLst>
                    </a:gridCol>
                    <a:gridCol w="1482956">
                      <a:extLst>
                        <a:ext uri="{9D8B030D-6E8A-4147-A177-3AD203B41FA5}">
                          <a16:colId xmlns:a16="http://schemas.microsoft.com/office/drawing/2014/main" val="2705282673"/>
                        </a:ext>
                      </a:extLst>
                    </a:gridCol>
                    <a:gridCol w="1332148">
                      <a:extLst>
                        <a:ext uri="{9D8B030D-6E8A-4147-A177-3AD203B41FA5}">
                          <a16:colId xmlns:a16="http://schemas.microsoft.com/office/drawing/2014/main" val="2397653359"/>
                        </a:ext>
                      </a:extLst>
                    </a:gridCol>
                    <a:gridCol w="1332148">
                      <a:extLst>
                        <a:ext uri="{9D8B030D-6E8A-4147-A177-3AD203B41FA5}">
                          <a16:colId xmlns:a16="http://schemas.microsoft.com/office/drawing/2014/main" val="291456757"/>
                        </a:ext>
                      </a:extLst>
                    </a:gridCol>
                  </a:tblGrid>
                  <a:tr h="59036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Relativistic factor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Earth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Sun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Neutron star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Black hole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Cosmo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7563389"/>
                      </a:ext>
                    </a:extLst>
                  </a:tr>
                  <a:tr h="59036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zh-CN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kumimoji="1" lang="zh-CN" altLang="en-US" i="1" smtClean="0"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dirty="0"/>
                            <a:t>10</a:t>
                          </a:r>
                          <a:r>
                            <a:rPr kumimoji="1" lang="en-US" altLang="zh-CN" baseline="30000" dirty="0"/>
                            <a:t>-9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dirty="0"/>
                            <a:t>10</a:t>
                          </a:r>
                          <a:r>
                            <a:rPr kumimoji="1" lang="en-US" altLang="zh-CN" baseline="30000" dirty="0"/>
                            <a:t>-6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dirty="0"/>
                            <a:t>0.1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23408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5">
                <a:extLst>
                  <a:ext uri="{FF2B5EF4-FFF2-40B4-BE49-F238E27FC236}">
                    <a16:creationId xmlns:a16="http://schemas.microsoft.com/office/drawing/2014/main" id="{B9E5BC44-65DB-8A6F-7003-FB2823EAD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9933885"/>
                  </p:ext>
                </p:extLst>
              </p:nvPr>
            </p:nvGraphicFramePr>
            <p:xfrm>
              <a:off x="611560" y="3501008"/>
              <a:ext cx="7992887" cy="11807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5115">
                      <a:extLst>
                        <a:ext uri="{9D8B030D-6E8A-4147-A177-3AD203B41FA5}">
                          <a16:colId xmlns:a16="http://schemas.microsoft.com/office/drawing/2014/main" val="516374509"/>
                        </a:ext>
                      </a:extLst>
                    </a:gridCol>
                    <a:gridCol w="779180">
                      <a:extLst>
                        <a:ext uri="{9D8B030D-6E8A-4147-A177-3AD203B41FA5}">
                          <a16:colId xmlns:a16="http://schemas.microsoft.com/office/drawing/2014/main" val="1130114994"/>
                        </a:ext>
                      </a:extLst>
                    </a:gridCol>
                    <a:gridCol w="1181340">
                      <a:extLst>
                        <a:ext uri="{9D8B030D-6E8A-4147-A177-3AD203B41FA5}">
                          <a16:colId xmlns:a16="http://schemas.microsoft.com/office/drawing/2014/main" val="3203251312"/>
                        </a:ext>
                      </a:extLst>
                    </a:gridCol>
                    <a:gridCol w="1482956">
                      <a:extLst>
                        <a:ext uri="{9D8B030D-6E8A-4147-A177-3AD203B41FA5}">
                          <a16:colId xmlns:a16="http://schemas.microsoft.com/office/drawing/2014/main" val="2705282673"/>
                        </a:ext>
                      </a:extLst>
                    </a:gridCol>
                    <a:gridCol w="1332148">
                      <a:extLst>
                        <a:ext uri="{9D8B030D-6E8A-4147-A177-3AD203B41FA5}">
                          <a16:colId xmlns:a16="http://schemas.microsoft.com/office/drawing/2014/main" val="2397653359"/>
                        </a:ext>
                      </a:extLst>
                    </a:gridCol>
                    <a:gridCol w="1332148">
                      <a:extLst>
                        <a:ext uri="{9D8B030D-6E8A-4147-A177-3AD203B41FA5}">
                          <a16:colId xmlns:a16="http://schemas.microsoft.com/office/drawing/2014/main" val="291456757"/>
                        </a:ext>
                      </a:extLst>
                    </a:gridCol>
                  </a:tblGrid>
                  <a:tr h="59036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Relativistic factor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Earth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Sun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Neutron star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Black hole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Cosmo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7563389"/>
                      </a:ext>
                    </a:extLst>
                  </a:tr>
                  <a:tr h="59036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71" t="-104255" r="-324161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dirty="0"/>
                            <a:t>10</a:t>
                          </a:r>
                          <a:r>
                            <a:rPr kumimoji="1" lang="en-US" altLang="zh-CN" baseline="30000" dirty="0"/>
                            <a:t>-9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dirty="0"/>
                            <a:t>10</a:t>
                          </a:r>
                          <a:r>
                            <a:rPr kumimoji="1" lang="en-US" altLang="zh-CN" baseline="30000" dirty="0"/>
                            <a:t>-6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dirty="0"/>
                            <a:t>0.1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23408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12330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3C4E5-B6FD-CCA9-9952-BB24DAD0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zh-CN" sz="3600" b="1" dirty="0"/>
              <a:t>Deflection of light: </a:t>
            </a:r>
            <a:br>
              <a:rPr kumimoji="1" lang="en-US" altLang="zh-CN" sz="3600" b="1" dirty="0"/>
            </a:br>
            <a:r>
              <a:rPr kumimoji="1" lang="en-US" altLang="zh-CN" sz="3600" b="1" dirty="0"/>
              <a:t>fundamental principle of gravitational lensing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A2AA507-C40A-B55C-4511-32CB25550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01" y="2204864"/>
            <a:ext cx="4237931" cy="4237931"/>
          </a:xfrm>
        </p:spPr>
      </p:pic>
    </p:spTree>
    <p:extLst>
      <p:ext uri="{BB962C8B-B14F-4D97-AF65-F5344CB8AC3E}">
        <p14:creationId xmlns:p14="http://schemas.microsoft.com/office/powerpoint/2010/main" val="398545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08CAC-F741-16D7-09E2-23258E22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Gravitational redshift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5A12F0A-3928-FCA9-A61C-B3229553A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211618"/>
            <a:ext cx="7139425" cy="4521637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A1F850A-6C33-AC16-EAA0-67237A339C72}"/>
              </a:ext>
            </a:extLst>
          </p:cNvPr>
          <p:cNvSpPr txBox="1"/>
          <p:nvPr/>
        </p:nvSpPr>
        <p:spPr>
          <a:xfrm>
            <a:off x="1115617" y="5937031"/>
            <a:ext cx="685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随着</a:t>
            </a:r>
            <a:r>
              <a:rPr lang="en" altLang="zh-CN" b="1" dirty="0"/>
              <a:t>S2</a:t>
            </a:r>
            <a:r>
              <a:rPr lang="zh-CN" altLang="en-US" b="1" dirty="0"/>
              <a:t>恒星通过银河系中央的黑洞，强大的引力场导致其光线向光谱的红色一端移动 （</a:t>
            </a:r>
            <a:r>
              <a:rPr lang="en-US" altLang="zh-CN" b="1" dirty="0"/>
              <a:t>2018</a:t>
            </a:r>
            <a:r>
              <a:rPr lang="zh-CN" altLang="en-US" b="1" dirty="0"/>
              <a:t>年）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7075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68F50-D504-9C1B-3750-CB93F6C8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Pulsar binary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245ADD-FE39-85F0-8D5B-852C5FA4B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b="1" dirty="0"/>
              <a:t>Pulsar: rotating neutron of high spin</a:t>
            </a:r>
          </a:p>
          <a:p>
            <a:r>
              <a:rPr kumimoji="1" lang="en-US" altLang="zh-CN" sz="2400" b="1" dirty="0"/>
              <a:t>PSR</a:t>
            </a:r>
            <a:r>
              <a:rPr kumimoji="1" lang="zh-CN" altLang="en-US" sz="2400" b="1" dirty="0"/>
              <a:t> </a:t>
            </a:r>
            <a:r>
              <a:rPr kumimoji="1" lang="en" altLang="zh-CN" sz="2400" b="1" dirty="0"/>
              <a:t>B 1913+16</a:t>
            </a:r>
            <a:r>
              <a:rPr kumimoji="1" lang="zh-CN" altLang="en-US" sz="2400" b="1" dirty="0"/>
              <a:t> （</a:t>
            </a:r>
            <a:r>
              <a:rPr kumimoji="1" lang="en-US" altLang="zh-CN" sz="2400" b="1" dirty="0"/>
              <a:t>1974</a:t>
            </a:r>
            <a:r>
              <a:rPr kumimoji="1" lang="zh-CN" altLang="en-US" sz="2400" b="1" dirty="0"/>
              <a:t>）</a:t>
            </a:r>
            <a:endParaRPr kumimoji="1" lang="en-US" altLang="zh-CN" sz="2400" b="1" dirty="0"/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High-precision tests of GR</a:t>
            </a:r>
          </a:p>
          <a:p>
            <a:r>
              <a:rPr kumimoji="1" lang="en-US" altLang="zh-CN" sz="2400" b="1" dirty="0"/>
              <a:t>Significant relativistic effects</a:t>
            </a:r>
          </a:p>
          <a:p>
            <a:r>
              <a:rPr kumimoji="1" lang="en-US" altLang="zh-CN" sz="2400" b="1" dirty="0"/>
              <a:t>Indirect evidence of GW</a:t>
            </a:r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Pulsar-timing array (PTA)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1EFB66-A492-D26F-94F9-2CCC1E815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30564"/>
            <a:ext cx="3466728" cy="2773382"/>
          </a:xfrm>
          <a:prstGeom prst="rect">
            <a:avLst/>
          </a:prstGeo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977C12C-95A5-FED6-6AAA-E21B34AB7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2" y="4513428"/>
            <a:ext cx="1229124" cy="1850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41A212-CD73-FBBB-5ACC-3AA50B4D2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86" y="4513428"/>
            <a:ext cx="1229125" cy="18509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85A447-852A-711A-B611-F2A404688507}"/>
              </a:ext>
            </a:extLst>
          </p:cNvPr>
          <p:cNvSpPr txBox="1"/>
          <p:nvPr/>
        </p:nvSpPr>
        <p:spPr>
          <a:xfrm>
            <a:off x="730262" y="6423981"/>
            <a:ext cx="2761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</a:rPr>
              <a:t>Hulse and Taylor: 1993 Nobel Prize</a:t>
            </a:r>
            <a:endParaRPr kumimoji="1"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96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E94FC-AFE5-ECF3-F8E4-88BEF372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Black holes</a:t>
            </a:r>
            <a:r>
              <a:rPr kumimoji="1" lang="zh-CN" altLang="en-US" sz="3600" b="1" dirty="0"/>
              <a:t>：</a:t>
            </a:r>
            <a:r>
              <a:rPr kumimoji="1" lang="en-US" altLang="zh-CN" sz="3600" b="1" dirty="0"/>
              <a:t>extremely relativistic objects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2ED2D8-0082-0CCD-B535-312CD9C32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800" b="1" dirty="0"/>
              <a:t>Classically, black holes looks totally “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black</a:t>
            </a:r>
            <a:r>
              <a:rPr kumimoji="1" lang="en-US" altLang="zh-CN" sz="2800" b="1" dirty="0"/>
              <a:t>” for an outside observer</a:t>
            </a:r>
          </a:p>
          <a:p>
            <a:endParaRPr kumimoji="1" lang="en-US" altLang="zh-CN" sz="2800" dirty="0"/>
          </a:p>
          <a:p>
            <a:r>
              <a:rPr kumimoji="1" lang="en-US" altLang="zh-CN" sz="2800" b="1" dirty="0"/>
              <a:t>They absorb everything, even photons cannot escape</a:t>
            </a:r>
          </a:p>
          <a:p>
            <a:endParaRPr kumimoji="1" lang="zh-CN" altLang="en-US" dirty="0"/>
          </a:p>
        </p:txBody>
      </p:sp>
      <p:pic>
        <p:nvPicPr>
          <p:cNvPr id="4" name="Picture 4" descr="300px-BH_LMC">
            <a:extLst>
              <a:ext uri="{FF2B5EF4-FFF2-40B4-BE49-F238E27FC236}">
                <a16:creationId xmlns:a16="http://schemas.microsoft.com/office/drawing/2014/main" id="{339BC70C-A9A1-569C-92AB-9E2092B2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8" y="3933055"/>
            <a:ext cx="3337558" cy="267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885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2A8A7-2424-414E-B084-0454AAE96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Black holes in Newtonian gravity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CA2067C-ABA3-5D46-816E-C76B44F4D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435" y="1216299"/>
            <a:ext cx="7381489" cy="220965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CF8014-3397-574F-A239-845C004F0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29000"/>
            <a:ext cx="7499176" cy="362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852E5-29D6-A54D-A07C-529FB69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/>
              <a:t>GW150914</a:t>
            </a:r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01CFEAA-E154-5A46-9DE4-A5C79C9C8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3516"/>
            <a:ext cx="8229600" cy="5232065"/>
          </a:xfrm>
        </p:spPr>
      </p:pic>
    </p:spTree>
    <p:extLst>
      <p:ext uri="{BB962C8B-B14F-4D97-AF65-F5344CB8AC3E}">
        <p14:creationId xmlns:p14="http://schemas.microsoft.com/office/powerpoint/2010/main" val="77284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BCD06-5422-0841-9265-9CB51CB1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Dark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star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83448E0-7899-DB49-8E14-BF4867D1F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520" y="836712"/>
            <a:ext cx="4281421" cy="5400600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7F6E1A1-0CB0-0847-A0F4-07B421A05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8" y="2371725"/>
            <a:ext cx="3362325" cy="9334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20F402-2162-274F-A42A-2DD296EDF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5" y="3686175"/>
            <a:ext cx="21907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4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891E7-6CD0-4E88-0EF0-EA9419BF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Black holes in GR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B228FA-0CA3-3643-8B4C-829AB2F45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b="1" dirty="0"/>
              <a:t>Existence of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(event) horizon</a:t>
            </a:r>
          </a:p>
          <a:p>
            <a:pPr marL="0" indent="0">
              <a:buNone/>
            </a:pPr>
            <a:endParaRPr kumimoji="1" lang="en-US" altLang="zh-CN" sz="2800" b="1" dirty="0"/>
          </a:p>
          <a:p>
            <a:r>
              <a:rPr kumimoji="1" lang="en-US" altLang="zh-CN" sz="2800" b="1" dirty="0">
                <a:solidFill>
                  <a:srgbClr val="FF0000"/>
                </a:solidFill>
              </a:rPr>
              <a:t>Intrinsic singularity </a:t>
            </a:r>
            <a:r>
              <a:rPr kumimoji="1" lang="en-US" altLang="zh-CN" sz="2800" b="1" dirty="0"/>
              <a:t>in black hole</a:t>
            </a:r>
          </a:p>
          <a:p>
            <a:endParaRPr kumimoji="1" lang="en-US" altLang="zh-CN" sz="2800" b="1" dirty="0">
              <a:solidFill>
                <a:srgbClr val="FF0000"/>
              </a:solidFill>
            </a:endParaRPr>
          </a:p>
          <a:p>
            <a:r>
              <a:rPr kumimoji="1" lang="en-US" altLang="zh-CN" sz="2800" b="1" dirty="0"/>
              <a:t>They may be formed from the collapse of star, primordial perturbation, or even in colliders</a:t>
            </a:r>
          </a:p>
          <a:p>
            <a:endParaRPr kumimoji="1" lang="en-US" altLang="zh-CN" sz="2800" b="1" dirty="0"/>
          </a:p>
          <a:p>
            <a:r>
              <a:rPr kumimoji="1" lang="en-US" altLang="zh-CN" sz="2800" b="1" dirty="0"/>
              <a:t>Violent dynamics: merge, accretion, …</a:t>
            </a:r>
            <a:endParaRPr kumimoji="1" lang="zh-CN" altLang="en-US" sz="2800" b="1" dirty="0"/>
          </a:p>
        </p:txBody>
      </p:sp>
      <p:pic>
        <p:nvPicPr>
          <p:cNvPr id="4" name="Picture 9" descr="geom">
            <a:extLst>
              <a:ext uri="{FF2B5EF4-FFF2-40B4-BE49-F238E27FC236}">
                <a16:creationId xmlns:a16="http://schemas.microsoft.com/office/drawing/2014/main" id="{FB0977CC-6533-384E-DA24-0858503EE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99" y="1268760"/>
            <a:ext cx="2262840" cy="20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98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37604E-E7E6-FA45-8921-15209F3F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Frozen star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F25A8D3-CBC8-9E44-8160-415A492FC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169" y="1628180"/>
            <a:ext cx="3308181" cy="4141177"/>
          </a:xfr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88AE60B7-BACF-CC43-324A-484D24A22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60" y="1988840"/>
            <a:ext cx="4084225" cy="3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68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CADD38-F8B9-2C4D-93E9-479B4468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Schwarzschild spacetime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8E1893-960A-1144-9F07-D278E23B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sz="3300" b="1" dirty="0"/>
              <a:t>Spherically symmetric</a:t>
            </a:r>
          </a:p>
          <a:p>
            <a:endParaRPr kumimoji="1" lang="en-US" altLang="zh-CN" dirty="0"/>
          </a:p>
          <a:p>
            <a:r>
              <a:rPr kumimoji="1" lang="en-US" altLang="zh-CN" sz="3300" b="1" dirty="0"/>
              <a:t>Sch. Radius (horizon)</a:t>
            </a:r>
          </a:p>
          <a:p>
            <a:pPr marL="0" indent="0">
              <a:buNone/>
            </a:pPr>
            <a:r>
              <a:rPr lang="en-US" altLang="zh-CN" dirty="0"/>
              <a:t>      </a:t>
            </a:r>
          </a:p>
          <a:p>
            <a:pPr marL="0" indent="0">
              <a:buNone/>
            </a:pPr>
            <a:r>
              <a:rPr lang="en-US" altLang="zh-CN" dirty="0"/>
              <a:t>      </a:t>
            </a:r>
            <a:r>
              <a:rPr lang="en-US" altLang="zh-CN" sz="3100" b="1" dirty="0"/>
              <a:t>For sun</a:t>
            </a:r>
            <a:r>
              <a:rPr lang="zh-CN" altLang="en-US" sz="3100" b="1" dirty="0"/>
              <a:t>，</a:t>
            </a:r>
            <a:r>
              <a:rPr lang="en-US" altLang="zh-CN" sz="3100" b="1" dirty="0"/>
              <a:t>3km; for Earth, 9mm</a:t>
            </a:r>
          </a:p>
          <a:p>
            <a:r>
              <a:rPr kumimoji="1" lang="en-US" altLang="zh-CN" sz="3300" b="1" dirty="0"/>
              <a:t>Intrinsic </a:t>
            </a:r>
            <a:r>
              <a:rPr kumimoji="1" lang="en-US" altLang="zh-CN" sz="3300" b="1" dirty="0">
                <a:solidFill>
                  <a:srgbClr val="FF0000"/>
                </a:solidFill>
              </a:rPr>
              <a:t>singularity</a:t>
            </a:r>
            <a:r>
              <a:rPr kumimoji="1" lang="en-US" altLang="zh-CN" sz="3300" b="1" dirty="0"/>
              <a:t>:  r=0</a:t>
            </a:r>
            <a:endParaRPr kumimoji="1" lang="zh-CN" altLang="en-US" sz="33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51A8E8-7391-3D43-8FC4-85A6388A073C}"/>
              </a:ext>
            </a:extLst>
          </p:cNvPr>
          <p:cNvSpPr txBox="1"/>
          <p:nvPr/>
        </p:nvSpPr>
        <p:spPr>
          <a:xfrm>
            <a:off x="6774005" y="2846388"/>
            <a:ext cx="2188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Karl Schwarzschild (1873-1916)</a:t>
            </a:r>
            <a:endParaRPr kumimoji="1"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8C8E528-ED5F-AA41-9F13-009C9362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05" y="142067"/>
            <a:ext cx="2188724" cy="25717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728D3-2AA7-6E42-BBC4-2287A479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95" y="1427942"/>
            <a:ext cx="5753100" cy="885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77E46D-6392-7F46-B214-549657DBC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771298"/>
            <a:ext cx="1504950" cy="80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4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63312-4840-D842-B461-E5DA84D4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332656"/>
            <a:ext cx="7886700" cy="994172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History of black hole study</a:t>
            </a:r>
            <a:r>
              <a:rPr kumimoji="1" lang="zh-CN" altLang="en-US" sz="3600" b="1" dirty="0"/>
              <a:t>（</a:t>
            </a:r>
            <a:r>
              <a:rPr kumimoji="1" lang="en-US" altLang="zh-CN" sz="3600" b="1" dirty="0"/>
              <a:t>1950s-1964</a:t>
            </a:r>
            <a:r>
              <a:rPr kumimoji="1" lang="zh-CN" altLang="en-US" sz="3600" b="1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F16F45-B20A-1C47-93D0-1DFDF3728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26828"/>
            <a:ext cx="8640960" cy="5198515"/>
          </a:xfrm>
        </p:spPr>
        <p:txBody>
          <a:bodyPr>
            <a:normAutofit fontScale="40000" lnSpcReduction="20000"/>
          </a:bodyPr>
          <a:lstStyle/>
          <a:p>
            <a:r>
              <a:rPr kumimoji="1" lang="en-US" altLang="zh-CN" sz="6000" b="1" dirty="0"/>
              <a:t>Extension of Sch. spacetime</a:t>
            </a:r>
            <a:r>
              <a:rPr kumimoji="1" lang="zh-CN" altLang="en-US" sz="6000" b="1" dirty="0"/>
              <a:t>（</a:t>
            </a:r>
            <a:r>
              <a:rPr kumimoji="1" lang="en-US" altLang="zh-CN" sz="6000" b="1" dirty="0"/>
              <a:t>Eddington, Synge, Kruskal &amp;Szekeres)</a:t>
            </a:r>
          </a:p>
          <a:p>
            <a:endParaRPr kumimoji="1" lang="en-US" altLang="zh-CN" sz="6000" b="1" dirty="0"/>
          </a:p>
          <a:p>
            <a:r>
              <a:rPr kumimoji="1" lang="en-US" altLang="zh-CN" sz="6000" b="1" dirty="0" err="1"/>
              <a:t>Rindler</a:t>
            </a:r>
            <a:r>
              <a:rPr kumimoji="1" lang="zh-CN" altLang="en-US" sz="6000" b="1" dirty="0"/>
              <a:t>（</a:t>
            </a:r>
            <a:r>
              <a:rPr kumimoji="1" lang="en-US" altLang="zh-CN" sz="6000" b="1" dirty="0"/>
              <a:t>1956</a:t>
            </a:r>
            <a:r>
              <a:rPr kumimoji="1" lang="zh-CN" altLang="en-US" sz="6000" b="1" dirty="0"/>
              <a:t>）</a:t>
            </a:r>
            <a:r>
              <a:rPr kumimoji="1" lang="en-US" altLang="zh-CN" sz="6000" b="1" dirty="0"/>
              <a:t>: notion of horizon</a:t>
            </a:r>
          </a:p>
          <a:p>
            <a:endParaRPr kumimoji="1" lang="en-US" altLang="zh-CN" sz="6000" b="1" dirty="0"/>
          </a:p>
          <a:p>
            <a:r>
              <a:rPr kumimoji="1" lang="en-US" altLang="zh-CN" sz="6000" b="1" dirty="0"/>
              <a:t>Finkelstein</a:t>
            </a:r>
            <a:r>
              <a:rPr kumimoji="1" lang="zh-CN" altLang="en-US" sz="6000" b="1" dirty="0"/>
              <a:t> （</a:t>
            </a:r>
            <a:r>
              <a:rPr kumimoji="1" lang="en-US" altLang="zh-CN" sz="6000" b="1" dirty="0"/>
              <a:t>1958</a:t>
            </a:r>
            <a:r>
              <a:rPr kumimoji="1" lang="zh-CN" altLang="en-US" sz="6000" b="1" dirty="0"/>
              <a:t>）</a:t>
            </a:r>
            <a:r>
              <a:rPr kumimoji="1" lang="en-US" altLang="zh-CN" sz="6000" b="1" dirty="0"/>
              <a:t>: event horizon as causal barrier</a:t>
            </a:r>
          </a:p>
          <a:p>
            <a:endParaRPr kumimoji="1" lang="en-US" altLang="zh-CN" sz="6000" b="1" dirty="0"/>
          </a:p>
          <a:p>
            <a:r>
              <a:rPr kumimoji="1" lang="en-US" altLang="zh-CN" sz="6000" b="1" dirty="0"/>
              <a:t>Penrose (1962) : Penrose diagram</a:t>
            </a:r>
          </a:p>
          <a:p>
            <a:r>
              <a:rPr kumimoji="1" lang="en-US" altLang="zh-CN" sz="6000" b="1" dirty="0"/>
              <a:t>Schmidt (1963) : Quasar</a:t>
            </a:r>
          </a:p>
          <a:p>
            <a:r>
              <a:rPr kumimoji="1" lang="en-US" altLang="zh-CN" sz="6000" b="1" dirty="0"/>
              <a:t>Kerr(1963) : solution of stationary rotating spacetime</a:t>
            </a:r>
          </a:p>
          <a:p>
            <a:endParaRPr kumimoji="1" lang="en-US" altLang="zh-CN" sz="6000" b="1" dirty="0"/>
          </a:p>
          <a:p>
            <a:r>
              <a:rPr kumimoji="1" lang="en-US" altLang="zh-CN" sz="6000" b="1" dirty="0"/>
              <a:t>J. Wheeler (1967): the term of </a:t>
            </a:r>
            <a:r>
              <a:rPr kumimoji="1" lang="zh-CN" altLang="en-US" sz="6000" b="1" dirty="0"/>
              <a:t>“</a:t>
            </a:r>
            <a:r>
              <a:rPr kumimoji="1" lang="en-US" altLang="zh-CN" sz="6000" b="1" dirty="0">
                <a:solidFill>
                  <a:srgbClr val="FF0000"/>
                </a:solidFill>
              </a:rPr>
              <a:t>Black</a:t>
            </a:r>
            <a:r>
              <a:rPr kumimoji="1" lang="zh-CN" altLang="en-US" sz="6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6000" b="1" dirty="0">
                <a:solidFill>
                  <a:srgbClr val="FF0000"/>
                </a:solidFill>
              </a:rPr>
              <a:t>hole</a:t>
            </a:r>
            <a:r>
              <a:rPr kumimoji="1" lang="zh-CN" altLang="en-US" sz="6000" b="1" dirty="0"/>
              <a:t>”</a:t>
            </a:r>
            <a:r>
              <a:rPr kumimoji="1" lang="en-US" altLang="zh-CN" sz="6000" b="1" dirty="0"/>
              <a:t>, replacing </a:t>
            </a:r>
            <a:r>
              <a:rPr kumimoji="1" lang="zh-CN" altLang="en-US" sz="6000" b="1" dirty="0"/>
              <a:t>“</a:t>
            </a:r>
            <a:r>
              <a:rPr kumimoji="1" lang="en-US" altLang="zh-CN" sz="6000" b="1" dirty="0"/>
              <a:t>Frozen</a:t>
            </a:r>
            <a:r>
              <a:rPr kumimoji="1" lang="zh-CN" altLang="en-US" sz="6000" b="1" dirty="0"/>
              <a:t> </a:t>
            </a:r>
            <a:r>
              <a:rPr kumimoji="1" lang="en-US" altLang="zh-CN" sz="6000" b="1" dirty="0"/>
              <a:t>star</a:t>
            </a:r>
            <a:r>
              <a:rPr kumimoji="1" lang="zh-CN" altLang="en-US" sz="6000" b="1" dirty="0"/>
              <a:t>”</a:t>
            </a:r>
            <a:r>
              <a:rPr kumimoji="1" lang="en-US" altLang="zh-CN" sz="6000" b="1" dirty="0"/>
              <a:t>(Soviet Union) and</a:t>
            </a:r>
            <a:r>
              <a:rPr kumimoji="1" lang="zh-CN" altLang="en-US" sz="6000" b="1" dirty="0"/>
              <a:t>“</a:t>
            </a:r>
            <a:r>
              <a:rPr kumimoji="1" lang="en-US" altLang="zh-CN" sz="6000" b="1" dirty="0"/>
              <a:t>Collapsed</a:t>
            </a:r>
            <a:r>
              <a:rPr kumimoji="1" lang="zh-CN" altLang="en-US" sz="6000" b="1" dirty="0"/>
              <a:t> </a:t>
            </a:r>
            <a:r>
              <a:rPr kumimoji="1" lang="en-US" altLang="zh-CN" sz="6000" b="1" dirty="0"/>
              <a:t>star</a:t>
            </a:r>
            <a:r>
              <a:rPr kumimoji="1" lang="zh-CN" altLang="en-US" sz="6000" b="1" dirty="0"/>
              <a:t>”</a:t>
            </a:r>
            <a:r>
              <a:rPr kumimoji="1" lang="en-US" altLang="zh-CN" sz="6000" b="1" dirty="0"/>
              <a:t>(Western countries)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4189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658B2A-1B8E-0847-AD8D-31FFE736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Golden age of black hole</a:t>
            </a:r>
            <a:r>
              <a:rPr kumimoji="1" lang="zh-CN" altLang="en-US" sz="3600" b="1" dirty="0"/>
              <a:t>（</a:t>
            </a:r>
            <a:r>
              <a:rPr kumimoji="1" lang="en-US" altLang="zh-CN" sz="3600" b="1" dirty="0"/>
              <a:t>1964-1975</a:t>
            </a:r>
            <a:r>
              <a:rPr kumimoji="1" lang="zh-CN" altLang="en-US" sz="3600" b="1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E21C03-C38A-6E45-B3F0-AE213206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417638"/>
            <a:ext cx="8229600" cy="5165724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CN" sz="3100" b="1" dirty="0"/>
              <a:t>R. Penrose (1965) : first </a:t>
            </a:r>
            <a:r>
              <a:rPr kumimoji="1" lang="en-US" altLang="zh-CN" sz="3100" b="1" dirty="0">
                <a:solidFill>
                  <a:srgbClr val="FF0000"/>
                </a:solidFill>
              </a:rPr>
              <a:t>singularity</a:t>
            </a:r>
            <a:r>
              <a:rPr kumimoji="1" lang="en-US" altLang="zh-CN" sz="3100" b="1" dirty="0"/>
              <a:t> theorem</a:t>
            </a:r>
          </a:p>
          <a:p>
            <a:r>
              <a:rPr kumimoji="1" lang="en-US" altLang="zh-CN" sz="3100" b="1" dirty="0"/>
              <a:t>Israel (1967) : uniqueness of static solution in GR</a:t>
            </a:r>
          </a:p>
          <a:p>
            <a:r>
              <a:rPr kumimoji="1" lang="en-US" altLang="zh-CN" sz="3100" b="1" dirty="0"/>
              <a:t>Penrose (1969): Cosmic censorship, event horizon</a:t>
            </a:r>
          </a:p>
          <a:p>
            <a:r>
              <a:rPr kumimoji="1" lang="en-US" altLang="zh-CN" sz="3100" b="1" dirty="0"/>
              <a:t>Penrose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&amp;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Hawking (1970): Cosmic </a:t>
            </a:r>
            <a:r>
              <a:rPr kumimoji="1" lang="en-US" altLang="zh-CN" sz="3100" b="1" dirty="0">
                <a:solidFill>
                  <a:srgbClr val="FF0000"/>
                </a:solidFill>
              </a:rPr>
              <a:t>singularity</a:t>
            </a:r>
          </a:p>
          <a:p>
            <a:endParaRPr kumimoji="1" lang="en-US" altLang="zh-CN" b="1" dirty="0">
              <a:solidFill>
                <a:srgbClr val="FF0000"/>
              </a:solidFill>
            </a:endParaRPr>
          </a:p>
          <a:p>
            <a:r>
              <a:rPr kumimoji="1" lang="en-US" altLang="zh-CN" b="1" dirty="0"/>
              <a:t>Carter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(1971): uniqueness of Kerr solution</a:t>
            </a:r>
          </a:p>
          <a:p>
            <a:r>
              <a:rPr kumimoji="1" lang="en-US" altLang="zh-CN" b="1" dirty="0"/>
              <a:t>Wheeler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&amp;Ruffini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(1971): BH has no hair</a:t>
            </a:r>
          </a:p>
          <a:p>
            <a:r>
              <a:rPr kumimoji="1" lang="en-US" altLang="zh-CN" sz="3100" b="1" dirty="0"/>
              <a:t>Penrose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&amp;Floyd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(1971): Penrose process</a:t>
            </a:r>
          </a:p>
          <a:p>
            <a:endParaRPr kumimoji="1" lang="en-US" altLang="zh-CN" sz="3100" b="1" dirty="0"/>
          </a:p>
          <a:p>
            <a:r>
              <a:rPr kumimoji="1" lang="en-US" altLang="zh-CN" sz="3100" b="1" dirty="0"/>
              <a:t>Hawking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(1971-72): </a:t>
            </a:r>
            <a:r>
              <a:rPr kumimoji="1" lang="en-US" altLang="zh-CN" sz="3100" b="1" dirty="0">
                <a:solidFill>
                  <a:srgbClr val="FF0000"/>
                </a:solidFill>
              </a:rPr>
              <a:t>BH area never decrease </a:t>
            </a:r>
          </a:p>
          <a:p>
            <a:r>
              <a:rPr kumimoji="1" lang="en-US" altLang="zh-CN" sz="3100" b="1" dirty="0" err="1"/>
              <a:t>Zeldovich</a:t>
            </a:r>
            <a:r>
              <a:rPr kumimoji="1" lang="en-US" altLang="zh-CN" sz="3100" b="1" dirty="0"/>
              <a:t>, Misner (1971-72) : BH </a:t>
            </a:r>
            <a:r>
              <a:rPr kumimoji="1" lang="en-US" altLang="zh-CN" sz="3100" b="1" dirty="0" err="1">
                <a:solidFill>
                  <a:srgbClr val="FF0000"/>
                </a:solidFill>
              </a:rPr>
              <a:t>superradiance</a:t>
            </a:r>
            <a:endParaRPr kumimoji="1" lang="en-US" altLang="zh-CN" sz="3100" b="1" dirty="0">
              <a:solidFill>
                <a:srgbClr val="FF0000"/>
              </a:solidFill>
            </a:endParaRPr>
          </a:p>
          <a:p>
            <a:r>
              <a:rPr kumimoji="1" lang="en-US" altLang="zh-CN" sz="3100" b="1" dirty="0" err="1"/>
              <a:t>Bekenstein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(1972): Area law of BH entropy </a:t>
            </a:r>
          </a:p>
          <a:p>
            <a:r>
              <a:rPr kumimoji="1" lang="en-US" altLang="zh-CN" sz="3100" b="1" dirty="0"/>
              <a:t>Bardeen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&amp;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Carter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&amp;Hawking (1973): Dynamics of BH</a:t>
            </a:r>
          </a:p>
          <a:p>
            <a:r>
              <a:rPr kumimoji="1" lang="en-US" altLang="zh-CN" sz="3100" b="1" dirty="0"/>
              <a:t>Hawking</a:t>
            </a:r>
            <a:r>
              <a:rPr kumimoji="1" lang="zh-CN" altLang="en-US" sz="3100" b="1" dirty="0"/>
              <a:t> </a:t>
            </a:r>
            <a:r>
              <a:rPr kumimoji="1" lang="en-US" altLang="zh-CN" sz="3100" b="1" dirty="0"/>
              <a:t>(1973): </a:t>
            </a:r>
            <a:r>
              <a:rPr kumimoji="1" lang="en-US" altLang="zh-CN" sz="3100" b="1" dirty="0">
                <a:solidFill>
                  <a:srgbClr val="FF0000"/>
                </a:solidFill>
              </a:rPr>
              <a:t>BH thermodynamics and Hawking radiation</a:t>
            </a:r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9951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64441-B8BA-413C-93FF-7EEF28BD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Evolution of Stars</a:t>
            </a:r>
            <a:endParaRPr kumimoji="1"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D2C9A1D-10C9-8E26-82F0-70CEC0EC7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7638"/>
            <a:ext cx="714155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6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726F96-2E68-D346-A264-F6DF75AA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Oppenheimer-Snyder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FDE3B5-D33F-7743-A1A5-BA7B6E5DD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41830"/>
            <a:ext cx="7886700" cy="3263504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1930s, Fowler-Chandrasekhar-Landau : white dwarf</a:t>
            </a:r>
          </a:p>
          <a:p>
            <a:r>
              <a:rPr kumimoji="1" lang="en-US" altLang="zh-CN" sz="2400" dirty="0"/>
              <a:t>1939, Oppenheimer and Snyder: the gravitational collapse of a </a:t>
            </a:r>
            <a:r>
              <a:rPr kumimoji="1" lang="en-US" altLang="zh-CN" sz="2400" dirty="0">
                <a:solidFill>
                  <a:srgbClr val="FF0000"/>
                </a:solidFill>
              </a:rPr>
              <a:t>spherically symmetric </a:t>
            </a:r>
            <a:r>
              <a:rPr kumimoji="1" lang="en-US" altLang="zh-CN" sz="2400" dirty="0"/>
              <a:t>star will end at the singularity  </a:t>
            </a:r>
            <a:endParaRPr kumimoji="1"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387A74-4DDE-2141-A708-A573D4974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6" y="3391973"/>
            <a:ext cx="7851054" cy="24859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5C5316-D4C3-644D-90D6-5790EFFC0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633" y="274638"/>
            <a:ext cx="2011001" cy="17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9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C108EF-FCF3-CE4F-9195-FB79BA3E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Formation of singularity</a:t>
            </a:r>
            <a:r>
              <a:rPr kumimoji="1" lang="zh-CN" altLang="en-US" sz="3600" b="1" dirty="0"/>
              <a:t>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A23D63-35DA-4549-852B-D50A89BB9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058150" cy="1579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600" dirty="0"/>
              <a:t>Lifshitz and </a:t>
            </a:r>
            <a:r>
              <a:rPr kumimoji="1" lang="en-US" altLang="zh-CN" sz="2600" dirty="0" err="1"/>
              <a:t>Khalatnikov</a:t>
            </a:r>
            <a:r>
              <a:rPr kumimoji="1" lang="en-US" altLang="zh-CN" sz="2600" dirty="0"/>
              <a:t>(1963): Einstein Eq. is </a:t>
            </a:r>
            <a:r>
              <a:rPr kumimoji="1" lang="en-US" altLang="zh-CN" sz="2600" dirty="0">
                <a:solidFill>
                  <a:srgbClr val="FF0000"/>
                </a:solidFill>
              </a:rPr>
              <a:t>highly nonlinear</a:t>
            </a:r>
            <a:r>
              <a:rPr kumimoji="1" lang="en-US" altLang="zh-CN" sz="2600" dirty="0"/>
              <a:t>, the deviation from spherical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symmetry </a:t>
            </a:r>
            <a:r>
              <a:rPr kumimoji="1" lang="en-US" altLang="zh-CN" sz="2600" dirty="0">
                <a:solidFill>
                  <a:srgbClr val="FF0000"/>
                </a:solidFill>
              </a:rPr>
              <a:t>stops the formation of the singularity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11F9D398-E69A-4CC2-D98D-B9D9C660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" y="2996952"/>
            <a:ext cx="9318597" cy="40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03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9A3426-7774-C94A-9F7F-CCC49086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Penrose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4A08801-6742-A947-87E7-1FFA92292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492896"/>
            <a:ext cx="5762625" cy="392547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EC7D83-5E44-0E42-BAD6-72EFF34D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425" y="2631891"/>
            <a:ext cx="3225819" cy="41701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A4464A-50CE-A032-1F69-2342E110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273" y="19589"/>
            <a:ext cx="1924881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4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63169-A797-6846-AA29-2B9DAC9A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dirty="0">
                <a:solidFill>
                  <a:srgbClr val="030305"/>
                </a:solidFill>
              </a:rPr>
              <a:t>The merger of BH binary</a:t>
            </a:r>
            <a:endParaRPr lang="zh-CN" altLang="en-US" sz="3600" dirty="0">
              <a:solidFill>
                <a:srgbClr val="030305"/>
              </a:solidFill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132C0DAE-0520-B142-AF5E-51B559C6D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075240" cy="5133928"/>
          </a:xfrm>
        </p:spPr>
      </p:pic>
    </p:spTree>
    <p:extLst>
      <p:ext uri="{BB962C8B-B14F-4D97-AF65-F5344CB8AC3E}">
        <p14:creationId xmlns:p14="http://schemas.microsoft.com/office/powerpoint/2010/main" val="585982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79E0F6-1154-A84C-9885-C3FDEB5E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CBBE512-F49E-B645-84D4-5A95C481C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66472"/>
            <a:ext cx="8003232" cy="5993322"/>
          </a:xfrm>
        </p:spPr>
      </p:pic>
    </p:spTree>
    <p:extLst>
      <p:ext uri="{BB962C8B-B14F-4D97-AF65-F5344CB8AC3E}">
        <p14:creationId xmlns:p14="http://schemas.microsoft.com/office/powerpoint/2010/main" val="1527977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FDA85-BA20-FF42-94A9-0D7946C3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06" y="25463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Black hole singularity </a:t>
            </a:r>
            <a:r>
              <a:rPr kumimoji="1" lang="en-US" altLang="zh-CN" sz="2800" b="1" dirty="0"/>
              <a:t>(</a:t>
            </a:r>
            <a:r>
              <a:rPr kumimoji="1" lang="en-US" altLang="zh-CN" sz="2800" dirty="0"/>
              <a:t>Penrose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1964)</a:t>
            </a:r>
            <a:endParaRPr kumimoji="1" lang="zh-CN" altLang="en-US" sz="28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D6A8F57-ACE4-2947-AFA5-004D91E0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656" y="1600200"/>
            <a:ext cx="4796687" cy="452596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BF5D1E-EF64-EB40-8AF4-7D0676EB8D9B}"/>
              </a:ext>
            </a:extLst>
          </p:cNvPr>
          <p:cNvSpPr txBox="1"/>
          <p:nvPr/>
        </p:nvSpPr>
        <p:spPr>
          <a:xfrm>
            <a:off x="208252" y="4725144"/>
            <a:ext cx="32099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Penrose:</a:t>
            </a:r>
            <a:r>
              <a:rPr lang="zh-CN" altLang="en-US" sz="1350" dirty="0"/>
              <a:t>“</a:t>
            </a:r>
            <a:r>
              <a:rPr lang="en" altLang="zh-CN" sz="1350" dirty="0"/>
              <a:t>for the discovery that black hole formation is a </a:t>
            </a:r>
            <a:r>
              <a:rPr lang="en" altLang="zh-CN" sz="1350" dirty="0">
                <a:solidFill>
                  <a:srgbClr val="FF0000"/>
                </a:solidFill>
              </a:rPr>
              <a:t>robust </a:t>
            </a:r>
            <a:r>
              <a:rPr lang="en" altLang="zh-CN" sz="1350" dirty="0"/>
              <a:t>prediction of the general theory of relativity</a:t>
            </a:r>
            <a:r>
              <a:rPr lang="zh-CN" altLang="en-US" sz="1350" dirty="0"/>
              <a:t>”</a:t>
            </a:r>
            <a:endParaRPr kumimoji="1"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000501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1FABA6-E7E2-6B4B-9190-F6416094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Topology</a:t>
            </a:r>
            <a:endParaRPr kumimoji="1" lang="zh-CN" altLang="en-US" sz="3600" b="1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4B3E5E-5B65-2540-BA46-97A132A310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280730"/>
            <a:ext cx="7886700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Connectedness, not shape and size</a:t>
            </a:r>
          </a:p>
          <a:p>
            <a:endParaRPr kumimoji="1" lang="en-US" altLang="zh-CN" sz="2400" b="1" dirty="0"/>
          </a:p>
          <a:p>
            <a:r>
              <a:rPr kumimoji="1" lang="en-US" altLang="zh-CN" sz="2400" b="1" dirty="0"/>
              <a:t>Penrose’s proof: using topology, doesn’t require that the </a:t>
            </a:r>
            <a:r>
              <a:rPr kumimoji="1" lang="en-US" altLang="zh-CN" sz="2400" b="1" dirty="0" err="1"/>
              <a:t>traped</a:t>
            </a:r>
            <a:r>
              <a:rPr kumimoji="1" lang="en-US" altLang="zh-CN" sz="2400" b="1" dirty="0"/>
              <a:t> surface must be spherically symmetric</a:t>
            </a:r>
          </a:p>
          <a:p>
            <a:endParaRPr kumimoji="1" lang="en-US" altLang="zh-CN" sz="2400" b="1" dirty="0"/>
          </a:p>
          <a:p>
            <a:r>
              <a:rPr kumimoji="1" lang="en-US" altLang="zh-CN" sz="2400" b="1" dirty="0"/>
              <a:t>1960s</a:t>
            </a:r>
            <a:r>
              <a:rPr kumimoji="1" lang="zh-CN" altLang="en-US" sz="2400" b="1" dirty="0"/>
              <a:t>，</a:t>
            </a:r>
            <a:r>
              <a:rPr kumimoji="1" lang="en-US" altLang="zh-CN" sz="2400" b="1" dirty="0"/>
              <a:t>Penrose, with Hawking, </a:t>
            </a:r>
            <a:r>
              <a:rPr kumimoji="1" lang="en-US" altLang="zh-CN" sz="2400" b="1" dirty="0" err="1"/>
              <a:t>Geroch</a:t>
            </a:r>
            <a:r>
              <a:rPr kumimoji="1" lang="en-US" altLang="zh-CN" sz="2400" b="1" dirty="0"/>
              <a:t>, and Ellis developed “global” differential geometry</a:t>
            </a:r>
          </a:p>
          <a:p>
            <a:pPr marL="0" indent="0">
              <a:buNone/>
            </a:pPr>
            <a:r>
              <a:rPr kumimoji="1" lang="zh-CN" altLang="en-US" sz="2400" b="1" dirty="0">
                <a:solidFill>
                  <a:srgbClr val="FF0000"/>
                </a:solidFill>
              </a:rPr>
              <a:t>    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Penrose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&amp;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Hawking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（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1970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）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Singularity theorem</a:t>
            </a:r>
          </a:p>
          <a:p>
            <a:pPr marL="0" indent="0">
              <a:buNone/>
            </a:pPr>
            <a:r>
              <a:rPr kumimoji="1" lang="zh-CN" altLang="en-US" sz="2400" b="1" dirty="0">
                <a:solidFill>
                  <a:srgbClr val="7030A0"/>
                </a:solidFill>
              </a:rPr>
              <a:t>     </a:t>
            </a:r>
            <a:r>
              <a:rPr kumimoji="1" lang="en-US" altLang="zh-CN" sz="2400" b="1" dirty="0">
                <a:solidFill>
                  <a:srgbClr val="7030A0"/>
                </a:solidFill>
              </a:rPr>
              <a:t>Hawking</a:t>
            </a:r>
            <a:r>
              <a:rPr kumimoji="1" lang="zh-CN" altLang="en-US" sz="2400" b="1" dirty="0">
                <a:solidFill>
                  <a:srgbClr val="7030A0"/>
                </a:solidFill>
              </a:rPr>
              <a:t> （</a:t>
            </a:r>
            <a:r>
              <a:rPr kumimoji="1" lang="en-US" altLang="zh-CN" sz="2400" b="1" dirty="0">
                <a:solidFill>
                  <a:srgbClr val="7030A0"/>
                </a:solidFill>
              </a:rPr>
              <a:t>1971-72</a:t>
            </a:r>
            <a:r>
              <a:rPr kumimoji="1" lang="zh-CN" altLang="en-US" sz="2400" b="1" dirty="0">
                <a:solidFill>
                  <a:srgbClr val="7030A0"/>
                </a:solidFill>
              </a:rPr>
              <a:t>）</a:t>
            </a:r>
            <a:r>
              <a:rPr kumimoji="1" lang="en" altLang="zh-CN" sz="2400" b="1" dirty="0">
                <a:solidFill>
                  <a:srgbClr val="7030A0"/>
                </a:solidFill>
              </a:rPr>
              <a:t>Area non-decrease theorem</a:t>
            </a:r>
            <a:endParaRPr kumimoji="1" lang="en-US" altLang="zh-CN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rgbClr val="FF0000"/>
                </a:solidFill>
              </a:rPr>
              <a:t>      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4D2B4F-55DE-8F45-93ED-C896F9FD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358" y="383778"/>
            <a:ext cx="1821086" cy="18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90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593C-97CD-0C49-834D-911A0BE7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Cosmological singularity</a:t>
            </a:r>
            <a:r>
              <a:rPr kumimoji="1" lang="zh-CN" altLang="en-US" sz="3600" b="1" dirty="0"/>
              <a:t> </a:t>
            </a:r>
            <a:r>
              <a:rPr kumimoji="1" lang="en-US" altLang="zh-CN" sz="2800" b="1" dirty="0"/>
              <a:t>(</a:t>
            </a:r>
            <a:r>
              <a:rPr kumimoji="1" lang="en-US" altLang="zh-CN" sz="2800" dirty="0"/>
              <a:t>Hawking &amp; Penrose) </a:t>
            </a:r>
            <a:endParaRPr kumimoji="1" lang="zh-CN" altLang="en-US" sz="28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5AE4E98-36AF-C249-BE40-72C2E01CC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169" y="1600200"/>
            <a:ext cx="6465661" cy="4525963"/>
          </a:xfrm>
        </p:spPr>
      </p:pic>
    </p:spTree>
    <p:extLst>
      <p:ext uri="{BB962C8B-B14F-4D97-AF65-F5344CB8AC3E}">
        <p14:creationId xmlns:p14="http://schemas.microsoft.com/office/powerpoint/2010/main" val="3527046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F0EB66-3835-F446-9EE2-E03731B0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Physics near singularity</a:t>
            </a:r>
            <a:endParaRPr kumimoji="1"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C4F2DC-1EF2-164E-827B-0A2E9BBD7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400" b="1" dirty="0"/>
              <a:t>Resolution by quantum effect</a:t>
            </a:r>
            <a:r>
              <a:rPr kumimoji="1" lang="zh-CN" altLang="en-US" sz="2400" b="1" dirty="0"/>
              <a:t>？</a:t>
            </a:r>
            <a:endParaRPr kumimoji="1" lang="en-US" altLang="zh-CN" sz="2400" b="1" dirty="0"/>
          </a:p>
          <a:p>
            <a:endParaRPr kumimoji="1" lang="en-US" altLang="zh-CN" sz="2400" b="1" dirty="0"/>
          </a:p>
          <a:p>
            <a:r>
              <a:rPr kumimoji="1" lang="en-US" altLang="zh-CN" sz="2400" b="1" dirty="0"/>
              <a:t>Physical </a:t>
            </a:r>
            <a:r>
              <a:rPr kumimoji="1" lang="en-US" altLang="zh-CN" sz="2400" b="1" dirty="0" err="1"/>
              <a:t>d.o.f.</a:t>
            </a:r>
            <a:r>
              <a:rPr kumimoji="1" lang="en-US" altLang="zh-CN" sz="2400" b="1" dirty="0"/>
              <a:t> near singularity? </a:t>
            </a:r>
          </a:p>
          <a:p>
            <a:endParaRPr kumimoji="1" lang="en-US" altLang="zh-CN" sz="2400" b="1" dirty="0"/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What is quantum gravity</a:t>
            </a:r>
            <a:r>
              <a:rPr kumimoji="1" lang="zh-CN" altLang="en-US" sz="2400" b="1" dirty="0"/>
              <a:t>？</a:t>
            </a:r>
            <a:endParaRPr kumimoji="1" lang="en-US" altLang="zh-CN" sz="2400" b="1" dirty="0"/>
          </a:p>
          <a:p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en-US" altLang="zh-CN" sz="2400" dirty="0"/>
              <a:t>Spin foam? </a:t>
            </a:r>
            <a:r>
              <a:rPr kumimoji="1" lang="zh-CN" altLang="en-US" sz="2400" dirty="0"/>
              <a:t>      </a:t>
            </a:r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en-US" altLang="zh-CN" sz="2400" dirty="0"/>
              <a:t>Spin network?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zh-CN" sz="2400" dirty="0"/>
              <a:t>Quantum Cosmology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zh-CN" sz="2400" dirty="0"/>
              <a:t>Bounce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universe?</a:t>
            </a:r>
            <a:endParaRPr kumimoji="1"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29A998-BFD9-C849-BA01-E15F0EEDACC5}"/>
              </a:ext>
            </a:extLst>
          </p:cNvPr>
          <p:cNvSpPr txBox="1"/>
          <p:nvPr/>
        </p:nvSpPr>
        <p:spPr>
          <a:xfrm>
            <a:off x="4368553" y="4021122"/>
            <a:ext cx="4546847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String theory</a:t>
            </a:r>
            <a:r>
              <a:rPr kumimoji="1" lang="zh-CN" altLang="en-US" sz="2400" b="1" dirty="0"/>
              <a:t>：</a:t>
            </a:r>
            <a:endParaRPr kumimoji="1" lang="en-US" altLang="zh-CN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Pre-big-bang phase?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Eternal cyclic model?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600" dirty="0" err="1"/>
              <a:t>Braneworld</a:t>
            </a:r>
            <a:r>
              <a:rPr kumimoji="1" lang="en-US" altLang="zh-CN" sz="1600" dirty="0"/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Matrix model?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Noncommutative geometry</a:t>
            </a:r>
            <a:r>
              <a:rPr kumimoji="1" lang="zh-CN" altLang="en-US" sz="1600" dirty="0"/>
              <a:t>？</a:t>
            </a:r>
            <a:endParaRPr kumimoji="1"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Emergent spacetime?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350" dirty="0"/>
              <a:t>……</a:t>
            </a:r>
          </a:p>
          <a:p>
            <a:endParaRPr kumimoji="1" lang="en-US" altLang="zh-CN" sz="1350" dirty="0"/>
          </a:p>
          <a:p>
            <a:endParaRPr kumimoji="1" lang="zh-CN" altLang="en-US" sz="1350" dirty="0"/>
          </a:p>
        </p:txBody>
      </p:sp>
      <p:pic>
        <p:nvPicPr>
          <p:cNvPr id="5" name="Picture 9" descr="geom">
            <a:extLst>
              <a:ext uri="{FF2B5EF4-FFF2-40B4-BE49-F238E27FC236}">
                <a16:creationId xmlns:a16="http://schemas.microsoft.com/office/drawing/2014/main" id="{EF041BC8-85AD-6944-64BD-A9286852C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73" y="12608"/>
            <a:ext cx="2414227" cy="22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54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Very early universe</a:t>
            </a:r>
            <a:endParaRPr lang="zh-CN" altLang="en-US" sz="3600" b="1" dirty="0">
              <a:solidFill>
                <a:srgbClr val="000C34"/>
              </a:solidFill>
            </a:endParaRPr>
          </a:p>
        </p:txBody>
      </p:sp>
      <p:pic>
        <p:nvPicPr>
          <p:cNvPr id="17411" name="Picture 4" descr="144789main_CMB_Timeline75_l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75"/>
          <a:stretch>
            <a:fillRect/>
          </a:stretch>
        </p:blipFill>
        <p:spPr>
          <a:xfrm>
            <a:off x="3347864" y="1052736"/>
            <a:ext cx="5545138" cy="4159250"/>
          </a:xfrm>
          <a:noFill/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457200" y="1916832"/>
            <a:ext cx="2808312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</a:rPr>
              <a:t>Significant quantum gravity effect</a:t>
            </a:r>
            <a:r>
              <a:rPr lang="zh-CN" altLang="en-US" sz="2000" b="1" dirty="0">
                <a:solidFill>
                  <a:srgbClr val="000C34"/>
                </a:solidFill>
              </a:rPr>
              <a:t>，</a:t>
            </a:r>
            <a:r>
              <a:rPr lang="en-US" altLang="zh-CN" sz="2000" b="1" dirty="0">
                <a:solidFill>
                  <a:srgbClr val="000C34"/>
                </a:solidFill>
              </a:rPr>
              <a:t>closely relating to the birth and evolution of Universe, the formation of large scale structure, and possibly the nature of dark energy and dark matter</a:t>
            </a:r>
          </a:p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7442530"/>
      </p:ext>
    </p:extLst>
  </p:cSld>
  <p:clrMapOvr>
    <a:masterClrMapping/>
  </p:clrMapOvr>
  <p:transition advTm="1647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CMB anisotropy</a:t>
            </a:r>
            <a:endParaRPr lang="zh-CN" altLang="en-US" sz="3600" b="1" dirty="0">
              <a:solidFill>
                <a:srgbClr val="000C34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4C8F262-79EF-B1A9-8656-305DA7B41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289"/>
            <a:ext cx="1319516" cy="1979275"/>
          </a:xfrm>
        </p:spPr>
      </p:pic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85119"/>
            <a:ext cx="6768752" cy="36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CDEC8B5-D2F7-8458-B439-1285A2428B18}"/>
              </a:ext>
            </a:extLst>
          </p:cNvPr>
          <p:cNvSpPr txBox="1"/>
          <p:nvPr/>
        </p:nvSpPr>
        <p:spPr>
          <a:xfrm>
            <a:off x="457200" y="6391385"/>
            <a:ext cx="8546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Quantum fluctuations at the early universe as the seed of large scale structure</a:t>
            </a:r>
            <a:endParaRPr kumimoji="1" lang="zh-CN" altLang="en-US" sz="20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DE5D2B-2E99-4ED2-A510-348EC4AD0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0290"/>
            <a:ext cx="1319516" cy="197927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76EEEDF-BAE4-51EE-E26B-E1AC1D3F8668}"/>
              </a:ext>
            </a:extLst>
          </p:cNvPr>
          <p:cNvSpPr txBox="1"/>
          <p:nvPr/>
        </p:nvSpPr>
        <p:spPr>
          <a:xfrm>
            <a:off x="6084168" y="2035177"/>
            <a:ext cx="290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J.C. Mather and  G.F. Smoot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2006 Nobel Prize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12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Matter components</a:t>
            </a:r>
            <a:endParaRPr lang="zh-CN" altLang="en-US" sz="3600" b="1" dirty="0">
              <a:solidFill>
                <a:srgbClr val="000C34"/>
              </a:solidFill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4DDD8CA-B1DD-9747-AA04-5E118ADE5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4" y="1452206"/>
            <a:ext cx="5392222" cy="4525963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C416C0B-4CD7-9C41-A7AD-2EC15FA6A48A}"/>
              </a:ext>
            </a:extLst>
          </p:cNvPr>
          <p:cNvSpPr txBox="1"/>
          <p:nvPr/>
        </p:nvSpPr>
        <p:spPr>
          <a:xfrm>
            <a:off x="6156176" y="472514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What is dark energy?</a:t>
            </a:r>
            <a:endParaRPr kumimoji="1" lang="en-US" altLang="zh-CN" sz="2400" b="1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What is dark matter?</a:t>
            </a:r>
            <a:endParaRPr kumimoji="1" lang="zh-CN" altLang="en-US" sz="2400" b="1" dirty="0"/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264E0536-3420-191D-9BE2-FD0A5DE90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66" y="186585"/>
            <a:ext cx="3305234" cy="23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62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184" y="28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/>
              <a:t>Hawking radiation</a:t>
            </a:r>
            <a:r>
              <a:rPr lang="zh-CN" altLang="en-US" sz="3600" b="1" dirty="0"/>
              <a:t>：</a:t>
            </a:r>
            <a:r>
              <a:rPr lang="en-US" altLang="zh-CN" sz="3600" b="1" dirty="0">
                <a:solidFill>
                  <a:srgbClr val="FF0000"/>
                </a:solidFill>
              </a:rPr>
              <a:t>BH is not black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BH has no hair</a:t>
            </a:r>
            <a:r>
              <a:rPr lang="zh-CN" altLang="en-US" sz="2800" dirty="0"/>
              <a:t>：</a:t>
            </a:r>
            <a:r>
              <a:rPr lang="en-US" altLang="zh-CN" sz="2800" dirty="0"/>
              <a:t> J, M, Q</a:t>
            </a:r>
          </a:p>
          <a:p>
            <a:r>
              <a:rPr lang="en-US" altLang="zh-CN" sz="2800" b="1" dirty="0"/>
              <a:t>Hawking radiation is thermal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7" y="3734532"/>
            <a:ext cx="4433402" cy="252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75" y="3745036"/>
            <a:ext cx="2857500" cy="2638425"/>
          </a:xfrm>
          <a:prstGeom prst="rect">
            <a:avLst/>
          </a:prstGeom>
        </p:spPr>
      </p:pic>
      <p:pic>
        <p:nvPicPr>
          <p:cNvPr id="7" name="Picture 9" descr="H:\document\图片\Maldacena\HawkingTe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61271"/>
            <a:ext cx="1152128" cy="85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00px-Stephen_Hawking_StarChi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4095"/>
            <a:ext cx="18510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871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7AA9E4-68B9-E944-8F45-EEC45E2F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Information loss problem</a:t>
            </a:r>
            <a:endParaRPr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03E7B7-B767-054B-BA49-DAC32A0DC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3974773" cy="452596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6B903C-4F62-274A-B5F3-2D714297EED9}"/>
              </a:ext>
            </a:extLst>
          </p:cNvPr>
          <p:cNvSpPr txBox="1"/>
          <p:nvPr/>
        </p:nvSpPr>
        <p:spPr>
          <a:xfrm>
            <a:off x="3610744" y="1484784"/>
            <a:ext cx="5076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Pure state becomes mixed state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Entanglement between radiation and its partner inside the horizon</a:t>
            </a:r>
          </a:p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FD2837-7B7F-8C49-B184-4D247E805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54493"/>
            <a:ext cx="5076056" cy="321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0B2CF-93F4-5826-BE19-258EFCA2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1467D18-435B-30EE-B2C3-0190B64C1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662473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48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4000" b="1" dirty="0"/>
              <a:t>Gravitational wave (2015)</a:t>
            </a:r>
            <a:br>
              <a:rPr lang="zh-CN" altLang="en-US" sz="2700" dirty="0"/>
            </a:br>
            <a:endParaRPr lang="zh-CN" altLang="en-US" sz="27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56318"/>
            <a:ext cx="3887417" cy="262704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56316"/>
            <a:ext cx="3887417" cy="2627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14D6F8-CE72-98D2-ECEF-51F96563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81" y="1052736"/>
            <a:ext cx="5472608" cy="24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8554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DEBC2-27DC-573B-3493-D613A1CAF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1EE7BF6-1C5E-7CF2-398C-EF7AC9751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211"/>
            <a:ext cx="8091861" cy="5826140"/>
          </a:xfrm>
        </p:spPr>
      </p:pic>
    </p:spTree>
    <p:extLst>
      <p:ext uri="{BB962C8B-B14F-4D97-AF65-F5344CB8AC3E}">
        <p14:creationId xmlns:p14="http://schemas.microsoft.com/office/powerpoint/2010/main" val="1922971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38F56-37DF-F92A-E542-9919CFC8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09FE9F7-986A-BBAD-09B0-96067524F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704"/>
            <a:ext cx="8368232" cy="4708525"/>
          </a:xfrm>
        </p:spPr>
      </p:pic>
    </p:spTree>
    <p:extLst>
      <p:ext uri="{BB962C8B-B14F-4D97-AF65-F5344CB8AC3E}">
        <p14:creationId xmlns:p14="http://schemas.microsoft.com/office/powerpoint/2010/main" val="2552284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E5D047-F8CF-F988-D46E-FAE738CE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Pulsar-Timing Array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7BFDDEF-6026-BB74-0D07-483D02BB0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38442"/>
            <a:ext cx="8229600" cy="4142232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596CAC-3022-D675-8B10-BDD31FBB6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561"/>
            <a:ext cx="3701508" cy="16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36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B5758A-4F4C-D5FF-75D4-6BA7C681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BH area law</a:t>
            </a:r>
            <a:endParaRPr kumimoji="1" lang="zh-CN" altLang="en-US" b="1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DF171572-320B-F46E-9B66-7C132B1FA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4" y="1387397"/>
            <a:ext cx="8229600" cy="31532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5EFBB7-9642-F6AB-78A0-7EE48A740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4675492"/>
            <a:ext cx="7243981" cy="20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0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F26EDC-B470-224F-8FEC-A86C1114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BH images</a:t>
            </a:r>
            <a:endParaRPr lang="zh-CN" altLang="en-US" sz="3600" b="1" dirty="0">
              <a:solidFill>
                <a:srgbClr val="030305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FC41E8-9F56-B34C-96EF-794B28930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83" y="300718"/>
            <a:ext cx="4730641" cy="636864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CA3139-5C2A-874E-85A7-D52C4DB0ED6C}"/>
              </a:ext>
            </a:extLst>
          </p:cNvPr>
          <p:cNvSpPr txBox="1"/>
          <p:nvPr/>
        </p:nvSpPr>
        <p:spPr>
          <a:xfrm>
            <a:off x="556825" y="530120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b="1" dirty="0"/>
              <a:t>EHT Collaboration Awarded the</a:t>
            </a:r>
            <a:r>
              <a:rPr kumimoji="1" lang="zh-CN" altLang="en-US" b="1" dirty="0"/>
              <a:t> </a:t>
            </a:r>
            <a:r>
              <a:rPr lang="en" altLang="zh-CN" b="1" dirty="0"/>
              <a:t>Breakthrough Prize in Fundamental Physics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62784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幻灯片标题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幻灯片项目符号文本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幻灯片副标题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已粘贴的影片.png" descr="已粘贴的影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5" y="1547772"/>
            <a:ext cx="2319462" cy="2319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659" y="1538996"/>
            <a:ext cx="2276350" cy="2319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已粘贴的影片.png" descr="已粘贴的影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49" y="1549922"/>
            <a:ext cx="2271986" cy="2297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已粘贴的影片.png" descr="已粘贴的影片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4041" y="4492287"/>
            <a:ext cx="8203295" cy="749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FB18F0-8FDF-7385-3A56-212F457C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14CFB7-FC1C-04B5-41D3-2E9EB7D71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DB114A-55CD-692E-E50E-2487C16C7A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F6A2EB07-D3B6-2FAE-70CC-0347FB653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46138"/>
            <a:ext cx="8508815" cy="47862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11925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幻灯片标题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How to extract spacetime information from images?…"/>
          <p:cNvSpPr txBox="1">
            <a:spLocks noGrp="1"/>
          </p:cNvSpPr>
          <p:nvPr>
            <p:ph type="body" sz="half" idx="1"/>
          </p:nvPr>
        </p:nvSpPr>
        <p:spPr>
          <a:xfrm>
            <a:off x="456909" y="4324284"/>
            <a:ext cx="8081840" cy="14281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endParaRPr dirty="0"/>
          </a:p>
          <a:p>
            <a:r>
              <a:rPr lang="en-US" altLang="zh-CN" sz="2600" b="1" dirty="0"/>
              <a:t>How to read spacetime information from pictures? </a:t>
            </a:r>
          </a:p>
          <a:p>
            <a:r>
              <a:rPr lang="en-US" altLang="zh-CN" sz="2600" b="1" dirty="0"/>
              <a:t>Physics around BH? Accretion disk, jets, magnetic reconnection,…</a:t>
            </a:r>
            <a:endParaRPr sz="2600" b="1" dirty="0"/>
          </a:p>
        </p:txBody>
      </p:sp>
      <p:sp>
        <p:nvSpPr>
          <p:cNvPr id="195" name="幻灯片副标题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截屏2025-04-12 17.20.18.png" descr="截屏2025-04-12 17.20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7" y="846138"/>
            <a:ext cx="8550103" cy="320781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文本"/>
          <p:cNvSpPr txBox="1"/>
          <p:nvPr/>
        </p:nvSpPr>
        <p:spPr>
          <a:xfrm>
            <a:off x="4341019" y="3357827"/>
            <a:ext cx="38537" cy="14234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/>
          <a:p>
            <a:endParaRPr sz="675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18AE8E-4C50-CDB5-C107-D0273413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" altLang="zh-CN" b="1" dirty="0"/>
              <a:t>Near-horizon Polarization</a:t>
            </a:r>
            <a:endParaRPr kumimoji="1" lang="zh-CN" altLang="en-US" sz="3600" b="1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01E7C-7913-5B31-D6BD-79C135C30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800" b="1" dirty="0"/>
          </a:p>
          <a:p>
            <a:r>
              <a:rPr kumimoji="1" lang="en-US" altLang="zh-CN" sz="2800" b="1" dirty="0"/>
              <a:t>Frame-dragging effect</a:t>
            </a:r>
          </a:p>
          <a:p>
            <a:endParaRPr kumimoji="1" lang="en-US" altLang="zh-CN" sz="2800" b="1" dirty="0"/>
          </a:p>
          <a:p>
            <a:pPr lvl="0"/>
            <a:r>
              <a:rPr kumimoji="1" lang="en-US" altLang="zh-CN" sz="2800" b="1" dirty="0"/>
              <a:t>A novel way to determine t</a:t>
            </a:r>
          </a:p>
          <a:p>
            <a:pPr marL="0" lvl="0" indent="0">
              <a:buNone/>
            </a:pPr>
            <a:r>
              <a:rPr kumimoji="1" lang="en-US" altLang="zh-CN" sz="2800" b="1" dirty="0"/>
              <a:t>    the spin of BH  </a:t>
            </a:r>
            <a:endParaRPr kumimoji="1" lang="zh-CN" altLang="zh-CN" sz="2800" b="1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30BED2-3EB8-A1D9-6F02-1FA90F3389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49B83C-976D-5DD0-4D07-BFC0646C5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62" y="2204864"/>
            <a:ext cx="3717360" cy="376633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098D5E3-8B66-DE88-6272-C6114FF70F2F}"/>
              </a:ext>
            </a:extLst>
          </p:cNvPr>
          <p:cNvSpPr txBox="1"/>
          <p:nvPr/>
        </p:nvSpPr>
        <p:spPr>
          <a:xfrm>
            <a:off x="3718249" y="5939393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00CC"/>
                </a:solidFill>
              </a:rPr>
              <a:t>Y.H. Hou </a:t>
            </a:r>
            <a:r>
              <a:rPr kumimoji="1" lang="en-US" altLang="zh-CN" i="1" dirty="0">
                <a:solidFill>
                  <a:srgbClr val="0000CC"/>
                </a:solidFill>
              </a:rPr>
              <a:t>et al</a:t>
            </a:r>
            <a:r>
              <a:rPr kumimoji="1" lang="en-US" altLang="zh-CN" dirty="0">
                <a:solidFill>
                  <a:srgbClr val="0000CC"/>
                </a:solidFill>
              </a:rPr>
              <a:t>., </a:t>
            </a:r>
            <a:r>
              <a:rPr kumimoji="1" lang="en" altLang="zh-CN" dirty="0" err="1">
                <a:solidFill>
                  <a:srgbClr val="0000CC"/>
                </a:solidFill>
              </a:rPr>
              <a:t>Astrophys.J.Lett</a:t>
            </a:r>
            <a:r>
              <a:rPr kumimoji="1" lang="en" altLang="zh-CN" dirty="0">
                <a:solidFill>
                  <a:srgbClr val="0000CC"/>
                </a:solidFill>
              </a:rPr>
              <a:t>. 988 (2025) 2, L51</a:t>
            </a:r>
            <a:endParaRPr kumimoji="1" lang="zh-CN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602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17207D-F720-C198-D3AF-67665067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Image of </a:t>
            </a:r>
            <a:r>
              <a:rPr lang="en-US" altLang="zh-CN" sz="3600" b="1" dirty="0" err="1">
                <a:solidFill>
                  <a:srgbClr val="030305"/>
                </a:solidFill>
              </a:rPr>
              <a:t>Sgr</a:t>
            </a:r>
            <a:r>
              <a:rPr lang="en-US" altLang="zh-CN" sz="3600" b="1" dirty="0">
                <a:solidFill>
                  <a:srgbClr val="030305"/>
                </a:solidFill>
              </a:rPr>
              <a:t> A*</a:t>
            </a:r>
            <a:r>
              <a:rPr lang="zh-CN" altLang="en-US" sz="3600" b="1" dirty="0">
                <a:solidFill>
                  <a:srgbClr val="030305"/>
                </a:solidFill>
              </a:rPr>
              <a:t>（</a:t>
            </a:r>
            <a:r>
              <a:rPr lang="en-US" altLang="zh-CN" sz="3600" b="1" dirty="0">
                <a:solidFill>
                  <a:srgbClr val="030305"/>
                </a:solidFill>
              </a:rPr>
              <a:t>2022</a:t>
            </a:r>
            <a:r>
              <a:rPr lang="zh-CN" altLang="en-US" sz="3600" b="1" dirty="0">
                <a:solidFill>
                  <a:srgbClr val="030305"/>
                </a:solidFill>
              </a:rPr>
              <a:t>，</a:t>
            </a:r>
            <a:r>
              <a:rPr lang="en-US" altLang="zh-CN" sz="3600" b="1" dirty="0">
                <a:solidFill>
                  <a:srgbClr val="030305"/>
                </a:solidFill>
              </a:rPr>
              <a:t>5</a:t>
            </a:r>
            <a:r>
              <a:rPr lang="zh-CN" altLang="en-US" sz="3600" b="1" dirty="0">
                <a:solidFill>
                  <a:srgbClr val="030305"/>
                </a:solidFill>
              </a:rPr>
              <a:t>，</a:t>
            </a:r>
            <a:r>
              <a:rPr lang="en-US" altLang="zh-CN" sz="3600" b="1" dirty="0">
                <a:solidFill>
                  <a:srgbClr val="030305"/>
                </a:solidFill>
              </a:rPr>
              <a:t>12</a:t>
            </a:r>
            <a:r>
              <a:rPr lang="zh-CN" altLang="en-US" sz="3600" b="1" dirty="0">
                <a:solidFill>
                  <a:srgbClr val="030305"/>
                </a:solidFill>
              </a:rPr>
              <a:t>）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B2BB45C-E949-5758-B2C5-88E31887B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100" y="1417638"/>
            <a:ext cx="7673008" cy="4316067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A26EB2F-04D0-B434-8D5D-6577E71F7FE2}"/>
              </a:ext>
            </a:extLst>
          </p:cNvPr>
          <p:cNvSpPr txBox="1"/>
          <p:nvPr/>
        </p:nvSpPr>
        <p:spPr>
          <a:xfrm>
            <a:off x="3131840" y="594928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About 4 million solar-mass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6890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7620E-C395-4E34-17AF-5E1892DD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BH</a:t>
            </a:r>
            <a:r>
              <a:rPr kumimoji="1" lang="zh-CN" altLang="en-US" sz="3600" b="1" dirty="0"/>
              <a:t>：</a:t>
            </a:r>
            <a:r>
              <a:rPr kumimoji="1" lang="en-US" altLang="zh-CN" sz="3600" b="1" dirty="0"/>
              <a:t>Intriguing object with rich physics</a:t>
            </a:r>
            <a:endParaRPr kumimoji="1" lang="zh-CN" altLang="en-US" sz="3600" b="1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EAB4864C-EF9E-89DA-BE47-7CB6DC1E9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0" y="1267620"/>
            <a:ext cx="8653967" cy="51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5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8427FE-23EB-9D01-F594-1CD94051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Great questions:</a:t>
            </a:r>
            <a:endParaRPr kumimoji="1" lang="zh-CN" altLang="en-US" sz="3600" b="1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7CF85B-60DC-6899-248D-F2F1CBF6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1</a:t>
            </a:r>
            <a:r>
              <a:rPr lang="zh-CN" altLang="en-US" sz="2200" b="1" dirty="0"/>
              <a:t>、</a:t>
            </a:r>
            <a:r>
              <a:rPr lang="en-US" altLang="zh-CN" sz="2200" b="1" dirty="0"/>
              <a:t>Components of the Universe?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5</a:t>
            </a:r>
            <a:r>
              <a:rPr lang="zh-CN" altLang="en-US" sz="2200" b="1" dirty="0"/>
              <a:t>、</a:t>
            </a:r>
            <a:r>
              <a:rPr lang="en-US" altLang="zh-CN" sz="2200" b="1" dirty="0"/>
              <a:t>Can the physical laws be unified?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27</a:t>
            </a:r>
            <a:r>
              <a:rPr lang="zh-CN" altLang="en-US" sz="2200" b="1" dirty="0"/>
              <a:t>、</a:t>
            </a:r>
            <a:r>
              <a:rPr lang="en-US" altLang="zh-CN" sz="2200" b="1" dirty="0"/>
              <a:t>What drives the accelerating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        expansion of the Universe?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31</a:t>
            </a:r>
            <a:r>
              <a:rPr lang="zh-CN" altLang="en-US" sz="2200" b="1" dirty="0"/>
              <a:t>、</a:t>
            </a:r>
            <a:r>
              <a:rPr lang="en-US" altLang="zh-CN" sz="2200" b="1" dirty="0">
                <a:solidFill>
                  <a:srgbClr val="FF0000"/>
                </a:solidFill>
              </a:rPr>
              <a:t>What is the nature of BH?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32</a:t>
            </a:r>
            <a:r>
              <a:rPr lang="zh-CN" altLang="en-US" sz="2200" b="1" dirty="0"/>
              <a:t>、</a:t>
            </a:r>
            <a:r>
              <a:rPr lang="en-US" altLang="zh-CN" sz="2200" b="1" dirty="0"/>
              <a:t>Why matter is more than anti-matter?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33</a:t>
            </a:r>
            <a:r>
              <a:rPr lang="zh-CN" altLang="en-US" sz="2200" b="1" dirty="0"/>
              <a:t>、</a:t>
            </a:r>
            <a:r>
              <a:rPr lang="en-US" altLang="zh-CN" sz="2200" b="1" dirty="0"/>
              <a:t>Does the proton decay?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34</a:t>
            </a:r>
            <a:r>
              <a:rPr lang="zh-CN" altLang="en-US" sz="2200" b="1" dirty="0"/>
              <a:t>、</a:t>
            </a:r>
            <a:r>
              <a:rPr lang="en-US" altLang="zh-CN" sz="2200" b="1" dirty="0">
                <a:solidFill>
                  <a:srgbClr val="FF0000"/>
                </a:solidFill>
              </a:rPr>
              <a:t>What is the nature of gravity?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 b="1" dirty="0"/>
              <a:t>35</a:t>
            </a:r>
            <a:r>
              <a:rPr lang="zh-CN" altLang="en-US" sz="2200" b="1" dirty="0"/>
              <a:t>、</a:t>
            </a:r>
            <a:r>
              <a:rPr lang="en-US" altLang="zh-CN" sz="2200" b="1" dirty="0"/>
              <a:t>Why time is different from other dimensions? </a:t>
            </a:r>
          </a:p>
          <a:p>
            <a:endParaRPr lang="zh-CN" altLang="en-US" dirty="0"/>
          </a:p>
        </p:txBody>
      </p:sp>
      <p:pic>
        <p:nvPicPr>
          <p:cNvPr id="6" name="Picture 2" descr="Cover image expansion">
            <a:extLst>
              <a:ext uri="{FF2B5EF4-FFF2-40B4-BE49-F238E27FC236}">
                <a16:creationId xmlns:a16="http://schemas.microsoft.com/office/drawing/2014/main" id="{28AAE8E0-040C-D90F-B0AB-E2D35F48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14" y="1124744"/>
            <a:ext cx="2692886" cy="362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43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79FF4-794F-9BC3-4629-EC90A137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BH physics in multi-messenger era</a:t>
            </a:r>
            <a:endParaRPr kumimoji="1"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07EA7CA-9709-4C03-8345-7919A01EF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0" y="1628800"/>
            <a:ext cx="8769760" cy="4209485"/>
          </a:xfrm>
        </p:spPr>
      </p:pic>
    </p:spTree>
    <p:extLst>
      <p:ext uri="{BB962C8B-B14F-4D97-AF65-F5344CB8AC3E}">
        <p14:creationId xmlns:p14="http://schemas.microsoft.com/office/powerpoint/2010/main" val="2228989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D20F41-1CE6-657F-DC1B-0D33C971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" altLang="zh-CN" sz="3600" b="1" dirty="0">
                <a:solidFill>
                  <a:srgbClr val="030305"/>
                </a:solidFill>
              </a:rPr>
              <a:t>Opportunities and Challenges</a:t>
            </a:r>
            <a:endParaRPr lang="zh-CN" altLang="en-US" sz="3600" b="1" dirty="0">
              <a:solidFill>
                <a:srgbClr val="030305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7A6B5-B85A-28EB-9835-0D650F043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sz="2400" b="1" dirty="0"/>
              <a:t>Mass spectrum of BH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primordial BH</a:t>
            </a:r>
            <a:r>
              <a:rPr lang="zh-CN" altLang="en-US" sz="2400" b="1" dirty="0"/>
              <a:t>？</a:t>
            </a:r>
            <a:endParaRPr lang="en-US" altLang="zh-CN" sz="2400" b="1" dirty="0"/>
          </a:p>
          <a:p>
            <a:endParaRPr lang="en-US" altLang="zh-CN" sz="2400" b="1" dirty="0"/>
          </a:p>
          <a:p>
            <a:r>
              <a:rPr lang="en-US" altLang="zh-CN" sz="2400" b="1" dirty="0"/>
              <a:t>Forming mechanism of supermassive BH? 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Physics near BH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accretion disk, </a:t>
            </a:r>
            <a:r>
              <a:rPr lang="en-US" altLang="zh-CN" sz="2400" b="1" dirty="0">
                <a:solidFill>
                  <a:srgbClr val="FF0000"/>
                </a:solidFill>
              </a:rPr>
              <a:t>dark matter, </a:t>
            </a:r>
            <a:r>
              <a:rPr lang="en-US" altLang="zh-CN" sz="2400" b="1" dirty="0"/>
              <a:t>magnetic field, jet?</a:t>
            </a:r>
          </a:p>
          <a:p>
            <a:endParaRPr lang="en-US" altLang="zh-CN" sz="2400" b="1" dirty="0"/>
          </a:p>
          <a:p>
            <a:r>
              <a:rPr lang="en-US" altLang="zh-CN" sz="2400" b="1" dirty="0">
                <a:solidFill>
                  <a:srgbClr val="FF0000"/>
                </a:solidFill>
              </a:rPr>
              <a:t>Neutron star</a:t>
            </a:r>
            <a:r>
              <a:rPr lang="zh-CN" altLang="en-US" sz="2400" b="1" dirty="0">
                <a:solidFill>
                  <a:srgbClr val="FF0000"/>
                </a:solidFill>
              </a:rPr>
              <a:t>：</a:t>
            </a:r>
            <a:r>
              <a:rPr lang="en-US" altLang="zh-CN" sz="2400" b="1" dirty="0" err="1">
                <a:solidFill>
                  <a:srgbClr val="FF0000"/>
                </a:solidFill>
              </a:rPr>
              <a:t>E.o.S</a:t>
            </a:r>
            <a:r>
              <a:rPr lang="zh-CN" altLang="en-US" sz="2400" b="1" dirty="0">
                <a:solidFill>
                  <a:srgbClr val="FF0000"/>
                </a:solidFill>
              </a:rPr>
              <a:t>？</a:t>
            </a:r>
            <a:r>
              <a:rPr lang="en-US" altLang="zh-CN" sz="2400" b="1" dirty="0"/>
              <a:t>Quark star, exotic star, …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Particle astrophysics and cosmology</a:t>
            </a:r>
            <a:r>
              <a:rPr lang="zh-CN" altLang="en-US" sz="2400" b="1" dirty="0"/>
              <a:t>：</a:t>
            </a:r>
            <a:r>
              <a:rPr lang="en-US" altLang="zh-CN" sz="2400" b="1" dirty="0">
                <a:solidFill>
                  <a:srgbClr val="FF0000"/>
                </a:solidFill>
              </a:rPr>
              <a:t>New physics</a:t>
            </a:r>
            <a:r>
              <a:rPr lang="zh-CN" altLang="en-US" sz="2400" b="1" dirty="0"/>
              <a:t>？</a:t>
            </a:r>
            <a:r>
              <a:rPr lang="en-US" altLang="zh-CN" sz="2400" b="1" dirty="0"/>
              <a:t>Neutrinos, Baryon asymmetry, …</a:t>
            </a:r>
          </a:p>
          <a:p>
            <a:r>
              <a:rPr lang="en-US" altLang="zh-CN" sz="2400" b="1" dirty="0">
                <a:solidFill>
                  <a:srgbClr val="FF0000"/>
                </a:solidFill>
              </a:rPr>
              <a:t>Quantum gravity?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49540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50D2C2-E238-9C4C-527D-AD0F4CC0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b="1" dirty="0"/>
              <a:t>Neutron star: </a:t>
            </a:r>
            <a:r>
              <a:rPr kumimoji="1" lang="en-US" altLang="zh-CN" b="1" dirty="0" err="1"/>
              <a:t>E.o.S</a:t>
            </a:r>
            <a:r>
              <a:rPr kumimoji="1" lang="en-US" altLang="zh-CN" b="1" dirty="0"/>
              <a:t>?</a:t>
            </a:r>
            <a:endParaRPr kumimoji="1" lang="zh-CN" altLang="en-US" b="1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3744F7D7-C3D5-F47A-6108-883144D25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4687628" cy="46085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289A8F0-2D4C-AF45-4DFE-7D762EF07A8F}"/>
              </a:ext>
            </a:extLst>
          </p:cNvPr>
          <p:cNvSpPr txBox="1"/>
          <p:nvPr/>
        </p:nvSpPr>
        <p:spPr>
          <a:xfrm>
            <a:off x="470175" y="2780928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Phase at low T and high chemical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One of central questions in nuclear 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Formation of BH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FF0000"/>
                </a:solidFill>
              </a:rPr>
              <a:t>Multi-messenger </a:t>
            </a:r>
            <a:r>
              <a:rPr kumimoji="1" lang="en-US" altLang="zh-CN" b="1" dirty="0"/>
              <a:t>astronomy</a:t>
            </a:r>
            <a:r>
              <a:rPr kumimoji="1" lang="zh-CN" altLang="en-US" b="1" dirty="0"/>
              <a:t>：</a:t>
            </a:r>
            <a:r>
              <a:rPr kumimoji="1" lang="en-US" altLang="zh-CN" b="1" dirty="0"/>
              <a:t>GW and EM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3866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5D711-34CE-973E-1A60-7F936C30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Primordial BH as DM?</a:t>
            </a:r>
            <a:endParaRPr kumimoji="1"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FC21F5F-74BA-15EA-6FD2-6BBA65934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79" y="1700808"/>
            <a:ext cx="648504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BC1BCD-12EF-6452-9C05-013A0888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DM around supermassive BH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07401-7416-7E91-373F-765DA6F1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400" b="1" dirty="0"/>
              <a:t>What is DM?</a:t>
            </a:r>
          </a:p>
          <a:p>
            <a:endParaRPr kumimoji="1" lang="en-US" altLang="zh-CN" sz="2400" b="1" dirty="0"/>
          </a:p>
          <a:p>
            <a:r>
              <a:rPr kumimoji="1" lang="en-US" altLang="zh-CN" sz="2400" b="1" dirty="0"/>
              <a:t>Axion as DM?</a:t>
            </a:r>
          </a:p>
          <a:p>
            <a:pPr marL="0" indent="0">
              <a:buNone/>
            </a:pPr>
            <a:r>
              <a:rPr kumimoji="1" lang="en-US" altLang="zh-CN" sz="2400" b="1" dirty="0"/>
              <a:t>    super-radiance</a:t>
            </a:r>
          </a:p>
          <a:p>
            <a:pPr marL="0" indent="0">
              <a:buNone/>
            </a:pPr>
            <a:r>
              <a:rPr kumimoji="1" lang="en-US" altLang="zh-CN" sz="2400" b="1" dirty="0"/>
              <a:t>    Axion cloud</a:t>
            </a:r>
          </a:p>
          <a:p>
            <a:pPr marL="0" indent="0">
              <a:buNone/>
            </a:pPr>
            <a:endParaRPr kumimoji="1" lang="en-US" altLang="zh-CN" sz="2400" b="1" dirty="0"/>
          </a:p>
          <a:p>
            <a:r>
              <a:rPr kumimoji="1" lang="en-US" altLang="zh-CN" sz="2400" b="1" dirty="0"/>
              <a:t>GW</a:t>
            </a:r>
          </a:p>
          <a:p>
            <a:r>
              <a:rPr kumimoji="1" lang="en-US" altLang="zh-CN" sz="2400" b="1" dirty="0"/>
              <a:t>BH images</a:t>
            </a:r>
            <a:endParaRPr kumimoji="1" lang="zh-CN" altLang="en-US" sz="2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87580E-C397-8F55-74B8-4821B700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9506"/>
            <a:ext cx="5365665" cy="28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76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73429-D52B-F62F-8C16-0888F350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 err="1"/>
              <a:t>AdS</a:t>
            </a:r>
            <a:r>
              <a:rPr kumimoji="1" lang="en-US" altLang="zh-CN" b="1" dirty="0"/>
              <a:t>/QCD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BB03ED-B522-5260-6A9C-6D4A8DEB4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7363"/>
          </a:xfrm>
        </p:spPr>
        <p:txBody>
          <a:bodyPr>
            <a:normAutofit/>
          </a:bodyPr>
          <a:lstStyle/>
          <a:p>
            <a:r>
              <a:rPr kumimoji="1" lang="en-US" altLang="zh-CN" sz="2400" b="1" dirty="0"/>
              <a:t>Strong coupling in QCD: weak coupling in gravity</a:t>
            </a:r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QGP </a:t>
            </a:r>
            <a:r>
              <a:rPr kumimoji="1" lang="en-US" altLang="zh-CN" sz="2400" b="1" dirty="0"/>
              <a:t>physics</a:t>
            </a:r>
          </a:p>
          <a:p>
            <a:r>
              <a:rPr kumimoji="1" lang="en-US" altLang="zh-CN" sz="2400" b="1" dirty="0"/>
              <a:t>Various questions in QCD</a:t>
            </a:r>
            <a:endParaRPr kumimoji="1" lang="zh-CN" altLang="en-US" sz="2400" b="1" dirty="0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F455BC87-0927-8881-6D7A-AE5443E1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52" y="4005064"/>
            <a:ext cx="331894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FAA0AF-FD2F-4E69-8CB6-E1167590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35238"/>
            <a:ext cx="303212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354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676400" y="2438400"/>
            <a:ext cx="5715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C3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dirty="0">
                <a:solidFill>
                  <a:srgbClr val="090F40"/>
                </a:solidFill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2403715284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zh-CN" altLang="en-US" sz="3600" b="1" dirty="0">
                <a:solidFill>
                  <a:srgbClr val="030305"/>
                </a:solidFill>
              </a:rPr>
              <a:t>黑洞：探测量子引力的窗口！ </a:t>
            </a:r>
            <a:br>
              <a:rPr lang="en-US" altLang="zh-CN" dirty="0">
                <a:solidFill>
                  <a:srgbClr val="030305"/>
                </a:solidFill>
              </a:rPr>
            </a:br>
            <a:endParaRPr lang="zh-CN" altLang="en-US" dirty="0"/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107504" y="1417638"/>
            <a:ext cx="8579296" cy="532373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>
                <a:solidFill>
                  <a:srgbClr val="000C34"/>
                </a:solidFill>
              </a:rPr>
              <a:t>简单的系统</a:t>
            </a:r>
            <a:r>
              <a:rPr lang="en-US" altLang="zh-CN" b="1" dirty="0">
                <a:solidFill>
                  <a:srgbClr val="000C34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/>
              <a:t>     M, J, Q</a:t>
            </a:r>
          </a:p>
          <a:p>
            <a:r>
              <a:rPr lang="zh-CN" altLang="en-US" b="1" dirty="0">
                <a:solidFill>
                  <a:srgbClr val="000C34"/>
                </a:solidFill>
              </a:rPr>
              <a:t>复杂的物理</a:t>
            </a:r>
            <a:r>
              <a:rPr lang="zh-CN" altLang="en-US" dirty="0">
                <a:solidFill>
                  <a:srgbClr val="000C34"/>
                </a:solidFill>
              </a:rPr>
              <a:t>：</a:t>
            </a:r>
            <a:endParaRPr lang="en-US" altLang="zh-CN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dirty="0"/>
              <a:t>   </a:t>
            </a:r>
            <a:r>
              <a:rPr lang="zh-CN" altLang="en-US" sz="2400" b="1" dirty="0">
                <a:solidFill>
                  <a:srgbClr val="000C34"/>
                </a:solidFill>
              </a:rPr>
              <a:t>黑洞熵</a:t>
            </a:r>
            <a:endParaRPr lang="en-US" altLang="zh-CN" sz="2400" b="1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000C34"/>
                </a:solidFill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</a:rPr>
              <a:t>微观统计解释？ 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/>
              <a:t>  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    </a:t>
            </a:r>
            <a:r>
              <a:rPr lang="zh-CN" altLang="en-US" sz="2400" dirty="0">
                <a:solidFill>
                  <a:srgbClr val="000C34"/>
                </a:solidFill>
              </a:rPr>
              <a:t>霍金辐射：黑体辐射</a:t>
            </a:r>
            <a:endParaRPr lang="en-US" altLang="zh-CN" sz="2400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     </a:t>
            </a:r>
            <a:r>
              <a:rPr lang="zh-CN" altLang="en-US" sz="2400" dirty="0">
                <a:solidFill>
                  <a:srgbClr val="FF0000"/>
                </a:solidFill>
              </a:rPr>
              <a:t>信息丢失？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en-US" altLang="zh-CN" dirty="0"/>
              <a:t>   </a:t>
            </a:r>
            <a:r>
              <a:rPr lang="zh-CN" altLang="en-US" sz="2600" dirty="0">
                <a:solidFill>
                  <a:srgbClr val="000C34"/>
                </a:solidFill>
              </a:rPr>
              <a:t>黑洞熵</a:t>
            </a:r>
            <a:r>
              <a:rPr lang="zh-CN" altLang="en-US" sz="2600" b="1" dirty="0">
                <a:solidFill>
                  <a:srgbClr val="000C34"/>
                </a:solidFill>
              </a:rPr>
              <a:t>满足</a:t>
            </a:r>
            <a:r>
              <a:rPr lang="zh-CN" altLang="en-US" sz="2600" b="1" dirty="0">
                <a:solidFill>
                  <a:srgbClr val="0000CC"/>
                </a:solidFill>
              </a:rPr>
              <a:t>面积律 </a:t>
            </a:r>
            <a:r>
              <a:rPr lang="en-US" altLang="zh-CN" sz="2600" b="1" dirty="0">
                <a:solidFill>
                  <a:srgbClr val="0000CC"/>
                </a:solidFill>
              </a:rPr>
              <a:t>=》</a:t>
            </a:r>
            <a:r>
              <a:rPr lang="zh-CN" altLang="en-US" sz="2600" b="1" dirty="0">
                <a:solidFill>
                  <a:srgbClr val="0000CC"/>
                </a:solidFill>
              </a:rPr>
              <a:t>全息原理</a:t>
            </a:r>
            <a:endParaRPr lang="en-US" altLang="zh-CN" sz="2600" b="1" dirty="0">
              <a:solidFill>
                <a:srgbClr val="0000CC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</p:txBody>
      </p:sp>
      <p:pic>
        <p:nvPicPr>
          <p:cNvPr id="20484" name="Picture 4" descr="300px-BH_L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42592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H:\document\图片\Maldacena\arealaw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2487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H:\document\图片\Maldacena\HawkingTe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54091"/>
            <a:ext cx="960438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206820"/>
      </p:ext>
    </p:extLst>
  </p:cSld>
  <p:clrMapOvr>
    <a:masterClrMapping/>
  </p:clrMapOvr>
  <p:transition advTm="3611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D82862-BC59-0C46-A8B4-74ADFB22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8E90513-B764-FF4F-8E31-D286D22AA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287" y="115937"/>
            <a:ext cx="6742063" cy="6742063"/>
          </a:xfrm>
        </p:spPr>
      </p:pic>
    </p:spTree>
    <p:extLst>
      <p:ext uri="{BB962C8B-B14F-4D97-AF65-F5344CB8AC3E}">
        <p14:creationId xmlns:p14="http://schemas.microsoft.com/office/powerpoint/2010/main" val="1828035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>
          <a:xfrm>
            <a:off x="0" y="268287"/>
            <a:ext cx="9144000" cy="10874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zh-CN" altLang="en-US" sz="4000" b="1" dirty="0">
                <a:solidFill>
                  <a:srgbClr val="000C34"/>
                </a:solidFill>
              </a:rPr>
              <a:t>全息原理：</a:t>
            </a:r>
            <a:r>
              <a:rPr lang="zh-CN" altLang="en-US" sz="2800" b="1" dirty="0">
                <a:solidFill>
                  <a:srgbClr val="000C34"/>
                </a:solidFill>
              </a:rPr>
              <a:t>量子引力基本原理</a:t>
            </a:r>
            <a:br>
              <a:rPr lang="en-US" altLang="zh-CN" sz="2800" b="1" dirty="0">
                <a:solidFill>
                  <a:srgbClr val="000C34"/>
                </a:solidFill>
              </a:rPr>
            </a:br>
            <a:r>
              <a:rPr lang="en-US" altLang="zh-CN" sz="2800" b="1" dirty="0">
                <a:solidFill>
                  <a:srgbClr val="000C34"/>
                </a:solidFill>
              </a:rPr>
              <a:t>          </a:t>
            </a:r>
            <a:r>
              <a:rPr lang="zh-CN" altLang="en-US" sz="2800" dirty="0">
                <a:solidFill>
                  <a:srgbClr val="000C34"/>
                </a:solidFill>
              </a:rPr>
              <a:t>（</a:t>
            </a:r>
            <a:r>
              <a:rPr lang="en-US" altLang="zh-CN" sz="2800" dirty="0">
                <a:solidFill>
                  <a:srgbClr val="000C34"/>
                </a:solidFill>
              </a:rPr>
              <a:t>’t </a:t>
            </a:r>
            <a:r>
              <a:rPr lang="en-US" altLang="zh-CN" sz="2800" dirty="0" err="1">
                <a:solidFill>
                  <a:srgbClr val="000C34"/>
                </a:solidFill>
              </a:rPr>
              <a:t>Hooft</a:t>
            </a:r>
            <a:r>
              <a:rPr lang="en-US" altLang="zh-CN" sz="2800" dirty="0">
                <a:solidFill>
                  <a:srgbClr val="000C34"/>
                </a:solidFill>
              </a:rPr>
              <a:t>,  </a:t>
            </a:r>
            <a:r>
              <a:rPr lang="en-US" altLang="zh-CN" sz="2800" dirty="0" err="1">
                <a:solidFill>
                  <a:srgbClr val="000C34"/>
                </a:solidFill>
              </a:rPr>
              <a:t>L.Susskind</a:t>
            </a:r>
            <a:r>
              <a:rPr lang="zh-CN" altLang="en-US" sz="2800" dirty="0">
                <a:solidFill>
                  <a:srgbClr val="000C34"/>
                </a:solidFill>
              </a:rPr>
              <a:t>，</a:t>
            </a:r>
            <a:r>
              <a:rPr lang="en-US" altLang="zh-CN" sz="2800" dirty="0">
                <a:solidFill>
                  <a:srgbClr val="000C34"/>
                </a:solidFill>
              </a:rPr>
              <a:t>1993)</a:t>
            </a:r>
            <a:endParaRPr lang="zh-CN" altLang="en-US" sz="2800" dirty="0">
              <a:solidFill>
                <a:srgbClr val="000C34"/>
              </a:solidFill>
            </a:endParaRP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2578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/>
              <a:t>在一个引力系统中，区域</a:t>
            </a:r>
            <a:r>
              <a:rPr lang="en-US" altLang="zh-CN" sz="2400" b="1" dirty="0"/>
              <a:t>V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/>
              <a:t>中的最大熵正比于</a:t>
            </a:r>
            <a:r>
              <a:rPr lang="en-US" altLang="zh-CN" sz="2400" b="1" dirty="0"/>
              <a:t>V</a:t>
            </a:r>
            <a:r>
              <a:rPr lang="zh-CN" altLang="en-US" sz="2400" b="1" dirty="0"/>
              <a:t>的边界</a:t>
            </a:r>
            <a:endParaRPr lang="en-US" altLang="zh-CN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/>
              <a:t>面积（</a:t>
            </a:r>
            <a:r>
              <a:rPr lang="en-US" altLang="zh-CN" sz="2400" b="1" dirty="0"/>
              <a:t>Planck</a:t>
            </a:r>
            <a:r>
              <a:rPr lang="zh-CN" altLang="en-US" sz="2400" b="1" dirty="0"/>
              <a:t>单位），</a:t>
            </a:r>
            <a:endParaRPr lang="en-US" altLang="zh-CN" sz="2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000C34"/>
                </a:solidFill>
              </a:rPr>
              <a:t>而非体积。</a:t>
            </a:r>
            <a:endParaRPr lang="en-US" altLang="zh-CN" sz="2400" b="1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V</a:t>
            </a:r>
            <a:r>
              <a:rPr lang="zh-CN" altLang="en-US" sz="2400" dirty="0">
                <a:solidFill>
                  <a:srgbClr val="000C34"/>
                </a:solidFill>
              </a:rPr>
              <a:t>中的物理可以通过边界</a:t>
            </a: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rgbClr val="000C34"/>
                </a:solidFill>
              </a:rPr>
              <a:t>全息屏上的某个理论来描述</a:t>
            </a:r>
            <a:endParaRPr lang="en-US" altLang="zh-CN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000C34"/>
                </a:solidFill>
              </a:rPr>
              <a:t>=&gt;</a:t>
            </a:r>
            <a:r>
              <a:rPr lang="zh-CN" altLang="en-US" sz="2400" dirty="0">
                <a:solidFill>
                  <a:srgbClr val="000C34"/>
                </a:solidFill>
              </a:rPr>
              <a:t>黑洞存在全息描述</a:t>
            </a: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buNone/>
            </a:pPr>
            <a:r>
              <a:rPr lang="en-US" altLang="zh-CN" sz="2800" b="1" dirty="0" err="1">
                <a:solidFill>
                  <a:srgbClr val="0000CC"/>
                </a:solidFill>
              </a:rPr>
              <a:t>AdS</a:t>
            </a:r>
            <a:r>
              <a:rPr lang="en-US" altLang="zh-CN" sz="2800" b="1" dirty="0">
                <a:solidFill>
                  <a:srgbClr val="0000CC"/>
                </a:solidFill>
              </a:rPr>
              <a:t>/CFT </a:t>
            </a:r>
            <a:r>
              <a:rPr lang="zh-CN" altLang="en-US" sz="2800" b="1" dirty="0">
                <a:solidFill>
                  <a:srgbClr val="0000CC"/>
                </a:solidFill>
              </a:rPr>
              <a:t>对应是全息原理</a:t>
            </a:r>
            <a:endParaRPr lang="en-US" altLang="zh-CN" sz="2800" b="1" dirty="0">
              <a:solidFill>
                <a:srgbClr val="0000CC"/>
              </a:solidFill>
            </a:endParaRPr>
          </a:p>
          <a:p>
            <a:pPr>
              <a:buNone/>
            </a:pPr>
            <a:r>
              <a:rPr lang="en-US" altLang="zh-CN" sz="2800" b="1" dirty="0">
                <a:solidFill>
                  <a:srgbClr val="0000CC"/>
                </a:solidFill>
              </a:rPr>
              <a:t>                  </a:t>
            </a:r>
            <a:r>
              <a:rPr lang="zh-CN" altLang="en-US" sz="2800" b="1" dirty="0">
                <a:solidFill>
                  <a:srgbClr val="0000CC"/>
                </a:solidFill>
              </a:rPr>
              <a:t>最成功的具体实现</a:t>
            </a:r>
            <a:endParaRPr lang="en-US" altLang="zh-CN" sz="2800" b="1" dirty="0">
              <a:solidFill>
                <a:srgbClr val="0000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sz="2400" dirty="0"/>
          </a:p>
        </p:txBody>
      </p:sp>
      <p:pic>
        <p:nvPicPr>
          <p:cNvPr id="613378" name="Picture 2" descr="H:\document\图片\Holograp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82038"/>
            <a:ext cx="463232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erardus 't Hoo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1626734" cy="20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300px-LeonardSusskindStanford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53" y="16955"/>
            <a:ext cx="2038847" cy="20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386934"/>
      </p:ext>
    </p:extLst>
  </p:cSld>
  <p:clrMapOvr>
    <a:masterClrMapping/>
  </p:clrMapOvr>
  <p:transition advTm="1898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zh-CN" sz="3600" b="1" dirty="0" err="1"/>
              <a:t>AdS</a:t>
            </a:r>
            <a:r>
              <a:rPr lang="en-US" altLang="zh-CN" sz="3600" b="1" dirty="0"/>
              <a:t>/CFT </a:t>
            </a:r>
            <a:r>
              <a:rPr lang="zh-CN" altLang="en-US" sz="3600" b="1" dirty="0"/>
              <a:t>对应</a:t>
            </a:r>
            <a:r>
              <a:rPr lang="en-US" altLang="zh-CN" sz="3600" b="1" dirty="0"/>
              <a:t> </a:t>
            </a:r>
            <a:endParaRPr lang="zh-CN" altLang="en-US" sz="3600" b="1" dirty="0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1341438"/>
            <a:ext cx="7845425" cy="489585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altLang="zh-CN" sz="2800" b="1" dirty="0"/>
              <a:t>Anti-de-Sitter </a:t>
            </a:r>
            <a:r>
              <a:rPr lang="zh-CN" altLang="en-US" sz="2800" b="1" dirty="0"/>
              <a:t>时空中的量子引力理论</a:t>
            </a:r>
            <a:endParaRPr lang="en-US" altLang="zh-CN" sz="2800" b="1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dirty="0"/>
              <a:t>    与其边界上的共形场论对偶（等价）</a:t>
            </a:r>
            <a:endParaRPr lang="en-US" altLang="zh-CN" sz="2800" b="1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</a:rPr>
              <a:t>（</a:t>
            </a:r>
            <a:r>
              <a:rPr lang="en-US" altLang="zh-CN" sz="2800" dirty="0">
                <a:solidFill>
                  <a:srgbClr val="FF0000"/>
                </a:solidFill>
              </a:rPr>
              <a:t>J. </a:t>
            </a:r>
            <a:r>
              <a:rPr lang="en-US" altLang="zh-CN" sz="2800" dirty="0" err="1">
                <a:solidFill>
                  <a:srgbClr val="FF0000"/>
                </a:solidFill>
              </a:rPr>
              <a:t>Maldacena</a:t>
            </a:r>
            <a:r>
              <a:rPr lang="en-US" altLang="zh-CN" sz="2800" dirty="0">
                <a:solidFill>
                  <a:srgbClr val="FF0000"/>
                </a:solidFill>
              </a:rPr>
              <a:t> 1997</a:t>
            </a:r>
            <a:r>
              <a:rPr lang="zh-CN" altLang="en-US" sz="2800" dirty="0">
                <a:solidFill>
                  <a:srgbClr val="FF0000"/>
                </a:solidFill>
              </a:rPr>
              <a:t>）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pic>
        <p:nvPicPr>
          <p:cNvPr id="36868" name="Picture 4" descr="AdS_C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01374"/>
            <a:ext cx="280352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75px-JuanMaldac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26130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806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656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000" b="1" dirty="0"/>
              <a:t>时空的呈展（涌现）：</a:t>
            </a:r>
            <a:r>
              <a:rPr lang="zh-CN" altLang="en-US" sz="3600" b="1" dirty="0">
                <a:solidFill>
                  <a:srgbClr val="FF0000"/>
                </a:solidFill>
              </a:rPr>
              <a:t>引力的本质？</a:t>
            </a:r>
            <a:br>
              <a:rPr lang="en-US" altLang="zh-CN" sz="3600" b="1" dirty="0">
                <a:solidFill>
                  <a:srgbClr val="FF0000"/>
                </a:solidFill>
              </a:rPr>
            </a:br>
            <a:endParaRPr lang="zh-CN" altLang="en-US" sz="3600" b="1" dirty="0"/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45060" name="Picture 4" descr="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763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996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C97DD-3D35-5F4E-ACA0-FC7876A4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 err="1"/>
              <a:t>AdS</a:t>
            </a:r>
            <a:r>
              <a:rPr lang="en-US" altLang="zh-CN" sz="3600" b="1" dirty="0"/>
              <a:t>/CFT: </a:t>
            </a:r>
            <a:r>
              <a:rPr lang="zh-CN" altLang="en-US" sz="3600" b="1" dirty="0"/>
              <a:t>幺正性保持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AC47B72-9F8F-EF46-B951-D8A77A2C2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097859" cy="4525963"/>
          </a:xfrm>
        </p:spPr>
      </p:pic>
    </p:spTree>
    <p:extLst>
      <p:ext uri="{BB962C8B-B14F-4D97-AF65-F5344CB8AC3E}">
        <p14:creationId xmlns:p14="http://schemas.microsoft.com/office/powerpoint/2010/main" val="3065009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9B60D-9243-4B41-A86F-892700F1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44D4FA4-C6FA-B040-9B5B-1E4D9521C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" y="96836"/>
            <a:ext cx="9045420" cy="628449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F29A49-784A-9241-8990-9C8ABAB22C15}"/>
              </a:ext>
            </a:extLst>
          </p:cNvPr>
          <p:cNvSpPr txBox="1"/>
          <p:nvPr/>
        </p:nvSpPr>
        <p:spPr>
          <a:xfrm>
            <a:off x="5220072" y="6488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C. Herzog’s talk</a:t>
            </a:r>
            <a:r>
              <a:rPr kumimoji="1" lang="zh-CN" altLang="en-US" dirty="0"/>
              <a:t> </a:t>
            </a:r>
            <a:r>
              <a:rPr kumimoji="1" lang="en-US" altLang="zh-CN" dirty="0"/>
              <a:t>at “</a:t>
            </a:r>
            <a:r>
              <a:rPr kumimoji="1" lang="en-US" altLang="zh-CN" dirty="0" err="1"/>
              <a:t>AdS</a:t>
            </a:r>
            <a:r>
              <a:rPr kumimoji="1" lang="en-US" altLang="zh-CN" dirty="0"/>
              <a:t>/CFT 20 years”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55613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600" b="1" dirty="0">
                <a:solidFill>
                  <a:srgbClr val="030305"/>
                </a:solidFill>
              </a:rPr>
              <a:t>基本问题：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solidFill>
                  <a:srgbClr val="FF0000"/>
                </a:solidFill>
              </a:rPr>
              <a:t>引力</a:t>
            </a:r>
            <a:r>
              <a:rPr lang="en-US" altLang="zh-CN" sz="2800" b="1" dirty="0">
                <a:solidFill>
                  <a:srgbClr val="FF0000"/>
                </a:solidFill>
              </a:rPr>
              <a:t>/</a:t>
            </a:r>
            <a:r>
              <a:rPr lang="zh-CN" altLang="en-US" sz="2800" b="1" dirty="0">
                <a:solidFill>
                  <a:srgbClr val="FF0000"/>
                </a:solidFill>
              </a:rPr>
              <a:t>规范对应的普适性？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solidFill>
                  <a:srgbClr val="030305"/>
                </a:solidFill>
              </a:rPr>
              <a:t>如何建立一个引力的全息描述？</a:t>
            </a:r>
            <a:endParaRPr lang="en-US" altLang="zh-CN" sz="2400" b="1" dirty="0">
              <a:solidFill>
                <a:srgbClr val="030305"/>
              </a:solidFill>
            </a:endParaRP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solidFill>
                  <a:srgbClr val="030305"/>
                </a:solidFill>
              </a:rPr>
              <a:t>非</a:t>
            </a:r>
            <a:r>
              <a:rPr lang="en-US" altLang="zh-CN" sz="2400" b="1" dirty="0" err="1">
                <a:solidFill>
                  <a:srgbClr val="030305"/>
                </a:solidFill>
              </a:rPr>
              <a:t>AdS</a:t>
            </a:r>
            <a:r>
              <a:rPr lang="zh-CN" altLang="en-US" sz="2400" b="1" dirty="0">
                <a:solidFill>
                  <a:srgbClr val="030305"/>
                </a:solidFill>
              </a:rPr>
              <a:t>引力：宇宙的全息描述？</a:t>
            </a:r>
            <a:endParaRPr lang="en-US" altLang="zh-CN" sz="2400" b="1" dirty="0">
              <a:solidFill>
                <a:srgbClr val="030305"/>
              </a:solidFill>
            </a:endParaRP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solidFill>
                  <a:srgbClr val="030305"/>
                </a:solidFill>
              </a:rPr>
              <a:t>引力和时空的本质：涌现现象？</a:t>
            </a:r>
            <a:endParaRPr lang="en-US" altLang="zh-CN" sz="2400" b="1" dirty="0">
              <a:solidFill>
                <a:srgbClr val="030305"/>
              </a:solidFill>
            </a:endParaRP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solidFill>
                  <a:srgbClr val="030305"/>
                </a:solidFill>
              </a:rPr>
              <a:t>什么样的量子场论有引力的描述？</a:t>
            </a:r>
            <a:endParaRPr lang="en-US" altLang="zh-CN" sz="2400" b="1" dirty="0">
              <a:solidFill>
                <a:srgbClr val="030305"/>
              </a:solidFill>
            </a:endParaRP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rgbClr val="030305"/>
                </a:solidFill>
              </a:rPr>
              <a:t>。。。。。。</a:t>
            </a:r>
            <a:r>
              <a:rPr lang="en-US" altLang="zh-CN" sz="2400" dirty="0">
                <a:solidFill>
                  <a:srgbClr val="030305"/>
                </a:solidFill>
              </a:rPr>
              <a:t> </a:t>
            </a: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solidFill>
                  <a:srgbClr val="FF0000"/>
                </a:solidFill>
              </a:rPr>
              <a:t>如何建立更加准确的对应关系来描述实验现象？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dirty="0">
              <a:solidFill>
                <a:srgbClr val="030305"/>
              </a:solidFill>
            </a:endParaRPr>
          </a:p>
          <a:p>
            <a:pPr marL="0" indent="0">
              <a:buClr>
                <a:srgbClr val="030305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rgbClr val="030305"/>
                </a:solidFill>
              </a:rPr>
              <a:t>                </a:t>
            </a:r>
            <a:r>
              <a:rPr lang="zh-CN" altLang="en-US" sz="2800" b="1" dirty="0"/>
              <a:t>深入理解引力的全息性</a:t>
            </a:r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8DF10F-74EB-4ACD-BB99-B8EDF7270591}" type="slidenum">
              <a:rPr lang="zh-CN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zh-CN" sz="1400"/>
          </a:p>
        </p:txBody>
      </p:sp>
      <p:grpSp>
        <p:nvGrpSpPr>
          <p:cNvPr id="22533" name="Group 16"/>
          <p:cNvGrpSpPr>
            <a:grpSpLocks noGrp="1" noChangeAspect="1"/>
          </p:cNvGrpSpPr>
          <p:nvPr/>
        </p:nvGrpSpPr>
        <p:grpSpPr bwMode="auto">
          <a:xfrm>
            <a:off x="3822700" y="157163"/>
            <a:ext cx="5321300" cy="2420937"/>
            <a:chOff x="0" y="0"/>
            <a:chExt cx="9144000" cy="6858000"/>
          </a:xfrm>
        </p:grpSpPr>
        <p:cxnSp>
          <p:nvCxnSpPr>
            <p:cNvPr id="22536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-408781" y="2237581"/>
              <a:ext cx="5029200" cy="421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7" name="Straight Connector 15"/>
            <p:cNvCxnSpPr>
              <a:cxnSpLocks noChangeShapeType="1"/>
            </p:cNvCxnSpPr>
            <p:nvPr/>
          </p:nvCxnSpPr>
          <p:spPr bwMode="auto">
            <a:xfrm rot="16200000" flipH="1">
              <a:off x="370681" y="2732882"/>
              <a:ext cx="6442075" cy="1239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3467100" y="1181100"/>
              <a:ext cx="6858000" cy="449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9" name="Straight Connector 21"/>
            <p:cNvCxnSpPr>
              <a:cxnSpLocks noChangeShapeType="1"/>
            </p:cNvCxnSpPr>
            <p:nvPr/>
          </p:nvCxnSpPr>
          <p:spPr bwMode="auto">
            <a:xfrm rot="5400000">
              <a:off x="2999581" y="3477419"/>
              <a:ext cx="4745038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0" name="Picture 14" descr="bubble-j.jpg"/>
            <p:cNvPicPr>
              <a:picLocks noChangeAspect="1"/>
            </p:cNvPicPr>
            <p:nvPr/>
          </p:nvPicPr>
          <p:blipFill>
            <a:blip r:embed="rId3" cstate="print"/>
            <a:srcRect b="5443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parallelogram">
              <a:avLst>
                <a:gd name="adj" fmla="val 165701"/>
              </a:avLst>
            </a:prstGeom>
          </p:spPr>
        </p:pic>
      </p:grpSp>
      <p:pic>
        <p:nvPicPr>
          <p:cNvPr id="22534" name="Picture 4" descr="144789main_CMB_Timeline75_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75"/>
          <a:stretch>
            <a:fillRect/>
          </a:stretch>
        </p:blipFill>
        <p:spPr bwMode="auto">
          <a:xfrm>
            <a:off x="5799138" y="2357438"/>
            <a:ext cx="18986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右箭头 11"/>
          <p:cNvSpPr>
            <a:spLocks noChangeArrowheads="1"/>
          </p:cNvSpPr>
          <p:nvPr/>
        </p:nvSpPr>
        <p:spPr bwMode="auto">
          <a:xfrm>
            <a:off x="899592" y="5517232"/>
            <a:ext cx="792162" cy="360362"/>
          </a:xfrm>
          <a:prstGeom prst="rightArrow">
            <a:avLst>
              <a:gd name="adj1" fmla="val 50000"/>
              <a:gd name="adj2" fmla="val 49959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24083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179388" y="430213"/>
            <a:ext cx="85407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>
                <a:solidFill>
                  <a:srgbClr val="030305"/>
                </a:solidFill>
              </a:rPr>
              <a:t>It from Qubit? </a:t>
            </a:r>
            <a:br>
              <a:rPr lang="en-US" altLang="zh-CN">
                <a:solidFill>
                  <a:srgbClr val="030305"/>
                </a:solidFill>
              </a:rPr>
            </a:br>
            <a:r>
              <a:rPr lang="en-US" altLang="zh-CN">
                <a:solidFill>
                  <a:srgbClr val="030305"/>
                </a:solidFill>
              </a:rPr>
              <a:t>     </a:t>
            </a:r>
            <a:r>
              <a:rPr lang="en-US" altLang="zh-CN" sz="2400">
                <a:solidFill>
                  <a:srgbClr val="030305"/>
                </a:solidFill>
              </a:rPr>
              <a:t>--Simons</a:t>
            </a:r>
            <a:r>
              <a:rPr lang="zh-CN" altLang="en-US" sz="2400">
                <a:solidFill>
                  <a:srgbClr val="030305"/>
                </a:solidFill>
              </a:rPr>
              <a:t>几何和物理中心</a:t>
            </a:r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301625" y="2174875"/>
            <a:ext cx="8540750" cy="3886200"/>
          </a:xfrm>
        </p:spPr>
        <p:txBody>
          <a:bodyPr/>
          <a:lstStyle/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/>
              <a:t>纠缠熵也许是理解引力全息性的关键</a:t>
            </a:r>
            <a:endParaRPr lang="en-US" altLang="zh-CN" sz="2400" b="1" dirty="0"/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30305"/>
                </a:solidFill>
              </a:rPr>
              <a:t>纠缠是量子系统的典型特征</a:t>
            </a:r>
            <a:r>
              <a:rPr lang="en-US" altLang="zh-CN" sz="2400" dirty="0">
                <a:solidFill>
                  <a:srgbClr val="030305"/>
                </a:solidFill>
              </a:rPr>
              <a:t>: EPR </a:t>
            </a: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30305"/>
                </a:solidFill>
              </a:rPr>
              <a:t>纠缠熵是对纠缠程度的度量</a:t>
            </a:r>
            <a:endParaRPr lang="en-US" altLang="zh-CN" sz="2400" dirty="0">
              <a:solidFill>
                <a:srgbClr val="030305"/>
              </a:solidFill>
            </a:endParaRP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30305"/>
                </a:solidFill>
              </a:rPr>
              <a:t>全息纠缠熵</a:t>
            </a:r>
            <a:r>
              <a:rPr lang="en-US" altLang="zh-CN" sz="2400" b="1" dirty="0">
                <a:solidFill>
                  <a:srgbClr val="030305"/>
                </a:solidFill>
              </a:rPr>
              <a:t>  </a:t>
            </a:r>
            <a:r>
              <a:rPr lang="en-US" altLang="zh-CN" sz="2400" dirty="0">
                <a:solidFill>
                  <a:srgbClr val="030305"/>
                </a:solidFill>
              </a:rPr>
              <a:t>Ryu-</a:t>
            </a:r>
            <a:r>
              <a:rPr lang="en-US" altLang="zh-CN" sz="2400" dirty="0" err="1">
                <a:solidFill>
                  <a:srgbClr val="030305"/>
                </a:solidFill>
              </a:rPr>
              <a:t>Takayanagi</a:t>
            </a:r>
            <a:r>
              <a:rPr lang="en-US" altLang="zh-CN" sz="2400" dirty="0">
                <a:solidFill>
                  <a:srgbClr val="030305"/>
                </a:solidFill>
              </a:rPr>
              <a:t> (2006)</a:t>
            </a:r>
            <a:endParaRPr lang="zh-CN" altLang="en-US" sz="2400" dirty="0">
              <a:solidFill>
                <a:srgbClr val="030305"/>
              </a:solidFill>
            </a:endParaRPr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FC41C6-C923-4478-8611-65FAA7BF629A}" type="slidenum">
              <a:rPr lang="zh-CN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en-US" altLang="zh-CN" sz="1400"/>
          </a:p>
        </p:txBody>
      </p:sp>
      <p:pic>
        <p:nvPicPr>
          <p:cNvPr id="2458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8CBCD9F9-EB9D-184E-9E64-E3B7C16E4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038600"/>
            <a:ext cx="57927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72BB1DEE-F293-EB41-AC39-1A419AAA7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11738"/>
            <a:ext cx="410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时空</a:t>
            </a:r>
            <a:r>
              <a:rPr lang="en-US" altLang="zh-CN" sz="2800" b="1" dirty="0">
                <a:solidFill>
                  <a:srgbClr val="FF0000"/>
                </a:solidFill>
              </a:rPr>
              <a:t>=</a:t>
            </a:r>
            <a:r>
              <a:rPr lang="zh-CN" altLang="en-US" sz="2800" b="1" dirty="0">
                <a:solidFill>
                  <a:srgbClr val="FF0000"/>
                </a:solidFill>
              </a:rPr>
              <a:t>量子纠缠的比特？</a:t>
            </a:r>
          </a:p>
        </p:txBody>
      </p:sp>
    </p:spTree>
    <p:extLst>
      <p:ext uri="{BB962C8B-B14F-4D97-AF65-F5344CB8AC3E}">
        <p14:creationId xmlns:p14="http://schemas.microsoft.com/office/powerpoint/2010/main" val="24681786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600" b="1" dirty="0">
                <a:solidFill>
                  <a:srgbClr val="030305"/>
                </a:solidFill>
              </a:rPr>
              <a:t>神秘的引力</a:t>
            </a:r>
            <a:endParaRPr lang="zh-CN" altLang="en-US" sz="3600" dirty="0"/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2800" b="1" dirty="0">
                <a:solidFill>
                  <a:srgbClr val="000C34"/>
                </a:solidFill>
              </a:rPr>
              <a:t>无处不在</a:t>
            </a:r>
            <a:endParaRPr lang="en-US" altLang="zh-CN" sz="2800" b="1" dirty="0">
              <a:solidFill>
                <a:srgbClr val="000C34"/>
              </a:solidFill>
            </a:endParaRP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zh-CN" altLang="en-US" sz="2800" b="1" dirty="0">
                <a:solidFill>
                  <a:srgbClr val="000C34"/>
                </a:solidFill>
              </a:rPr>
              <a:t>只有吸引，没有排斥</a:t>
            </a:r>
            <a:endParaRPr lang="en-US" altLang="zh-CN" sz="2800" b="1" dirty="0">
              <a:solidFill>
                <a:srgbClr val="000C34"/>
              </a:solidFill>
            </a:endParaRP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zh-CN" altLang="en-US" sz="2800" b="1" dirty="0">
                <a:solidFill>
                  <a:srgbClr val="000C34"/>
                </a:solidFill>
              </a:rPr>
              <a:t>长程作用力</a:t>
            </a:r>
            <a:r>
              <a:rPr lang="zh-CN" altLang="en-US" sz="2800" dirty="0"/>
              <a:t>（类似于电磁力）</a:t>
            </a:r>
            <a:endParaRPr lang="en-US" altLang="zh-CN" sz="2800" dirty="0"/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b="1" dirty="0">
                <a:solidFill>
                  <a:srgbClr val="000C34"/>
                </a:solidFill>
              </a:rPr>
              <a:t>最弱的力</a:t>
            </a:r>
            <a:r>
              <a:rPr lang="zh-CN" altLang="en-US" sz="2800" dirty="0">
                <a:solidFill>
                  <a:srgbClr val="000C34"/>
                </a:solidFill>
              </a:rPr>
              <a:t>：星体的形成、星系的形成。。。</a:t>
            </a:r>
            <a:endParaRPr lang="en-US" altLang="zh-CN" sz="2800" dirty="0">
              <a:solidFill>
                <a:srgbClr val="000C34"/>
              </a:solidFill>
            </a:endParaRPr>
          </a:p>
          <a:p>
            <a:endParaRPr lang="en-US" altLang="zh-CN" sz="2800" dirty="0">
              <a:solidFill>
                <a:srgbClr val="000C34"/>
              </a:solidFill>
            </a:endParaRPr>
          </a:p>
          <a:p>
            <a:r>
              <a:rPr lang="zh-CN" altLang="en-US" sz="2800" b="1" dirty="0">
                <a:solidFill>
                  <a:srgbClr val="FF0000"/>
                </a:solidFill>
              </a:rPr>
              <a:t>引力的量子效应？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rgbClr val="000C34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36441"/>
            <a:ext cx="3600400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25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55613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zh-CN" sz="3600" b="1" dirty="0" err="1"/>
              <a:t>AdS</a:t>
            </a:r>
            <a:r>
              <a:rPr lang="en-US" altLang="zh-CN" sz="3600" b="1" dirty="0"/>
              <a:t>/CFT </a:t>
            </a:r>
            <a:r>
              <a:rPr lang="zh-CN" altLang="en-US" sz="3600" b="1" dirty="0"/>
              <a:t>对应</a:t>
            </a:r>
            <a:r>
              <a:rPr lang="en-US" altLang="zh-CN" sz="3600" b="1" dirty="0"/>
              <a:t> II</a:t>
            </a:r>
          </a:p>
        </p:txBody>
      </p:sp>
      <p:sp>
        <p:nvSpPr>
          <p:cNvPr id="5304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850" y="1598613"/>
            <a:ext cx="8712646" cy="4926012"/>
          </a:xfrm>
        </p:spPr>
        <p:txBody>
          <a:bodyPr>
            <a:normAutofit/>
          </a:bodyPr>
          <a:lstStyle/>
          <a:p>
            <a:pPr eaLnBrk="1" hangingPunct="1"/>
            <a:endParaRPr lang="en-US" altLang="zh-CN" sz="2400" dirty="0"/>
          </a:p>
          <a:p>
            <a:pPr eaLnBrk="1" hangingPunct="1"/>
            <a:r>
              <a:rPr lang="zh-CN" altLang="en-US" sz="2800" dirty="0"/>
              <a:t>（量子）</a:t>
            </a:r>
            <a:r>
              <a:rPr lang="zh-CN" altLang="en-US" sz="2800" b="1" dirty="0">
                <a:solidFill>
                  <a:srgbClr val="0000CC"/>
                </a:solidFill>
              </a:rPr>
              <a:t>引力</a:t>
            </a:r>
            <a:r>
              <a:rPr lang="en-US" altLang="zh-CN" sz="2800" dirty="0"/>
              <a:t>/</a:t>
            </a:r>
            <a:r>
              <a:rPr lang="zh-CN" altLang="en-US" sz="2800" dirty="0"/>
              <a:t>（共形）</a:t>
            </a:r>
            <a:r>
              <a:rPr lang="zh-CN" altLang="en-US" sz="2800" b="1" dirty="0">
                <a:solidFill>
                  <a:srgbClr val="0000CC"/>
                </a:solidFill>
              </a:rPr>
              <a:t>场论</a:t>
            </a:r>
            <a:r>
              <a:rPr lang="zh-CN" altLang="en-US" sz="2800" dirty="0"/>
              <a:t>对应</a:t>
            </a:r>
            <a:endParaRPr lang="en-US" altLang="zh-CN" sz="2800" dirty="0"/>
          </a:p>
          <a:p>
            <a:pPr marL="0" indent="0" eaLnBrk="1" hangingPunct="1">
              <a:buNone/>
            </a:pPr>
            <a:r>
              <a:rPr lang="zh-CN" altLang="en-US" sz="2800" dirty="0"/>
              <a:t>   </a:t>
            </a:r>
            <a:r>
              <a:rPr lang="zh-CN" altLang="en-US" sz="2400" dirty="0"/>
              <a:t>由于共形场论在最初的版本中是一个规范理论，因此这个对应也常称作</a:t>
            </a:r>
            <a:r>
              <a:rPr lang="zh-CN" altLang="en-US" sz="2400" b="1" dirty="0">
                <a:solidFill>
                  <a:srgbClr val="0000CC"/>
                </a:solidFill>
              </a:rPr>
              <a:t>引力</a:t>
            </a:r>
            <a:r>
              <a:rPr lang="en-US" altLang="zh-CN" sz="2400" b="1" dirty="0">
                <a:solidFill>
                  <a:srgbClr val="0000CC"/>
                </a:solidFill>
              </a:rPr>
              <a:t>/</a:t>
            </a:r>
            <a:r>
              <a:rPr lang="zh-CN" altLang="en-US" sz="2400" b="1" dirty="0">
                <a:solidFill>
                  <a:srgbClr val="0000CC"/>
                </a:solidFill>
              </a:rPr>
              <a:t>规范对应</a:t>
            </a:r>
            <a:endParaRPr lang="en-US" altLang="zh-CN" sz="2400" b="1" dirty="0">
              <a:solidFill>
                <a:srgbClr val="0000CC"/>
              </a:solidFill>
            </a:endParaRPr>
          </a:p>
          <a:p>
            <a:pPr eaLnBrk="1" hangingPunct="1"/>
            <a:endParaRPr lang="en-US" altLang="zh-CN" sz="2800" dirty="0"/>
          </a:p>
          <a:p>
            <a:pPr eaLnBrk="1" hangingPunct="1"/>
            <a:r>
              <a:rPr lang="zh-CN" altLang="en-US" sz="2800" b="1" dirty="0"/>
              <a:t>定义弦理论的全新方式</a:t>
            </a:r>
            <a:endParaRPr lang="en-US" altLang="zh-CN" sz="2800" b="1" dirty="0"/>
          </a:p>
          <a:p>
            <a:pPr eaLnBrk="1" hangingPunct="1"/>
            <a:endParaRPr lang="en-US" altLang="zh-CN" sz="2800" dirty="0"/>
          </a:p>
          <a:p>
            <a:pPr eaLnBrk="1" hangingPunct="1"/>
            <a:r>
              <a:rPr lang="zh-CN" altLang="en-US" sz="2800" b="1" dirty="0"/>
              <a:t>丰富的物理</a:t>
            </a:r>
            <a:r>
              <a:rPr lang="en-US" altLang="zh-CN" sz="2800" b="1" dirty="0"/>
              <a:t>: </a:t>
            </a:r>
            <a:r>
              <a:rPr lang="zh-CN" altLang="en-US" sz="2800" dirty="0">
                <a:solidFill>
                  <a:srgbClr val="FF0000"/>
                </a:solidFill>
              </a:rPr>
              <a:t>全息原理</a:t>
            </a:r>
            <a:r>
              <a:rPr lang="zh-CN" altLang="en-US" sz="2800" dirty="0"/>
              <a:t>、规范理论的大</a:t>
            </a:r>
            <a:r>
              <a:rPr lang="en-US" altLang="zh-CN" sz="2800" dirty="0"/>
              <a:t>N</a:t>
            </a:r>
            <a:r>
              <a:rPr lang="zh-CN" altLang="en-US" sz="2800" dirty="0"/>
              <a:t>极限、开</a:t>
            </a:r>
            <a:r>
              <a:rPr lang="en-US" altLang="zh-CN" sz="2800" dirty="0"/>
              <a:t>-</a:t>
            </a:r>
            <a:r>
              <a:rPr lang="zh-CN" altLang="en-US" sz="2800" dirty="0"/>
              <a:t>闭弦对偶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10479249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0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0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3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5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EC63F-5537-17D9-ED12-8F578570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3600" b="1" dirty="0"/>
              <a:t>Einstein</a:t>
            </a:r>
            <a:r>
              <a:rPr kumimoji="1" lang="zh-CN" altLang="en-US" sz="3600" b="1" dirty="0"/>
              <a:t>等效原理（</a:t>
            </a:r>
            <a:r>
              <a:rPr kumimoji="1" lang="en-US" altLang="zh-CN" sz="3600" b="1" dirty="0"/>
              <a:t>EEP</a:t>
            </a:r>
            <a:r>
              <a:rPr kumimoji="1" lang="zh-CN" altLang="en-US" sz="3600" b="1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C1DF00-5A4B-A90C-FB5B-482AA4308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/>
          </a:p>
          <a:p>
            <a:r>
              <a:rPr lang="zh-CN" altLang="en" sz="2600" dirty="0">
                <a:effectLst/>
                <a:latin typeface="Helvetica" pitchFamily="2" charset="0"/>
              </a:rPr>
              <a:t>自由</a:t>
            </a:r>
            <a:r>
              <a:rPr lang="zh-CN" altLang="en-US" sz="2600" dirty="0">
                <a:effectLst/>
                <a:latin typeface="Helvetica" pitchFamily="2" charset="0"/>
              </a:rPr>
              <a:t>下落粒子的行为是普适的，与粒子的质量无关</a:t>
            </a:r>
            <a:endParaRPr lang="en-US" altLang="zh-CN" sz="2600" dirty="0">
              <a:effectLst/>
              <a:latin typeface="Helvetica" pitchFamily="2" charset="0"/>
            </a:endParaRPr>
          </a:p>
          <a:p>
            <a:endParaRPr lang="en-US" altLang="zh-CN" sz="2600" dirty="0">
              <a:effectLst/>
              <a:latin typeface="Helvetica" pitchFamily="2" charset="0"/>
            </a:endParaRPr>
          </a:p>
          <a:p>
            <a:r>
              <a:rPr kumimoji="1" lang="en-US" altLang="zh-CN" sz="2600" dirty="0">
                <a:latin typeface="Helvetica" pitchFamily="2" charset="0"/>
              </a:rPr>
              <a:t>Einstein</a:t>
            </a:r>
            <a:r>
              <a:rPr kumimoji="1" lang="zh-CN" altLang="en-US" sz="2600" dirty="0">
                <a:latin typeface="Helvetica" pitchFamily="2" charset="0"/>
              </a:rPr>
              <a:t>：</a:t>
            </a:r>
            <a:r>
              <a:rPr lang="en" altLang="zh-CN" sz="2600" dirty="0">
                <a:solidFill>
                  <a:srgbClr val="0000FF"/>
                </a:solidFill>
                <a:effectLst/>
                <a:latin typeface="Helvetica" pitchFamily="2" charset="0"/>
              </a:rPr>
              <a:t>“If a person falls freely, he will not feel</a:t>
            </a:r>
            <a:r>
              <a:rPr lang="zh-CN" altLang="en-US" sz="26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en" altLang="zh-CN" sz="2600" dirty="0">
                <a:solidFill>
                  <a:srgbClr val="0000FF"/>
                </a:solidFill>
                <a:effectLst/>
                <a:latin typeface="Helvetica" pitchFamily="2" charset="0"/>
              </a:rPr>
              <a:t>his own weight”</a:t>
            </a:r>
          </a:p>
          <a:p>
            <a:endParaRPr lang="en" altLang="zh-CN" sz="2600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r>
              <a:rPr lang="en" altLang="zh-CN" sz="2600" dirty="0">
                <a:effectLst/>
                <a:latin typeface="Helvetica" pitchFamily="2" charset="0"/>
              </a:rPr>
              <a:t>EEP</a:t>
            </a:r>
            <a:r>
              <a:rPr lang="zh-CN" altLang="en-US" sz="2600" dirty="0">
                <a:effectLst/>
                <a:latin typeface="Helvetica" pitchFamily="2" charset="0"/>
              </a:rPr>
              <a:t>：</a:t>
            </a:r>
            <a:r>
              <a:rPr lang="en" altLang="zh-CN" sz="2600" dirty="0">
                <a:effectLst/>
                <a:latin typeface="Helvetica" pitchFamily="2" charset="0"/>
              </a:rPr>
              <a:t>In small enough regions of spacetime, the laws of physics reduce to</a:t>
            </a:r>
            <a:r>
              <a:rPr lang="zh-CN" altLang="en-US" sz="2600" dirty="0">
                <a:effectLst/>
                <a:latin typeface="Helvetica" pitchFamily="2" charset="0"/>
              </a:rPr>
              <a:t> </a:t>
            </a:r>
            <a:r>
              <a:rPr lang="en" altLang="zh-CN" sz="2600" dirty="0">
                <a:effectLst/>
                <a:latin typeface="Helvetica" pitchFamily="2" charset="0"/>
              </a:rPr>
              <a:t>those of SR; it is </a:t>
            </a:r>
            <a:r>
              <a:rPr lang="en" altLang="zh-CN" sz="2600" dirty="0">
                <a:solidFill>
                  <a:srgbClr val="FF0000"/>
                </a:solidFill>
                <a:effectLst/>
                <a:latin typeface="Helvetica" pitchFamily="2" charset="0"/>
              </a:rPr>
              <a:t>impossible</a:t>
            </a:r>
            <a:r>
              <a:rPr lang="en" altLang="zh-CN" sz="2600" dirty="0">
                <a:effectLst/>
                <a:latin typeface="Helvetica" pitchFamily="2" charset="0"/>
              </a:rPr>
              <a:t> to detect the existence of a</a:t>
            </a:r>
            <a:r>
              <a:rPr lang="zh-CN" altLang="en-US" sz="2600" dirty="0">
                <a:effectLst/>
                <a:latin typeface="Helvetica" pitchFamily="2" charset="0"/>
              </a:rPr>
              <a:t> </a:t>
            </a:r>
            <a:r>
              <a:rPr lang="en" altLang="zh-CN" sz="2600" dirty="0">
                <a:effectLst/>
                <a:latin typeface="Helvetica" pitchFamily="2" charset="0"/>
              </a:rPr>
              <a:t>gravitational field by means of local experiments</a:t>
            </a:r>
          </a:p>
          <a:p>
            <a:endParaRPr lang="en" altLang="zh-CN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919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Galileo Galilei</a:t>
            </a:r>
            <a:endParaRPr lang="zh-CN" altLang="en-US" sz="2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2800" b="1" dirty="0"/>
              <a:t>Gravitation on Earth</a:t>
            </a:r>
          </a:p>
          <a:p>
            <a:pPr marL="0" indent="0">
              <a:buNone/>
              <a:defRPr/>
            </a:pPr>
            <a:r>
              <a:rPr lang="zh-CN" altLang="en-US" sz="2800" b="1" dirty="0"/>
              <a:t>    </a:t>
            </a:r>
            <a:r>
              <a:rPr lang="en-US" altLang="zh-CN" sz="2400" b="1" dirty="0"/>
              <a:t>Gravitational acceleration independent of mass</a:t>
            </a:r>
          </a:p>
          <a:p>
            <a:pPr>
              <a:defRPr/>
            </a:pPr>
            <a:endParaRPr lang="en-US" altLang="zh-CN" sz="2800" b="1" dirty="0"/>
          </a:p>
          <a:p>
            <a:pPr>
              <a:defRPr/>
            </a:pPr>
            <a:r>
              <a:rPr lang="en-US" altLang="zh-CN" sz="2800" b="1" dirty="0"/>
              <a:t>Weak Equivalence Principle</a:t>
            </a:r>
            <a:r>
              <a:rPr lang="zh-CN" altLang="en-US" sz="2800" b="1" dirty="0"/>
              <a:t>：</a:t>
            </a:r>
            <a:r>
              <a:rPr lang="zh-CN" altLang="en-US" sz="2800" dirty="0"/>
              <a:t>          </a:t>
            </a:r>
            <a:endParaRPr lang="en-US" altLang="zh-CN" sz="2800" dirty="0"/>
          </a:p>
          <a:p>
            <a:pPr marL="0" indent="0"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</a:rPr>
              <a:t>               </a:t>
            </a:r>
            <a:r>
              <a:rPr lang="en-US" altLang="zh-CN" sz="2000" b="1" dirty="0">
                <a:solidFill>
                  <a:srgbClr val="FF0000"/>
                </a:solidFill>
              </a:rPr>
              <a:t>Inertial mass=Gravitational mass</a:t>
            </a:r>
          </a:p>
          <a:p>
            <a:pPr>
              <a:defRPr/>
            </a:pPr>
            <a:r>
              <a:rPr lang="en-US" altLang="zh-CN" sz="2800" b="1" dirty="0"/>
              <a:t>Relativistic Principle:</a:t>
            </a:r>
          </a:p>
          <a:p>
            <a:pPr marL="0" indent="0">
              <a:buNone/>
              <a:defRPr/>
            </a:pPr>
            <a:r>
              <a:rPr lang="en-US" altLang="zh-CN" sz="2800" b="1" dirty="0"/>
              <a:t>     </a:t>
            </a:r>
            <a:r>
              <a:rPr lang="en-US" altLang="zh-CN" sz="2000" b="1" dirty="0">
                <a:solidFill>
                  <a:srgbClr val="FF0000"/>
                </a:solidFill>
              </a:rPr>
              <a:t>Physical laws in all inertial frames </a:t>
            </a:r>
          </a:p>
          <a:p>
            <a:pPr marL="0" indent="0">
              <a:buNone/>
              <a:defRPr/>
            </a:pPr>
            <a:r>
              <a:rPr lang="en-US" altLang="zh-CN" sz="2000" b="1" dirty="0">
                <a:solidFill>
                  <a:srgbClr val="FF0000"/>
                </a:solidFill>
              </a:rPr>
              <a:t>       must take the same form </a:t>
            </a:r>
          </a:p>
          <a:p>
            <a:pPr marL="0" indent="0">
              <a:buNone/>
              <a:defRPr/>
            </a:pPr>
            <a:r>
              <a:rPr lang="en-US" altLang="zh-CN" sz="2800" dirty="0"/>
              <a:t>                                          </a:t>
            </a:r>
          </a:p>
          <a:p>
            <a:pPr>
              <a:defRPr/>
            </a:pPr>
            <a:endParaRPr lang="en-US" altLang="zh-CN" sz="20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 marL="0" indent="0">
              <a:buNone/>
              <a:defRPr/>
            </a:pPr>
            <a:endParaRPr lang="en-US" altLang="zh-CN" sz="2000" dirty="0"/>
          </a:p>
          <a:p>
            <a:pPr>
              <a:defRPr/>
            </a:pP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6" y="3738545"/>
            <a:ext cx="1976248" cy="3011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30" y="4711621"/>
            <a:ext cx="1619250" cy="2038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04" y="83784"/>
            <a:ext cx="2336660" cy="30328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A18B3B4-A7CA-A2B7-763E-A892857EA341}"/>
              </a:ext>
            </a:extLst>
          </p:cNvPr>
          <p:cNvSpPr txBox="1"/>
          <p:nvPr/>
        </p:nvSpPr>
        <p:spPr>
          <a:xfrm>
            <a:off x="6836280" y="303862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Galileo Galilei: 1564-1642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7537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2B863-FEB0-1C12-F5C4-CF49D40D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zh-CN" altLang="en-US" sz="3600" b="1" dirty="0"/>
              <a:t>引力红移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7C09338-03D4-F6B2-753D-07C7BAFCF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9" y="1711896"/>
            <a:ext cx="3586044" cy="287079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789068-9709-62F1-6A1B-8F80E75A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71" y="1588514"/>
            <a:ext cx="4217129" cy="297139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92717A-BCA2-5D28-B0BF-5CB8721AD885}"/>
              </a:ext>
            </a:extLst>
          </p:cNvPr>
          <p:cNvSpPr txBox="1"/>
          <p:nvPr/>
        </p:nvSpPr>
        <p:spPr>
          <a:xfrm>
            <a:off x="755576" y="501317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/>
              <a:t>光子在引力场中频率必然发生改变！</a:t>
            </a:r>
            <a:endParaRPr kumimoji="1"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919819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5F5308-DE51-3B40-66C7-6A4D6620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zh-CN" altLang="en-US" sz="3600" b="1" dirty="0"/>
              <a:t>弯曲时空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E55A95-6BD1-7CB9-FF06-BFE53DA0D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2800" b="1" dirty="0"/>
              <a:t>平坦时空</a:t>
            </a:r>
            <a:endParaRPr kumimoji="1" lang="en-US" altLang="zh-CN" sz="2800" b="1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2800" b="1" dirty="0"/>
          </a:p>
          <a:p>
            <a:r>
              <a:rPr kumimoji="1" lang="zh-CN" altLang="en-US" sz="2800" b="1" dirty="0"/>
              <a:t>引力红移的启示：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时空不可能是平坦的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BE673C-8D91-23CE-6524-D5C908BF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308241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5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8DCF65-3581-354B-ABE4-B31519D6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 err="1"/>
              <a:t>AdS</a:t>
            </a:r>
            <a:r>
              <a:rPr lang="en-US" altLang="zh-CN" sz="3600" b="1" dirty="0"/>
              <a:t>/CFT</a:t>
            </a:r>
            <a:r>
              <a:rPr lang="zh-CN" altLang="en-US" sz="3600" b="1" dirty="0"/>
              <a:t>中的信息丢失问题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52CDE0-65ED-3C4E-8257-B0F7AFDE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/>
          <a:lstStyle/>
          <a:p>
            <a:r>
              <a:rPr lang="zh-CN" altLang="en-US" sz="2800" b="1" dirty="0"/>
              <a:t>幺正性如何保持？</a:t>
            </a:r>
            <a:endParaRPr lang="en-US" altLang="zh-CN" sz="2800" b="1" dirty="0"/>
          </a:p>
          <a:p>
            <a:endParaRPr kumimoji="1" lang="en-US" altLang="zh-CN" sz="2800" dirty="0"/>
          </a:p>
          <a:p>
            <a:r>
              <a:rPr lang="zh-CN" altLang="en-US" sz="2800" b="1" dirty="0"/>
              <a:t>如何探索黑洞</a:t>
            </a:r>
            <a:r>
              <a:rPr lang="zh-CN" altLang="en-US" sz="2800" b="1" dirty="0">
                <a:solidFill>
                  <a:srgbClr val="FF0000"/>
                </a:solidFill>
              </a:rPr>
              <a:t>内部</a:t>
            </a:r>
            <a:r>
              <a:rPr lang="zh-CN" altLang="en-US" sz="2800" b="1" dirty="0"/>
              <a:t>的物理？</a:t>
            </a:r>
            <a:endParaRPr lang="en-US" altLang="zh-CN" sz="2800" b="1" dirty="0"/>
          </a:p>
          <a:p>
            <a:endParaRPr kumimoji="1" lang="en-US" altLang="zh-CN" dirty="0"/>
          </a:p>
          <a:p>
            <a:r>
              <a:rPr kumimoji="1" lang="en-US" altLang="zh-CN" dirty="0"/>
              <a:t>……</a:t>
            </a:r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899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D11356-6234-B9B5-A588-F05F8BC68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Johannes Kepler</a:t>
            </a:r>
            <a:endParaRPr kumimoji="1"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7A7114-C745-7CAE-5889-D4D06615C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4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US" altLang="zh-CN" sz="2400" dirty="0">
                <a:solidFill>
                  <a:srgbClr val="333333"/>
                </a:solidFill>
                <a:latin typeface="Helvetica Neue" panose="02000503000000020004" pitchFamily="2" charset="0"/>
              </a:rPr>
              <a:t>Based on B. Tycho’s observational data</a:t>
            </a:r>
          </a:p>
          <a:p>
            <a:r>
              <a:rPr lang="en-US" altLang="zh-CN" sz="2400" b="1" dirty="0">
                <a:solidFill>
                  <a:srgbClr val="333333"/>
                </a:solidFill>
                <a:latin typeface="Helvetica Neue" panose="02000503000000020004" pitchFamily="2" charset="0"/>
              </a:rPr>
              <a:t>Kepler summarized three laws on plenary motions around the Sun</a:t>
            </a:r>
          </a:p>
          <a:p>
            <a:endParaRPr kumimoji="1"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C55997-9D6C-C73E-525F-2AD137FFB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78496" cy="2388867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F93CB77D-92AB-33C0-C5EA-BE4E19A9EE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0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FE822A-7F87-C4B8-1893-C268AB04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72650"/>
            <a:ext cx="3126667" cy="25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7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Issac Newton</a:t>
            </a:r>
            <a:endParaRPr lang="zh-CN" altLang="en-US" sz="3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80391"/>
            <a:ext cx="2540000" cy="1778000"/>
          </a:xfrm>
        </p:spPr>
      </p:pic>
      <p:sp>
        <p:nvSpPr>
          <p:cNvPr id="5" name="文本框 4"/>
          <p:cNvSpPr txBox="1"/>
          <p:nvPr/>
        </p:nvSpPr>
        <p:spPr>
          <a:xfrm>
            <a:off x="413656" y="2060848"/>
            <a:ext cx="617456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/>
              <a:t>Gravitation is universal between two massive objects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28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/>
              <a:t>Inverse square law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28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/>
              <a:t>Great success: </a:t>
            </a:r>
          </a:p>
          <a:p>
            <a:r>
              <a:rPr lang="en-US" altLang="zh-CN" sz="2800" b="1" dirty="0"/>
              <a:t>  </a:t>
            </a:r>
            <a:r>
              <a:rPr lang="en-US" altLang="zh-CN" sz="2000" b="1" dirty="0"/>
              <a:t>accurately predict the plenary motions</a:t>
            </a:r>
          </a:p>
          <a:p>
            <a:r>
              <a:rPr lang="en-US" altLang="zh-CN" sz="2000" b="1" dirty="0"/>
              <a:t>   explain the tidal </a:t>
            </a:r>
            <a:r>
              <a:rPr lang="en-US" altLang="zh-CN" sz="2000" b="1" dirty="0" err="1"/>
              <a:t>phenon</a:t>
            </a:r>
            <a:r>
              <a:rPr lang="en-US" altLang="zh-CN" sz="2000" b="1" dirty="0"/>
              <a:t>. </a:t>
            </a:r>
          </a:p>
          <a:p>
            <a:r>
              <a:rPr lang="en-US" altLang="zh-CN" sz="2000" b="1" dirty="0"/>
              <a:t>   predict the existence of Neptune</a:t>
            </a: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9934"/>
            <a:ext cx="1984825" cy="30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36066</TotalTime>
  <Words>2207</Words>
  <Application>Microsoft Macintosh PowerPoint</Application>
  <PresentationFormat>全屏显示(4:3)</PresentationFormat>
  <Paragraphs>375</Paragraphs>
  <Slides>72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0" baseType="lpstr">
      <vt:lpstr>Arial</vt:lpstr>
      <vt:lpstr>Avenir Next Demi Bold</vt:lpstr>
      <vt:lpstr>Calibri</vt:lpstr>
      <vt:lpstr>Cambria Math</vt:lpstr>
      <vt:lpstr>Helvetica</vt:lpstr>
      <vt:lpstr>Helvetica Neue</vt:lpstr>
      <vt:lpstr>Wingdings</vt:lpstr>
      <vt:lpstr>Office 主题</vt:lpstr>
      <vt:lpstr>The Wonderful Physics of Black holes </vt:lpstr>
      <vt:lpstr>GW150914</vt:lpstr>
      <vt:lpstr>The merger of BH binary</vt:lpstr>
      <vt:lpstr>PowerPoint 演示文稿</vt:lpstr>
      <vt:lpstr>Image of Sgr A*（2022，5，12）</vt:lpstr>
      <vt:lpstr>PowerPoint 演示文稿</vt:lpstr>
      <vt:lpstr>Galileo Galilei</vt:lpstr>
      <vt:lpstr>Johannes Kepler</vt:lpstr>
      <vt:lpstr>Issac Newton</vt:lpstr>
      <vt:lpstr>Newtonian gravity</vt:lpstr>
      <vt:lpstr>Special Relativity（1905）</vt:lpstr>
      <vt:lpstr>Inconsistency between SR and Newtonian gravity (1908)</vt:lpstr>
      <vt:lpstr>General Relativity (1915) </vt:lpstr>
      <vt:lpstr>Relativistic effect</vt:lpstr>
      <vt:lpstr>Deflection of light:  fundamental principle of gravitational lensing</vt:lpstr>
      <vt:lpstr>Gravitational redshift</vt:lpstr>
      <vt:lpstr>Pulsar binary</vt:lpstr>
      <vt:lpstr>Black holes：extremely relativistic objects</vt:lpstr>
      <vt:lpstr>Black holes in Newtonian gravity</vt:lpstr>
      <vt:lpstr>Dark star</vt:lpstr>
      <vt:lpstr>Black holes in GR</vt:lpstr>
      <vt:lpstr>Frozen star</vt:lpstr>
      <vt:lpstr>Schwarzschild spacetime</vt:lpstr>
      <vt:lpstr>History of black hole study（1950s-1964）</vt:lpstr>
      <vt:lpstr>Golden age of black hole（1964-1975）</vt:lpstr>
      <vt:lpstr>Evolution of Stars</vt:lpstr>
      <vt:lpstr>Oppenheimer-Snyder</vt:lpstr>
      <vt:lpstr>Formation of singularity？</vt:lpstr>
      <vt:lpstr>Penrose</vt:lpstr>
      <vt:lpstr>PowerPoint 演示文稿</vt:lpstr>
      <vt:lpstr>Black hole singularity (Penrose 1964)</vt:lpstr>
      <vt:lpstr>Topology</vt:lpstr>
      <vt:lpstr>Cosmological singularity (Hawking &amp; Penrose) </vt:lpstr>
      <vt:lpstr>Physics near singularity</vt:lpstr>
      <vt:lpstr>Very early universe</vt:lpstr>
      <vt:lpstr>CMB anisotropy</vt:lpstr>
      <vt:lpstr>Matter components</vt:lpstr>
      <vt:lpstr>Hawking radiation：BH is not black</vt:lpstr>
      <vt:lpstr>Information loss problem</vt:lpstr>
      <vt:lpstr>Gravitational wave (2015) </vt:lpstr>
      <vt:lpstr>PowerPoint 演示文稿</vt:lpstr>
      <vt:lpstr>PowerPoint 演示文稿</vt:lpstr>
      <vt:lpstr>Pulsar-Timing Array</vt:lpstr>
      <vt:lpstr>BH area law</vt:lpstr>
      <vt:lpstr>BH images</vt:lpstr>
      <vt:lpstr>PowerPoint 演示文稿</vt:lpstr>
      <vt:lpstr>PowerPoint 演示文稿</vt:lpstr>
      <vt:lpstr>PowerPoint 演示文稿</vt:lpstr>
      <vt:lpstr>Near-horizon Polarization</vt:lpstr>
      <vt:lpstr>BH：Intriguing object with rich physics</vt:lpstr>
      <vt:lpstr>Great questions:</vt:lpstr>
      <vt:lpstr>BH physics in multi-messenger era</vt:lpstr>
      <vt:lpstr>Opportunities and Challenges</vt:lpstr>
      <vt:lpstr>Neutron star: E.o.S?</vt:lpstr>
      <vt:lpstr>Primordial BH as DM?</vt:lpstr>
      <vt:lpstr>DM around supermassive BH</vt:lpstr>
      <vt:lpstr>AdS/QCD</vt:lpstr>
      <vt:lpstr>PowerPoint 演示文稿</vt:lpstr>
      <vt:lpstr>黑洞：探测量子引力的窗口！  </vt:lpstr>
      <vt:lpstr>全息原理：量子引力基本原理           （’t Hooft,  L.Susskind，1993)</vt:lpstr>
      <vt:lpstr>AdS/CFT 对应 </vt:lpstr>
      <vt:lpstr>时空的呈展（涌现）：引力的本质？ </vt:lpstr>
      <vt:lpstr>AdS/CFT: 幺正性保持</vt:lpstr>
      <vt:lpstr>PowerPoint 演示文稿</vt:lpstr>
      <vt:lpstr>基本问题：</vt:lpstr>
      <vt:lpstr>It from Qubit?       --Simons几何和物理中心</vt:lpstr>
      <vt:lpstr>神秘的引力</vt:lpstr>
      <vt:lpstr>AdS/CFT 对应 II</vt:lpstr>
      <vt:lpstr>Einstein等效原理（EEP）</vt:lpstr>
      <vt:lpstr>引力红移</vt:lpstr>
      <vt:lpstr>弯曲时空</vt:lpstr>
      <vt:lpstr>AdS/CFT中的信息丢失问题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AdS/CFT and its applications in QCD physics</dc:title>
  <dc:creator>Bin Chen</dc:creator>
  <cp:lastModifiedBy>陈斌</cp:lastModifiedBy>
  <cp:revision>197</cp:revision>
  <dcterms:created xsi:type="dcterms:W3CDTF">2010-07-31T13:25:59Z</dcterms:created>
  <dcterms:modified xsi:type="dcterms:W3CDTF">2026-03-30T14:13:05Z</dcterms:modified>
</cp:coreProperties>
</file>